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_rels/.rels" ContentType="application/vnd.openxmlformats-package.relationships+xml"/>
  <Override PartName="/ppt/notesSlides/_rels/notesSlide33.xml.rels" ContentType="application/vnd.openxmlformats-package.relationships+xml"/>
  <Override PartName="/ppt/notesSlides/_rels/notesSlide32.xml.rels" ContentType="application/vnd.openxmlformats-package.relationships+xml"/>
  <Override PartName="/ppt/notesSlides/_rels/notesSlide12.xml.rels" ContentType="application/vnd.openxmlformats-package.relationships+xml"/>
  <Override PartName="/ppt/notesSlides/_rels/notesSlide19.xml.rels" ContentType="application/vnd.openxmlformats-package.relationships+xml"/>
  <Override PartName="/ppt/notesSlides/_rels/notesSlide20.xml.rels" ContentType="application/vnd.openxmlformats-package.relationships+xml"/>
  <Override PartName="/ppt/notesSlides/_rels/notesSlide11.xml.rels" ContentType="application/vnd.openxmlformats-package.relationships+xml"/>
  <Override PartName="/ppt/notesSlides/_rels/notesSlide10.xml.rels" ContentType="application/vnd.openxmlformats-package.relationships+xml"/>
  <Override PartName="/ppt/notesSlides/_rels/notesSlide17.xml.rels" ContentType="application/vnd.openxmlformats-package.relationships+xml"/>
  <Override PartName="/ppt/notesSlides/_rels/notesSlide9.xml.rels" ContentType="application/vnd.openxmlformats-package.relationships+xml"/>
  <Override PartName="/ppt/notesSlides/_rels/notesSlide18.xml.rels" ContentType="application/vnd.openxmlformats-package.relationships+xml"/>
  <Override PartName="/ppt/notesSlides/_rels/notesSlide1.xml.rels" ContentType="application/vnd.openxmlformats-package.relationships+xml"/>
  <Override PartName="/ppt/notesSlides/_rels/notesSlide8.xml.rels" ContentType="application/vnd.openxmlformats-package.relationships+xml"/>
  <Override PartName="/ppt/notesSlides/_rels/notesSlide7.xml.rels" ContentType="application/vnd.openxmlformats-package.relationships+xml"/>
  <Override PartName="/ppt/notesSlides/_rels/notesSlide3.xml.rels" ContentType="application/vnd.openxmlformats-package.relationships+xml"/>
  <Override PartName="/ppt/notesSlides/_rels/notesSlide6.xml.rels" ContentType="application/vnd.openxmlformats-package.relationships+xml"/>
  <Override PartName="/ppt/notesSlides/_rels/notesSlide4.xml.rels" ContentType="application/vnd.openxmlformats-package.relationships+xml"/>
  <Override PartName="/ppt/notesSlides/_rels/notesSlide5.xml.rels" ContentType="application/vnd.openxmlformats-package.relationships+xml"/>
  <Override PartName="/ppt/notesSlides/_rels/notesSlide13.xml.rels" ContentType="application/vnd.openxmlformats-package.relationships+xml"/>
  <Override PartName="/ppt/notesSlides/_rels/notesSlide14.xml.rels" ContentType="application/vnd.openxmlformats-package.relationships+xml"/>
  <Override PartName="/ppt/notesSlides/_rels/notesSlide26.xml.rels" ContentType="application/vnd.openxmlformats-package.relationships+xml"/>
  <Override PartName="/ppt/notesSlides/_rels/notesSlide15.xml.rels" ContentType="application/vnd.openxmlformats-package.relationships+xml"/>
  <Override PartName="/ppt/notesSlides/_rels/notesSlide23.xml.rels" ContentType="application/vnd.openxmlformats-package.relationships+xml"/>
  <Override PartName="/ppt/notesSlides/_rels/notesSlide16.xml.rels" ContentType="application/vnd.openxmlformats-package.relationships+xml"/>
  <Override PartName="/ppt/notesSlides/_rels/notesSlide24.xml.rels" ContentType="application/vnd.openxmlformats-package.relationships+xml"/>
  <Override PartName="/ppt/notesSlides/_rels/notesSlide21.xml.rels" ContentType="application/vnd.openxmlformats-package.relationships+xml"/>
  <Override PartName="/ppt/notesSlides/_rels/notesSlide22.xml.rels" ContentType="application/vnd.openxmlformats-package.relationships+xml"/>
  <Override PartName="/ppt/notesSlides/notesSlide33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_rels/presentation.xml.rels" ContentType="application/vnd.openxmlformats-package.relationships+xml"/>
  <Override PartName="/ppt/media/image78.wmf" ContentType="image/x-wmf"/>
  <Override PartName="/ppt/media/image77.wmf" ContentType="image/x-wmf"/>
  <Override PartName="/ppt/media/image76.wmf" ContentType="image/x-wmf"/>
  <Override PartName="/ppt/media/image75.wmf" ContentType="image/x-wmf"/>
  <Override PartName="/ppt/media/image74.wmf" ContentType="image/x-wmf"/>
  <Override PartName="/ppt/media/image73.wmf" ContentType="image/x-wmf"/>
  <Override PartName="/ppt/media/image72.wmf" ContentType="image/x-wmf"/>
  <Override PartName="/ppt/media/image71.wmf" ContentType="image/x-wmf"/>
  <Override PartName="/ppt/media/image70.wmf" ContentType="image/x-wmf"/>
  <Override PartName="/ppt/media/image68.wmf" ContentType="image/x-wmf"/>
  <Override PartName="/ppt/media/image67.wmf" ContentType="image/x-wmf"/>
  <Override PartName="/ppt/media/image66.wmf" ContentType="image/x-wmf"/>
  <Override PartName="/ppt/media/image65.wmf" ContentType="image/x-wmf"/>
  <Override PartName="/ppt/media/image64.wmf" ContentType="image/x-wmf"/>
  <Override PartName="/ppt/media/image63.wmf" ContentType="image/x-wmf"/>
  <Override PartName="/ppt/media/image62.wmf" ContentType="image/x-wmf"/>
  <Override PartName="/ppt/media/image61.wmf" ContentType="image/x-wmf"/>
  <Override PartName="/ppt/media/image60.wmf" ContentType="image/x-wmf"/>
  <Override PartName="/ppt/media/image50.wmf" ContentType="image/x-wmf"/>
  <Override PartName="/ppt/media/image49.wmf" ContentType="image/x-wmf"/>
  <Override PartName="/ppt/media/image48.wmf" ContentType="image/x-wmf"/>
  <Override PartName="/ppt/media/image20.wmf" ContentType="image/x-wmf"/>
  <Override PartName="/ppt/media/image55.wmf" ContentType="image/x-wmf"/>
  <Override PartName="/ppt/media/image5.wmf" ContentType="image/x-wmf"/>
  <Override PartName="/ppt/media/image19.wmf" ContentType="image/x-wmf"/>
  <Override PartName="/ppt/media/image18.wmf" ContentType="image/x-wmf"/>
  <Override PartName="/ppt/media/image17.wmf" ContentType="image/x-wmf"/>
  <Override PartName="/ppt/media/image16.wmf" ContentType="image/x-wmf"/>
  <Override PartName="/ppt/media/image15.wmf" ContentType="image/x-wmf"/>
  <Override PartName="/ppt/media/image14.wmf" ContentType="image/x-wmf"/>
  <Override PartName="/ppt/media/image13.wmf" ContentType="image/x-wmf"/>
  <Override PartName="/ppt/media/image12.wmf" ContentType="image/x-wmf"/>
  <Override PartName="/ppt/media/image54.wmf" ContentType="image/x-wmf"/>
  <Override PartName="/ppt/media/image4.wmf" ContentType="image/x-wmf"/>
  <Override PartName="/ppt/media/image39.wmf" ContentType="image/x-wmf"/>
  <Override PartName="/ppt/media/image23.wmf" ContentType="image/x-wmf"/>
  <Override PartName="/ppt/media/image58.wmf" ContentType="image/x-wmf"/>
  <Override PartName="/ppt/media/image8.wmf" ContentType="image/x-wmf"/>
  <Override PartName="/ppt/media/image53.wmf" ContentType="image/x-wmf"/>
  <Override PartName="/ppt/media/image3.wmf" ContentType="image/x-wmf"/>
  <Override PartName="/ppt/media/image38.wmf" ContentType="image/x-wmf"/>
  <Override PartName="/ppt/media/image21.wmf" ContentType="image/x-wmf"/>
  <Override PartName="/ppt/media/image56.wmf" ContentType="image/x-wmf"/>
  <Override PartName="/ppt/media/image6.wmf" ContentType="image/x-wmf"/>
  <Override PartName="/ppt/media/image51.wmf" ContentType="image/x-wmf"/>
  <Override PartName="/ppt/media/image1.wmf" ContentType="image/x-wmf"/>
  <Override PartName="/ppt/media/image36.wmf" ContentType="image/x-wmf"/>
  <Override PartName="/ppt/media/image22.wmf" ContentType="image/x-wmf"/>
  <Override PartName="/ppt/media/image57.wmf" ContentType="image/x-wmf"/>
  <Override PartName="/ppt/media/image7.wmf" ContentType="image/x-wmf"/>
  <Override PartName="/ppt/media/image52.wmf" ContentType="image/x-wmf"/>
  <Override PartName="/ppt/media/image2.wmf" ContentType="image/x-wmf"/>
  <Override PartName="/ppt/media/image37.wmf" ContentType="image/x-wmf"/>
  <Override PartName="/ppt/media/image11.wmf" ContentType="image/x-wmf"/>
  <Override PartName="/ppt/media/image69.wmf" ContentType="image/x-wmf"/>
  <Override PartName="/ppt/media/image10.wmf" ContentType="image/x-wmf"/>
  <Override PartName="/ppt/media/image59.wmf" ContentType="image/x-wmf"/>
  <Override PartName="/ppt/media/image9.wmf" ContentType="image/x-wmf"/>
  <Override PartName="/ppt/media/image24.wmf" ContentType="image/x-wmf"/>
  <Override PartName="/ppt/media/image25.wmf" ContentType="image/x-wmf"/>
  <Override PartName="/ppt/media/image26.wmf" ContentType="image/x-wmf"/>
  <Override PartName="/ppt/media/image27.wmf" ContentType="image/x-wmf"/>
  <Override PartName="/ppt/media/image28.wmf" ContentType="image/x-wmf"/>
  <Override PartName="/ppt/media/image29.wmf" ContentType="image/x-wmf"/>
  <Override PartName="/ppt/media/image30.wmf" ContentType="image/x-wmf"/>
  <Override PartName="/ppt/media/image31.wmf" ContentType="image/x-wmf"/>
  <Override PartName="/ppt/media/image32.wmf" ContentType="image/x-wmf"/>
  <Override PartName="/ppt/media/image33.wmf" ContentType="image/x-wmf"/>
  <Override PartName="/ppt/media/image34.wmf" ContentType="image/x-wmf"/>
  <Override PartName="/ppt/media/image35.wmf" ContentType="image/x-wmf"/>
  <Override PartName="/ppt/media/image40.wmf" ContentType="image/x-wmf"/>
  <Override PartName="/ppt/media/image41.wmf" ContentType="image/x-wmf"/>
  <Override PartName="/ppt/media/image42.wmf" ContentType="image/x-wmf"/>
  <Override PartName="/ppt/media/image43.wmf" ContentType="image/x-wmf"/>
  <Override PartName="/ppt/media/image44.wmf" ContentType="image/x-wmf"/>
  <Override PartName="/ppt/media/image45.wmf" ContentType="image/x-wmf"/>
  <Override PartName="/ppt/media/image46.wmf" ContentType="image/x-wmf"/>
  <Override PartName="/ppt/media/image47.wmf" ContentType="image/x-wmf"/>
  <Override PartName="/ppt/slides/_rels/slide43.xml.rels" ContentType="application/vnd.openxmlformats-package.relationships+xml"/>
  <Override PartName="/ppt/slides/_rels/slide42.xml.rels" ContentType="application/vnd.openxmlformats-package.relationships+xml"/>
  <Override PartName="/ppt/slides/_rels/slide41.xml.rels" ContentType="application/vnd.openxmlformats-package.relationships+xml"/>
  <Override PartName="/ppt/slides/_rels/slide40.xml.rels" ContentType="application/vnd.openxmlformats-package.relationships+xml"/>
  <Override PartName="/ppt/slides/_rels/slide39.xml.rels" ContentType="application/vnd.openxmlformats-package.relationships+xml"/>
  <Override PartName="/ppt/slides/_rels/slide38.xml.rels" ContentType="application/vnd.openxmlformats-package.relationships+xml"/>
  <Override PartName="/ppt/slides/_rels/slide37.xml.rels" ContentType="application/vnd.openxmlformats-package.relationships+xml"/>
  <Override PartName="/ppt/slides/_rels/slide36.xml.rels" ContentType="application/vnd.openxmlformats-package.relationships+xml"/>
  <Override PartName="/ppt/slides/_rels/slide35.xml.rels" ContentType="application/vnd.openxmlformats-package.relationships+xml"/>
  <Override PartName="/ppt/slides/_rels/slide34.xml.rels" ContentType="application/vnd.openxmlformats-package.relationships+xml"/>
  <Override PartName="/ppt/slides/_rels/slide44.xml.rels" ContentType="application/vnd.openxmlformats-package.relationships+xml"/>
  <Override PartName="/ppt/slides/_rels/slide33.xml.rels" ContentType="application/vnd.openxmlformats-package.relationships+xml"/>
  <Override PartName="/ppt/slides/_rels/slide30.xml.rels" ContentType="application/vnd.openxmlformats-package.relationships+xml"/>
  <Override PartName="/ppt/slides/_rels/slide26.xml.rels" ContentType="application/vnd.openxmlformats-package.relationships+xml"/>
  <Override PartName="/ppt/slides/_rels/slide11.xml.rels" ContentType="application/vnd.openxmlformats-package.relationships+xml"/>
  <Override PartName="/ppt/slides/_rels/slide18.xml.rels" ContentType="application/vnd.openxmlformats-package.relationships+xml"/>
  <Override PartName="/ppt/slides/_rels/slide10.xml.rels" ContentType="application/vnd.openxmlformats-package.relationships+xml"/>
  <Override PartName="/ppt/slides/_rels/slide17.xml.rels" ContentType="application/vnd.openxmlformats-package.relationships+xml"/>
  <Override PartName="/ppt/slides/_rels/slide24.xml.rels" ContentType="application/vnd.openxmlformats-package.relationships+xml"/>
  <Override PartName="/ppt/slides/_rels/slide2.xml.rels" ContentType="application/vnd.openxmlformats-package.relationships+xml"/>
  <Override PartName="/ppt/slides/_rels/slide9.xml.rels" ContentType="application/vnd.openxmlformats-package.relationships+xml"/>
  <Override PartName="/ppt/slides/_rels/slide8.xml.rels" ContentType="application/vnd.openxmlformats-package.relationships+xml"/>
  <Override PartName="/ppt/slides/_rels/slide25.xml.rels" ContentType="application/vnd.openxmlformats-package.relationships+xml"/>
  <Override PartName="/ppt/slides/_rels/slide3.xml.rels" ContentType="application/vnd.openxmlformats-package.relationships+xml"/>
  <Override PartName="/ppt/slides/_rels/slide29.xml.rels" ContentType="application/vnd.openxmlformats-package.relationships+xml"/>
  <Override PartName="/ppt/slides/_rels/slide7.xml.rels" ContentType="application/vnd.openxmlformats-package.relationships+xml"/>
  <Override PartName="/ppt/slides/_rels/slide28.xml.rels" ContentType="application/vnd.openxmlformats-package.relationships+xml"/>
  <Override PartName="/ppt/slides/_rels/slide6.xml.rels" ContentType="application/vnd.openxmlformats-package.relationships+xml"/>
  <Override PartName="/ppt/slides/_rels/slide4.xml.rels" ContentType="application/vnd.openxmlformats-package.relationships+xml"/>
  <Override PartName="/ppt/slides/_rels/slide12.xml.rels" ContentType="application/vnd.openxmlformats-package.relationships+xml"/>
  <Override PartName="/ppt/slides/_rels/slide19.xml.rels" ContentType="application/vnd.openxmlformats-package.relationships+xml"/>
  <Override PartName="/ppt/slides/_rels/slide27.xml.rels" ContentType="application/vnd.openxmlformats-package.relationships+xml"/>
  <Override PartName="/ppt/slides/_rels/slide5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22.xml.rels" ContentType="application/vnd.openxmlformats-package.relationships+xml"/>
  <Override PartName="/ppt/slides/_rels/slide15.xml.rels" ContentType="application/vnd.openxmlformats-package.relationships+xml"/>
  <Override PartName="/ppt/slides/_rels/slide1.xml.rels" ContentType="application/vnd.openxmlformats-package.relationships+xml"/>
  <Override PartName="/ppt/slides/_rels/slide23.xml.rels" ContentType="application/vnd.openxmlformats-package.relationships+xml"/>
  <Override PartName="/ppt/slides/_rels/slide16.xml.rels" ContentType="application/vnd.openxmlformats-package.relationships+xml"/>
  <Override PartName="/ppt/slides/_rels/slide31.xml.rels" ContentType="application/vnd.openxmlformats-package.relationships+xml"/>
  <Override PartName="/ppt/slides/_rels/slide20.xml.rels" ContentType="application/vnd.openxmlformats-package.relationships+xml"/>
  <Override PartName="/ppt/slides/_rels/slide32.xml.rels" ContentType="application/vnd.openxmlformats-package.relationships+xml"/>
  <Override PartName="/ppt/slides/_rels/slide21.xml.rels" ContentType="application/vnd.openxmlformats-package.relationships+xml"/>
  <Override PartName="/ppt/slides/slide44.xml" ContentType="application/vnd.openxmlformats-officedocument.presentationml.slide+xml"/>
  <Override PartName="/ppt/slides/slide43.xml" ContentType="application/vnd.openxmlformats-officedocument.presentationml.slide+xml"/>
  <Override PartName="/ppt/slides/slide42.xml" ContentType="application/vnd.openxmlformats-officedocument.presentationml.slide+xml"/>
  <Override PartName="/ppt/slides/slide41.xml" ContentType="application/vnd.openxmlformats-officedocument.presentationml.slide+xml"/>
  <Override PartName="/ppt/slides/slide40.xml" ContentType="application/vnd.openxmlformats-officedocument.presentationml.slide+xml"/>
  <Override PartName="/ppt/slides/slide39.xml" ContentType="application/vnd.openxmlformats-officedocument.presentationml.slide+xml"/>
  <Override PartName="/ppt/slides/slide38.xml" ContentType="application/vnd.openxmlformats-officedocument.presentationml.slide+xml"/>
  <Override PartName="/ppt/slides/slide37.xml" ContentType="application/vnd.openxmlformats-officedocument.presentationml.slide+xml"/>
  <Override PartName="/ppt/slides/slide36.xml" ContentType="application/vnd.openxmlformats-officedocument.presentationml.slide+xml"/>
  <Override PartName="/ppt/slides/slide35.xml" ContentType="application/vnd.openxmlformats-officedocument.presentationml.slide+xml"/>
  <Override PartName="/ppt/slides/slide34.xml" ContentType="application/vnd.openxmlformats-officedocument.presentationml.slide+xml"/>
  <Override PartName="/ppt/slides/slide33.xml" ContentType="application/vnd.openxmlformats-officedocument.presentationml.slide+xml"/>
  <Override PartName="/ppt/slides/slide32.xml" ContentType="application/vnd.openxmlformats-officedocument.presentationml.slide+xml"/>
  <Override PartName="/ppt/slides/slide31.xml" ContentType="application/vnd.openxmlformats-officedocument.presentationml.slide+xml"/>
  <Override PartName="/ppt/slides/slide30.xml" ContentType="application/vnd.openxmlformats-officedocument.presentationml.slide+xml"/>
  <Override PartName="/ppt/slides/slide22.xml" ContentType="application/vnd.openxmlformats-officedocument.presentationml.slide+xml"/>
  <Override PartName="/ppt/slides/slide29.xml" ContentType="application/vnd.openxmlformats-officedocument.presentationml.slide+xml"/>
  <Override PartName="/ppt/slides/slide7.xml" ContentType="application/vnd.openxmlformats-officedocument.presentationml.slide+xml"/>
  <Override PartName="/ppt/slides/slide21.xml" ContentType="application/vnd.openxmlformats-officedocument.presentationml.slide+xml"/>
  <Override PartName="/ppt/slides/slide28.xml" ContentType="application/vnd.openxmlformats-officedocument.presentationml.slide+xml"/>
  <Override PartName="/ppt/slides/slide6.xml" ContentType="application/vnd.openxmlformats-officedocument.presentationml.slide+xml"/>
  <Override PartName="/ppt/slides/slide20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24.xml" ContentType="application/vnd.openxmlformats-officedocument.presentationml.slide+xml"/>
  <Override PartName="/ppt/slides/slide2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23.xml" ContentType="application/vnd.openxmlformats-officedocument.presentationml.slide+xml"/>
  <Override PartName="/ppt/slides/slide1.xml" ContentType="application/vnd.openxmlformats-officedocument.presentationml.slide+xml"/>
  <Override PartName="/ppt/slides/slide19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26.xml" ContentType="application/vnd.openxmlformats-officedocument.presentationml.slide+xml"/>
  <Override PartName="/ppt/slides/slide4.xml" ContentType="application/vnd.openxmlformats-officedocument.presentationml.slide+xml"/>
  <Override PartName="/ppt/slides/slide27.xml" ContentType="application/vnd.openxmlformats-officedocument.presentationml.slide+xml"/>
  <Override PartName="/ppt/slides/slide5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theme/theme3.xml" ContentType="application/vnd.openxmlformats-officedocument.theme+xml"/>
  <Override PartName="/ppt/theme/theme1.xml" ContentType="application/vnd.openxmlformats-officedocument.theme+xml"/>
  <Override PartName="/ppt/theme/theme2.xml" ContentType="application/vnd.openxmlformats-officedocument.theme+xml"/>
  <Override PartName="/ppt/presentation.xml" ContentType="application/vnd.openxmlformats-officedocument.presentationml.presentation.main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embeddings/oleObject9.bin" ContentType="application/vnd.openxmlformats-officedocument.oleObject"/>
  <Override PartName="/ppt/embeddings/oleObject3.bin" ContentType="application/vnd.openxmlformats-officedocument.oleObject"/>
  <Override PartName="/ppt/embeddings/oleObject1.xlsx" ContentType="application/vnd.openxmlformats-officedocument.spreadsheetml.sheet"/>
  <Override PartName="/ppt/embeddings/oleObject4.bin" ContentType="application/vnd.openxmlformats-officedocument.oleObject"/>
  <Override PartName="/ppt/embeddings/oleObject1.bin" ContentType="application/vnd.openxmlformats-officedocument.oleObject"/>
  <Override PartName="/ppt/embeddings/oleObject2.xlsx" ContentType="application/vnd.openxmlformats-officedocument.spreadsheetml.sheet"/>
  <Override PartName="/ppt/embeddings/oleObject7.bin" ContentType="application/vnd.openxmlformats-officedocument.oleObject"/>
  <Override PartName="/ppt/embeddings/oleObject3.xlsx" ContentType="application/vnd.openxmlformats-officedocument.spreadsheetml.sheet"/>
  <Override PartName="/ppt/embeddings/oleObject2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8.bin" ContentType="application/vnd.openxmlformats-officedocument.oleObject"/>
  <Override PartName="/ppt/slideLayouts/slideLayout24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_rels/slideLayout2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slideLayout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  <p:sldId id="294" r:id="rId43"/>
    <p:sldId id="295" r:id="rId44"/>
    <p:sldId id="296" r:id="rId45"/>
    <p:sldId id="297" r:id="rId46"/>
    <p:sldId id="298" r:id="rId47"/>
    <p:sldId id="299" r:id="rId48"/>
  </p:sldIdLst>
  <p:sldSz cx="9144000" cy="6858000"/>
  <p:notesSz cx="6792912" cy="9907587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<Relationship Id="rId25" Type="http://schemas.openxmlformats.org/officeDocument/2006/relationships/slide" Target="slides/slide21.xml"/><Relationship Id="rId26" Type="http://schemas.openxmlformats.org/officeDocument/2006/relationships/slide" Target="slides/slide22.xml"/><Relationship Id="rId27" Type="http://schemas.openxmlformats.org/officeDocument/2006/relationships/slide" Target="slides/slide23.xml"/><Relationship Id="rId28" Type="http://schemas.openxmlformats.org/officeDocument/2006/relationships/slide" Target="slides/slide24.xml"/><Relationship Id="rId29" Type="http://schemas.openxmlformats.org/officeDocument/2006/relationships/slide" Target="slides/slide25.xml"/><Relationship Id="rId30" Type="http://schemas.openxmlformats.org/officeDocument/2006/relationships/slide" Target="slides/slide26.xml"/><Relationship Id="rId31" Type="http://schemas.openxmlformats.org/officeDocument/2006/relationships/slide" Target="slides/slide27.xml"/><Relationship Id="rId32" Type="http://schemas.openxmlformats.org/officeDocument/2006/relationships/slide" Target="slides/slide28.xml"/><Relationship Id="rId33" Type="http://schemas.openxmlformats.org/officeDocument/2006/relationships/slide" Target="slides/slide29.xml"/><Relationship Id="rId34" Type="http://schemas.openxmlformats.org/officeDocument/2006/relationships/slide" Target="slides/slide30.xml"/><Relationship Id="rId35" Type="http://schemas.openxmlformats.org/officeDocument/2006/relationships/slide" Target="slides/slide31.xml"/><Relationship Id="rId36" Type="http://schemas.openxmlformats.org/officeDocument/2006/relationships/slide" Target="slides/slide32.xml"/><Relationship Id="rId37" Type="http://schemas.openxmlformats.org/officeDocument/2006/relationships/slide" Target="slides/slide33.xml"/><Relationship Id="rId38" Type="http://schemas.openxmlformats.org/officeDocument/2006/relationships/slide" Target="slides/slide34.xml"/><Relationship Id="rId39" Type="http://schemas.openxmlformats.org/officeDocument/2006/relationships/slide" Target="slides/slide35.xml"/><Relationship Id="rId40" Type="http://schemas.openxmlformats.org/officeDocument/2006/relationships/slide" Target="slides/slide36.xml"/><Relationship Id="rId41" Type="http://schemas.openxmlformats.org/officeDocument/2006/relationships/slide" Target="slides/slide37.xml"/><Relationship Id="rId42" Type="http://schemas.openxmlformats.org/officeDocument/2006/relationships/slide" Target="slides/slide38.xml"/><Relationship Id="rId43" Type="http://schemas.openxmlformats.org/officeDocument/2006/relationships/slide" Target="slides/slide39.xml"/><Relationship Id="rId44" Type="http://schemas.openxmlformats.org/officeDocument/2006/relationships/slide" Target="slides/slide40.xml"/><Relationship Id="rId45" Type="http://schemas.openxmlformats.org/officeDocument/2006/relationships/slide" Target="slides/slide41.xml"/><Relationship Id="rId46" Type="http://schemas.openxmlformats.org/officeDocument/2006/relationships/slide" Target="slides/slide42.xml"/><Relationship Id="rId47" Type="http://schemas.openxmlformats.org/officeDocument/2006/relationships/slide" Target="slides/slide43.xml"/><Relationship Id="rId48" Type="http://schemas.openxmlformats.org/officeDocument/2006/relationships/slide" Target="slides/slide44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Rectangle 1"/>
          <p:cNvSpPr/>
          <p:nvPr/>
        </p:nvSpPr>
        <p:spPr>
          <a:xfrm>
            <a:off x="0" y="0"/>
            <a:ext cx="6793200" cy="9907200"/>
          </a:xfrm>
          <a:prstGeom prst="rect">
            <a:avLst/>
          </a:prstGeom>
          <a:solidFill>
            <a:srgbClr val="ffffff"/>
          </a:solidFill>
          <a:ln w="9360">
            <a:noFill/>
          </a:ln>
        </p:spPr>
      </p:sp>
      <p:sp>
        <p:nvSpPr>
          <p:cNvPr id="98" name="CustomShape 2"/>
          <p:cNvSpPr/>
          <p:nvPr/>
        </p:nvSpPr>
        <p:spPr>
          <a:xfrm>
            <a:off x="0" y="0"/>
            <a:ext cx="6792840" cy="9907560"/>
          </a:xfrm>
          <a:custGeom>
            <a:avLst/>
            <a:gdLst/>
            <a:ahLst/>
            <a:rect l="0" t="0" r="r" b="b"/>
            <a:pathLst>
              <a:path w="18871" h="27523">
                <a:moveTo>
                  <a:pt x="4" y="0"/>
                </a:moveTo>
                <a:cubicBezTo>
                  <a:pt x="2" y="0"/>
                  <a:pt x="0" y="2"/>
                  <a:pt x="0" y="4"/>
                </a:cubicBezTo>
                <a:lnTo>
                  <a:pt x="0" y="27517"/>
                </a:lnTo>
                <a:cubicBezTo>
                  <a:pt x="0" y="27519"/>
                  <a:pt x="2" y="27522"/>
                  <a:pt x="4" y="27522"/>
                </a:cubicBezTo>
                <a:lnTo>
                  <a:pt x="18865" y="27522"/>
                </a:lnTo>
                <a:cubicBezTo>
                  <a:pt x="18867" y="27522"/>
                  <a:pt x="18870" y="27519"/>
                  <a:pt x="18870" y="27517"/>
                </a:cubicBezTo>
                <a:lnTo>
                  <a:pt x="18870" y="4"/>
                </a:lnTo>
                <a:cubicBezTo>
                  <a:pt x="18870" y="2"/>
                  <a:pt x="18867" y="0"/>
                  <a:pt x="18865" y="0"/>
                </a:cubicBezTo>
                <a:lnTo>
                  <a:pt x="4" y="0"/>
                </a:lnTo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99" name="PlaceHolder 3"/>
          <p:cNvSpPr>
            <a:spLocks noGrp="1"/>
          </p:cNvSpPr>
          <p:nvPr>
            <p:ph type="body"/>
          </p:nvPr>
        </p:nvSpPr>
        <p:spPr>
          <a:xfrm>
            <a:off x="902880" y="4703400"/>
            <a:ext cx="4984920" cy="4457880"/>
          </a:xfrm>
          <a:prstGeom prst="rect">
            <a:avLst/>
          </a:prstGeom>
        </p:spPr>
        <p:txBody>
          <a:bodyPr tIns="45000" bIns="45000">
            <a:noAutofit/>
          </a:bodyPr>
          <a:p>
            <a:r>
              <a:rPr b="0" lang="en-GB" sz="1200" spc="-1" strike="noStrike">
                <a:solidFill>
                  <a:srgbClr val="000000"/>
                </a:solidFill>
                <a:latin typeface="Times New Roman"/>
              </a:rPr>
              <a:t>Click to edit the notes format</a:t>
            </a:r>
            <a:endParaRPr b="0" lang="en-GB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0" name="PlaceHolder 4"/>
          <p:cNvSpPr>
            <a:spLocks noGrp="1"/>
          </p:cNvSpPr>
          <p:nvPr>
            <p:ph type="sldImg"/>
          </p:nvPr>
        </p:nvSpPr>
        <p:spPr>
          <a:xfrm>
            <a:off x="929880" y="748800"/>
            <a:ext cx="4932360" cy="3699000"/>
          </a:xfrm>
          <a:prstGeom prst="rect">
            <a:avLst/>
          </a:prstGeom>
        </p:spPr>
        <p:txBody>
          <a:bodyPr lIns="90000" rIns="90000" tIns="46800" bIns="46800" anchor="ctr">
            <a:noAutofit/>
          </a:bodyPr>
          <a:p>
            <a:r>
              <a:rPr b="0" lang="en-GB" sz="2800" spc="-1" strike="noStrike">
                <a:solidFill>
                  <a:srgbClr val="333399"/>
                </a:solidFill>
                <a:latin typeface="Tahoma"/>
              </a:rPr>
              <a:t>Click to move the slide</a:t>
            </a:r>
            <a:endParaRPr b="0" lang="en-GB" sz="2800" spc="-1" strike="noStrike">
              <a:solidFill>
                <a:srgbClr val="333399"/>
              </a:solidFill>
              <a:latin typeface="Tahoma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
</Relationships>
</file>

<file path=ppt/notesSlides/_rels/notesSlide11.xml.rels><?xml version="1.0" encoding="UTF-8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
</Relationships>
</file>

<file path=ppt/notesSlides/_rels/notesSlide12.xml.rels><?xml version="1.0" encoding="UTF-8"?>
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
</Relationships>
</file>

<file path=ppt/notesSlides/_rels/notesSlide13.xml.rels><?xml version="1.0" encoding="UTF-8"?>
<Relationships xmlns="http://schemas.openxmlformats.org/package/2006/relationships"><Relationship Id="rId1" Type="http://schemas.openxmlformats.org/officeDocument/2006/relationships/slide" Target="../slides/slide13.xml"/><Relationship Id="rId2" Type="http://schemas.openxmlformats.org/officeDocument/2006/relationships/notesMaster" Target="../notesMasters/notesMaster1.xml"/>
</Relationships>
</file>

<file path=ppt/notesSlides/_rels/notesSlide14.xml.rels><?xml version="1.0" encoding="UTF-8"?>
<Relationships xmlns="http://schemas.openxmlformats.org/package/2006/relationships"><Relationship Id="rId1" Type="http://schemas.openxmlformats.org/officeDocument/2006/relationships/slide" Target="../slides/slide14.xml"/><Relationship Id="rId2" Type="http://schemas.openxmlformats.org/officeDocument/2006/relationships/notesMaster" Target="../notesMasters/notesMaster1.xml"/>
</Relationships>
</file>

<file path=ppt/notesSlides/_rels/notesSlide15.xml.rels><?xml version="1.0" encoding="UTF-8"?>
<Relationships xmlns="http://schemas.openxmlformats.org/package/2006/relationships"><Relationship Id="rId1" Type="http://schemas.openxmlformats.org/officeDocument/2006/relationships/slide" Target="../slides/slide15.xml"/><Relationship Id="rId2" Type="http://schemas.openxmlformats.org/officeDocument/2006/relationships/notesMaster" Target="../notesMasters/notesMaster1.xml"/>
</Relationships>
</file>

<file path=ppt/notesSlides/_rels/notesSlide16.xml.rels><?xml version="1.0" encoding="UTF-8"?>
<Relationships xmlns="http://schemas.openxmlformats.org/package/2006/relationships"><Relationship Id="rId1" Type="http://schemas.openxmlformats.org/officeDocument/2006/relationships/slide" Target="../slides/slide16.xml"/><Relationship Id="rId2" Type="http://schemas.openxmlformats.org/officeDocument/2006/relationships/notesMaster" Target="../notesMasters/notesMaster1.xml"/>
</Relationships>
</file>

<file path=ppt/notesSlides/_rels/notesSlide17.xml.rels><?xml version="1.0" encoding="UTF-8"?>
<Relationships xmlns="http://schemas.openxmlformats.org/package/2006/relationships"><Relationship Id="rId1" Type="http://schemas.openxmlformats.org/officeDocument/2006/relationships/slide" Target="../slides/slide17.xml"/><Relationship Id="rId2" Type="http://schemas.openxmlformats.org/officeDocument/2006/relationships/notesMaster" Target="../notesMasters/notesMaster1.xml"/>
</Relationships>
</file>

<file path=ppt/notesSlides/_rels/notesSlide18.xml.rels><?xml version="1.0" encoding="UTF-8"?>
<Relationships xmlns="http://schemas.openxmlformats.org/package/2006/relationships"><Relationship Id="rId1" Type="http://schemas.openxmlformats.org/officeDocument/2006/relationships/slide" Target="../slides/slide18.xml"/><Relationship Id="rId2" Type="http://schemas.openxmlformats.org/officeDocument/2006/relationships/notesMaster" Target="../notesMasters/notesMaster1.xml"/>
</Relationships>
</file>

<file path=ppt/notesSlides/_rels/notesSlide19.xml.rels><?xml version="1.0" encoding="UTF-8"?>
<Relationships xmlns="http://schemas.openxmlformats.org/package/2006/relationships"><Relationship Id="rId1" Type="http://schemas.openxmlformats.org/officeDocument/2006/relationships/slide" Target="../slides/slide19.xml"/><Relationship Id="rId2" Type="http://schemas.openxmlformats.org/officeDocument/2006/relationships/notesMaster" Target="../notesMasters/notesMaster1.xml"/>
</Relationships>
</file>

<file path=ppt/notesSlides/_rels/notesSlide20.xml.rels><?xml version="1.0" encoding="UTF-8"?>
<Relationships xmlns="http://schemas.openxmlformats.org/package/2006/relationships"><Relationship Id="rId1" Type="http://schemas.openxmlformats.org/officeDocument/2006/relationships/slide" Target="../slides/slide20.xml"/><Relationship Id="rId2" Type="http://schemas.openxmlformats.org/officeDocument/2006/relationships/notesMaster" Target="../notesMasters/notesMaster1.xml"/>
</Relationships>
</file>

<file path=ppt/notesSlides/_rels/notesSlide21.xml.rels><?xml version="1.0" encoding="UTF-8"?>
<Relationships xmlns="http://schemas.openxmlformats.org/package/2006/relationships"><Relationship Id="rId1" Type="http://schemas.openxmlformats.org/officeDocument/2006/relationships/slide" Target="../slides/slide21.xml"/><Relationship Id="rId2" Type="http://schemas.openxmlformats.org/officeDocument/2006/relationships/notesMaster" Target="../notesMasters/notesMaster1.xml"/>
</Relationships>
</file>

<file path=ppt/notesSlides/_rels/notesSlide22.xml.rels><?xml version="1.0" encoding="UTF-8"?>
<Relationships xmlns="http://schemas.openxmlformats.org/package/2006/relationships"><Relationship Id="rId1" Type="http://schemas.openxmlformats.org/officeDocument/2006/relationships/slide" Target="../slides/slide22.xml"/><Relationship Id="rId2" Type="http://schemas.openxmlformats.org/officeDocument/2006/relationships/notesMaster" Target="../notesMasters/notesMaster1.xml"/>
</Relationships>
</file>

<file path=ppt/notesSlides/_rels/notesSlide23.xml.rels><?xml version="1.0" encoding="UTF-8"?>
<Relationships xmlns="http://schemas.openxmlformats.org/package/2006/relationships"><Relationship Id="rId1" Type="http://schemas.openxmlformats.org/officeDocument/2006/relationships/slide" Target="../slides/slide23.xml"/><Relationship Id="rId2" Type="http://schemas.openxmlformats.org/officeDocument/2006/relationships/notesMaster" Target="../notesMasters/notesMaster1.xml"/>
</Relationships>
</file>

<file path=ppt/notesSlides/_rels/notesSlide24.xml.rels><?xml version="1.0" encoding="UTF-8"?>
<Relationships xmlns="http://schemas.openxmlformats.org/package/2006/relationships"><Relationship Id="rId1" Type="http://schemas.openxmlformats.org/officeDocument/2006/relationships/slide" Target="../slides/slide24.xml"/><Relationship Id="rId2" Type="http://schemas.openxmlformats.org/officeDocument/2006/relationships/notesMaster" Target="../notesMasters/notesMaster1.xml"/>
</Relationships>
</file>

<file path=ppt/notesSlides/_rels/notesSlide26.xml.rels><?xml version="1.0" encoding="UTF-8"?>
<Relationships xmlns="http://schemas.openxmlformats.org/package/2006/relationships"><Relationship Id="rId1" Type="http://schemas.openxmlformats.org/officeDocument/2006/relationships/slide" Target="../slides/slide26.xml"/><Relationship Id="rId2" Type="http://schemas.openxmlformats.org/officeDocument/2006/relationships/notesMaster" Target="../notesMasters/notesMaster1.xml"/>
</Relationships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_rels/notesSlide32.xml.rels><?xml version="1.0" encoding="UTF-8"?>
<Relationships xmlns="http://schemas.openxmlformats.org/package/2006/relationships"><Relationship Id="rId1" Type="http://schemas.openxmlformats.org/officeDocument/2006/relationships/slide" Target="../slides/slide32.xml"/><Relationship Id="rId2" Type="http://schemas.openxmlformats.org/officeDocument/2006/relationships/notesMaster" Target="../notesMasters/notesMaster1.xml"/>
</Relationships>
</file>

<file path=ppt/notesSlides/_rels/notesSlide33.xml.rels><?xml version="1.0" encoding="UTF-8"?>
<Relationships xmlns="http://schemas.openxmlformats.org/package/2006/relationships"><Relationship Id="rId1" Type="http://schemas.openxmlformats.org/officeDocument/2006/relationships/slide" Target="../slides/slide33.xml"/><Relationship Id="rId2" Type="http://schemas.openxmlformats.org/officeDocument/2006/relationships/notesMaster" Target="../notesMasters/notesMaster1.xml"/>
</Relationships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
</Relationships>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
</Relationships>
</file>

<file path=ppt/notesSlides/_rels/notesSlide9.xml.rels><?xml version="1.0" encoding="UTF-8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CustomShape 1"/>
          <p:cNvSpPr/>
          <p:nvPr/>
        </p:nvSpPr>
        <p:spPr>
          <a:xfrm>
            <a:off x="930240" y="749160"/>
            <a:ext cx="4934160" cy="37004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422" name="PlaceHolder 2"/>
          <p:cNvSpPr>
            <a:spLocks noGrp="1"/>
          </p:cNvSpPr>
          <p:nvPr>
            <p:ph type="body"/>
          </p:nvPr>
        </p:nvSpPr>
        <p:spPr>
          <a:xfrm>
            <a:off x="902880" y="4703400"/>
            <a:ext cx="4986360" cy="4459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10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" name="CustomShape 1"/>
          <p:cNvSpPr/>
          <p:nvPr/>
        </p:nvSpPr>
        <p:spPr>
          <a:xfrm>
            <a:off x="930240" y="749160"/>
            <a:ext cx="4934160" cy="37004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438" name="PlaceHolder 2"/>
          <p:cNvSpPr>
            <a:spLocks noGrp="1"/>
          </p:cNvSpPr>
          <p:nvPr>
            <p:ph type="body"/>
          </p:nvPr>
        </p:nvSpPr>
        <p:spPr>
          <a:xfrm>
            <a:off x="902880" y="4703400"/>
            <a:ext cx="4986360" cy="4459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1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CustomShape 1"/>
          <p:cNvSpPr/>
          <p:nvPr/>
        </p:nvSpPr>
        <p:spPr>
          <a:xfrm>
            <a:off x="930240" y="749160"/>
            <a:ext cx="4934160" cy="37004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440" name="PlaceHolder 2"/>
          <p:cNvSpPr>
            <a:spLocks noGrp="1"/>
          </p:cNvSpPr>
          <p:nvPr>
            <p:ph type="body"/>
          </p:nvPr>
        </p:nvSpPr>
        <p:spPr>
          <a:xfrm>
            <a:off x="902880" y="4703400"/>
            <a:ext cx="4986360" cy="4459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1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" name="CustomShape 1"/>
          <p:cNvSpPr/>
          <p:nvPr/>
        </p:nvSpPr>
        <p:spPr>
          <a:xfrm>
            <a:off x="930240" y="749160"/>
            <a:ext cx="4934160" cy="37004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442" name="PlaceHolder 2"/>
          <p:cNvSpPr>
            <a:spLocks noGrp="1"/>
          </p:cNvSpPr>
          <p:nvPr>
            <p:ph type="body"/>
          </p:nvPr>
        </p:nvSpPr>
        <p:spPr>
          <a:xfrm>
            <a:off x="902880" y="4703400"/>
            <a:ext cx="4986360" cy="4459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1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CustomShape 1"/>
          <p:cNvSpPr/>
          <p:nvPr/>
        </p:nvSpPr>
        <p:spPr>
          <a:xfrm>
            <a:off x="930240" y="749160"/>
            <a:ext cx="4934160" cy="37004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444" name="PlaceHolder 2"/>
          <p:cNvSpPr>
            <a:spLocks noGrp="1"/>
          </p:cNvSpPr>
          <p:nvPr>
            <p:ph type="body"/>
          </p:nvPr>
        </p:nvSpPr>
        <p:spPr>
          <a:xfrm>
            <a:off x="902880" y="4703400"/>
            <a:ext cx="4986360" cy="4459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1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" name="CustomShape 1"/>
          <p:cNvSpPr/>
          <p:nvPr/>
        </p:nvSpPr>
        <p:spPr>
          <a:xfrm>
            <a:off x="930240" y="749160"/>
            <a:ext cx="4934160" cy="37004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446" name="PlaceHolder 2"/>
          <p:cNvSpPr>
            <a:spLocks noGrp="1"/>
          </p:cNvSpPr>
          <p:nvPr>
            <p:ph type="body"/>
          </p:nvPr>
        </p:nvSpPr>
        <p:spPr>
          <a:xfrm>
            <a:off x="902880" y="4703400"/>
            <a:ext cx="4986360" cy="4459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1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" name="CustomShape 1"/>
          <p:cNvSpPr/>
          <p:nvPr/>
        </p:nvSpPr>
        <p:spPr>
          <a:xfrm>
            <a:off x="930240" y="749160"/>
            <a:ext cx="4934160" cy="37004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448" name="PlaceHolder 2"/>
          <p:cNvSpPr>
            <a:spLocks noGrp="1"/>
          </p:cNvSpPr>
          <p:nvPr>
            <p:ph type="body"/>
          </p:nvPr>
        </p:nvSpPr>
        <p:spPr>
          <a:xfrm>
            <a:off x="902880" y="4703400"/>
            <a:ext cx="4986360" cy="4459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1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CustomShape 1"/>
          <p:cNvSpPr/>
          <p:nvPr/>
        </p:nvSpPr>
        <p:spPr>
          <a:xfrm>
            <a:off x="930240" y="749160"/>
            <a:ext cx="4934160" cy="37004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450" name="PlaceHolder 2"/>
          <p:cNvSpPr>
            <a:spLocks noGrp="1"/>
          </p:cNvSpPr>
          <p:nvPr>
            <p:ph type="body"/>
          </p:nvPr>
        </p:nvSpPr>
        <p:spPr>
          <a:xfrm>
            <a:off x="902880" y="4703400"/>
            <a:ext cx="4986360" cy="4459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1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CustomShape 1"/>
          <p:cNvSpPr/>
          <p:nvPr/>
        </p:nvSpPr>
        <p:spPr>
          <a:xfrm>
            <a:off x="930240" y="749160"/>
            <a:ext cx="4934160" cy="37004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452" name="PlaceHolder 2"/>
          <p:cNvSpPr>
            <a:spLocks noGrp="1"/>
          </p:cNvSpPr>
          <p:nvPr>
            <p:ph type="body"/>
          </p:nvPr>
        </p:nvSpPr>
        <p:spPr>
          <a:xfrm>
            <a:off x="902880" y="4703400"/>
            <a:ext cx="4986360" cy="4459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1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" name="CustomShape 1"/>
          <p:cNvSpPr/>
          <p:nvPr/>
        </p:nvSpPr>
        <p:spPr>
          <a:xfrm>
            <a:off x="930240" y="749160"/>
            <a:ext cx="4934160" cy="37004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454" name="PlaceHolder 2"/>
          <p:cNvSpPr>
            <a:spLocks noGrp="1"/>
          </p:cNvSpPr>
          <p:nvPr>
            <p:ph type="body"/>
          </p:nvPr>
        </p:nvSpPr>
        <p:spPr>
          <a:xfrm>
            <a:off x="902880" y="4703400"/>
            <a:ext cx="4986360" cy="4459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19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CustomShape 1"/>
          <p:cNvSpPr/>
          <p:nvPr/>
        </p:nvSpPr>
        <p:spPr>
          <a:xfrm>
            <a:off x="930240" y="749160"/>
            <a:ext cx="4934160" cy="37004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456" name="PlaceHolder 2"/>
          <p:cNvSpPr>
            <a:spLocks noGrp="1"/>
          </p:cNvSpPr>
          <p:nvPr>
            <p:ph type="body"/>
          </p:nvPr>
        </p:nvSpPr>
        <p:spPr>
          <a:xfrm>
            <a:off x="902880" y="4703400"/>
            <a:ext cx="4986360" cy="4459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20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" name="CustomShape 1"/>
          <p:cNvSpPr/>
          <p:nvPr/>
        </p:nvSpPr>
        <p:spPr>
          <a:xfrm>
            <a:off x="930240" y="749160"/>
            <a:ext cx="4934160" cy="37004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458" name="PlaceHolder 2"/>
          <p:cNvSpPr>
            <a:spLocks noGrp="1"/>
          </p:cNvSpPr>
          <p:nvPr>
            <p:ph type="body"/>
          </p:nvPr>
        </p:nvSpPr>
        <p:spPr>
          <a:xfrm>
            <a:off x="902880" y="4703400"/>
            <a:ext cx="4986360" cy="4459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2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CustomShape 1"/>
          <p:cNvSpPr/>
          <p:nvPr/>
        </p:nvSpPr>
        <p:spPr>
          <a:xfrm>
            <a:off x="930240" y="749160"/>
            <a:ext cx="4934160" cy="37004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460" name="PlaceHolder 2"/>
          <p:cNvSpPr>
            <a:spLocks noGrp="1"/>
          </p:cNvSpPr>
          <p:nvPr>
            <p:ph type="body"/>
          </p:nvPr>
        </p:nvSpPr>
        <p:spPr>
          <a:xfrm>
            <a:off x="902880" y="4703400"/>
            <a:ext cx="4986360" cy="4459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2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CustomShape 1"/>
          <p:cNvSpPr/>
          <p:nvPr/>
        </p:nvSpPr>
        <p:spPr>
          <a:xfrm>
            <a:off x="930240" y="749160"/>
            <a:ext cx="4934160" cy="37004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462" name="PlaceHolder 2"/>
          <p:cNvSpPr>
            <a:spLocks noGrp="1"/>
          </p:cNvSpPr>
          <p:nvPr>
            <p:ph type="body"/>
          </p:nvPr>
        </p:nvSpPr>
        <p:spPr>
          <a:xfrm>
            <a:off x="902880" y="4703400"/>
            <a:ext cx="4986360" cy="4459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2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" name="CustomShape 1"/>
          <p:cNvSpPr/>
          <p:nvPr/>
        </p:nvSpPr>
        <p:spPr>
          <a:xfrm>
            <a:off x="930240" y="749160"/>
            <a:ext cx="4934160" cy="37004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464" name="PlaceHolder 2"/>
          <p:cNvSpPr>
            <a:spLocks noGrp="1"/>
          </p:cNvSpPr>
          <p:nvPr>
            <p:ph type="body"/>
          </p:nvPr>
        </p:nvSpPr>
        <p:spPr>
          <a:xfrm>
            <a:off x="902880" y="4703400"/>
            <a:ext cx="4986360" cy="4459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2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CustomShape 1"/>
          <p:cNvSpPr/>
          <p:nvPr/>
        </p:nvSpPr>
        <p:spPr>
          <a:xfrm>
            <a:off x="930240" y="749160"/>
            <a:ext cx="4934160" cy="37004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466" name="PlaceHolder 2"/>
          <p:cNvSpPr>
            <a:spLocks noGrp="1"/>
          </p:cNvSpPr>
          <p:nvPr>
            <p:ph type="body"/>
          </p:nvPr>
        </p:nvSpPr>
        <p:spPr>
          <a:xfrm>
            <a:off x="902880" y="4703400"/>
            <a:ext cx="4986360" cy="4459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2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CustomShape 1"/>
          <p:cNvSpPr/>
          <p:nvPr/>
        </p:nvSpPr>
        <p:spPr>
          <a:xfrm>
            <a:off x="930240" y="749160"/>
            <a:ext cx="4934160" cy="37004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468" name="PlaceHolder 2"/>
          <p:cNvSpPr>
            <a:spLocks noGrp="1"/>
          </p:cNvSpPr>
          <p:nvPr>
            <p:ph type="body"/>
          </p:nvPr>
        </p:nvSpPr>
        <p:spPr>
          <a:xfrm>
            <a:off x="902880" y="4703400"/>
            <a:ext cx="4986360" cy="4459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CustomShape 1"/>
          <p:cNvSpPr/>
          <p:nvPr/>
        </p:nvSpPr>
        <p:spPr>
          <a:xfrm>
            <a:off x="930240" y="749160"/>
            <a:ext cx="4934160" cy="37004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424" name="PlaceHolder 2"/>
          <p:cNvSpPr>
            <a:spLocks noGrp="1"/>
          </p:cNvSpPr>
          <p:nvPr>
            <p:ph type="body"/>
          </p:nvPr>
        </p:nvSpPr>
        <p:spPr>
          <a:xfrm>
            <a:off x="902880" y="4703400"/>
            <a:ext cx="4986360" cy="4459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3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CustomShape 1"/>
          <p:cNvSpPr/>
          <p:nvPr/>
        </p:nvSpPr>
        <p:spPr>
          <a:xfrm>
            <a:off x="930240" y="749160"/>
            <a:ext cx="4934160" cy="37004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470" name="PlaceHolder 2"/>
          <p:cNvSpPr>
            <a:spLocks noGrp="1"/>
          </p:cNvSpPr>
          <p:nvPr>
            <p:ph type="body"/>
          </p:nvPr>
        </p:nvSpPr>
        <p:spPr>
          <a:xfrm>
            <a:off x="902880" y="4703400"/>
            <a:ext cx="4986360" cy="4459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3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CustomShape 1"/>
          <p:cNvSpPr/>
          <p:nvPr/>
        </p:nvSpPr>
        <p:spPr>
          <a:xfrm>
            <a:off x="930240" y="749160"/>
            <a:ext cx="4934160" cy="37004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472" name="PlaceHolder 2"/>
          <p:cNvSpPr>
            <a:spLocks noGrp="1"/>
          </p:cNvSpPr>
          <p:nvPr>
            <p:ph type="body"/>
          </p:nvPr>
        </p:nvSpPr>
        <p:spPr>
          <a:xfrm>
            <a:off x="902880" y="4703400"/>
            <a:ext cx="4986360" cy="4459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CustomShape 1"/>
          <p:cNvSpPr/>
          <p:nvPr/>
        </p:nvSpPr>
        <p:spPr>
          <a:xfrm>
            <a:off x="930240" y="749160"/>
            <a:ext cx="4934160" cy="37004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426" name="PlaceHolder 2"/>
          <p:cNvSpPr>
            <a:spLocks noGrp="1"/>
          </p:cNvSpPr>
          <p:nvPr>
            <p:ph type="body"/>
          </p:nvPr>
        </p:nvSpPr>
        <p:spPr>
          <a:xfrm>
            <a:off x="902880" y="4703400"/>
            <a:ext cx="4986360" cy="4459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CustomShape 1"/>
          <p:cNvSpPr/>
          <p:nvPr/>
        </p:nvSpPr>
        <p:spPr>
          <a:xfrm>
            <a:off x="930240" y="749160"/>
            <a:ext cx="4934160" cy="37004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428" name="PlaceHolder 2"/>
          <p:cNvSpPr>
            <a:spLocks noGrp="1"/>
          </p:cNvSpPr>
          <p:nvPr>
            <p:ph type="body"/>
          </p:nvPr>
        </p:nvSpPr>
        <p:spPr>
          <a:xfrm>
            <a:off x="902880" y="4703400"/>
            <a:ext cx="4986360" cy="4459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CustomShape 1"/>
          <p:cNvSpPr/>
          <p:nvPr/>
        </p:nvSpPr>
        <p:spPr>
          <a:xfrm>
            <a:off x="930240" y="749160"/>
            <a:ext cx="4934160" cy="37004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430" name="PlaceHolder 2"/>
          <p:cNvSpPr>
            <a:spLocks noGrp="1"/>
          </p:cNvSpPr>
          <p:nvPr>
            <p:ph type="body"/>
          </p:nvPr>
        </p:nvSpPr>
        <p:spPr>
          <a:xfrm>
            <a:off x="902880" y="4703400"/>
            <a:ext cx="4986360" cy="4459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CustomShape 1"/>
          <p:cNvSpPr/>
          <p:nvPr/>
        </p:nvSpPr>
        <p:spPr>
          <a:xfrm>
            <a:off x="930240" y="749160"/>
            <a:ext cx="4934160" cy="37004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432" name="PlaceHolder 2"/>
          <p:cNvSpPr>
            <a:spLocks noGrp="1"/>
          </p:cNvSpPr>
          <p:nvPr>
            <p:ph type="body"/>
          </p:nvPr>
        </p:nvSpPr>
        <p:spPr>
          <a:xfrm>
            <a:off x="902880" y="4703400"/>
            <a:ext cx="4986360" cy="4459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CustomShape 1"/>
          <p:cNvSpPr/>
          <p:nvPr/>
        </p:nvSpPr>
        <p:spPr>
          <a:xfrm>
            <a:off x="930240" y="749160"/>
            <a:ext cx="4934160" cy="37004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434" name="PlaceHolder 2"/>
          <p:cNvSpPr>
            <a:spLocks noGrp="1"/>
          </p:cNvSpPr>
          <p:nvPr>
            <p:ph type="body"/>
          </p:nvPr>
        </p:nvSpPr>
        <p:spPr>
          <a:xfrm>
            <a:off x="902880" y="4703400"/>
            <a:ext cx="4986360" cy="4459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9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CustomShape 1"/>
          <p:cNvSpPr/>
          <p:nvPr/>
        </p:nvSpPr>
        <p:spPr>
          <a:xfrm>
            <a:off x="930240" y="749160"/>
            <a:ext cx="4934160" cy="37004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436" name="PlaceHolder 2"/>
          <p:cNvSpPr>
            <a:spLocks noGrp="1"/>
          </p:cNvSpPr>
          <p:nvPr>
            <p:ph type="body"/>
          </p:nvPr>
        </p:nvSpPr>
        <p:spPr>
          <a:xfrm>
            <a:off x="902880" y="4703400"/>
            <a:ext cx="4986360" cy="4459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1066320" y="189000"/>
            <a:ext cx="7875720" cy="574560"/>
          </a:xfrm>
          <a:prstGeom prst="rect">
            <a:avLst/>
          </a:prstGeom>
        </p:spPr>
        <p:txBody>
          <a:bodyPr lIns="90000" rIns="90000" tIns="46800" bIns="46800" anchor="b">
            <a:spAutoFit/>
          </a:bodyPr>
          <a:p>
            <a:endParaRPr b="0" lang="en-GB" sz="2800" spc="-1" strike="noStrike">
              <a:solidFill>
                <a:srgbClr val="333399"/>
              </a:solidFill>
              <a:latin typeface="Tahoma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646200" y="1268280"/>
            <a:ext cx="8267760" cy="24836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646200" y="3988440"/>
            <a:ext cx="8267760" cy="24836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1066320" y="189000"/>
            <a:ext cx="7875720" cy="574560"/>
          </a:xfrm>
          <a:prstGeom prst="rect">
            <a:avLst/>
          </a:prstGeom>
        </p:spPr>
        <p:txBody>
          <a:bodyPr lIns="90000" rIns="90000" tIns="46800" bIns="46800" anchor="b">
            <a:spAutoFit/>
          </a:bodyPr>
          <a:p>
            <a:endParaRPr b="0" lang="en-GB" sz="2800" spc="-1" strike="noStrike">
              <a:solidFill>
                <a:srgbClr val="333399"/>
              </a:solidFill>
              <a:latin typeface="Tahoma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46200" y="1268280"/>
            <a:ext cx="4034520" cy="24836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882680" y="1268280"/>
            <a:ext cx="4034520" cy="24836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46200" y="3988440"/>
            <a:ext cx="4034520" cy="24836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882680" y="3988440"/>
            <a:ext cx="4034520" cy="24836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1066320" y="189000"/>
            <a:ext cx="7875720" cy="574560"/>
          </a:xfrm>
          <a:prstGeom prst="rect">
            <a:avLst/>
          </a:prstGeom>
        </p:spPr>
        <p:txBody>
          <a:bodyPr lIns="90000" rIns="90000" tIns="46800" bIns="46800" anchor="b">
            <a:spAutoFit/>
          </a:bodyPr>
          <a:p>
            <a:endParaRPr b="0" lang="en-GB" sz="2800" spc="-1" strike="noStrike">
              <a:solidFill>
                <a:srgbClr val="333399"/>
              </a:solidFill>
              <a:latin typeface="Tahoma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646200" y="1268280"/>
            <a:ext cx="2661840" cy="24836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body"/>
          </p:nvPr>
        </p:nvSpPr>
        <p:spPr>
          <a:xfrm>
            <a:off x="3441600" y="1268280"/>
            <a:ext cx="2661840" cy="24836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 type="body"/>
          </p:nvPr>
        </p:nvSpPr>
        <p:spPr>
          <a:xfrm>
            <a:off x="6237000" y="1268280"/>
            <a:ext cx="2661840" cy="24836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 type="body"/>
          </p:nvPr>
        </p:nvSpPr>
        <p:spPr>
          <a:xfrm>
            <a:off x="646200" y="3988440"/>
            <a:ext cx="2661840" cy="24836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44" name="PlaceHolder 6"/>
          <p:cNvSpPr>
            <a:spLocks noGrp="1"/>
          </p:cNvSpPr>
          <p:nvPr>
            <p:ph type="body"/>
          </p:nvPr>
        </p:nvSpPr>
        <p:spPr>
          <a:xfrm>
            <a:off x="3441600" y="3988440"/>
            <a:ext cx="2661840" cy="24836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45" name="PlaceHolder 7"/>
          <p:cNvSpPr>
            <a:spLocks noGrp="1"/>
          </p:cNvSpPr>
          <p:nvPr>
            <p:ph type="body"/>
          </p:nvPr>
        </p:nvSpPr>
        <p:spPr>
          <a:xfrm>
            <a:off x="6237000" y="3988440"/>
            <a:ext cx="2661840" cy="24836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1066320" y="189000"/>
            <a:ext cx="7875720" cy="574560"/>
          </a:xfrm>
          <a:prstGeom prst="rect">
            <a:avLst/>
          </a:prstGeom>
        </p:spPr>
        <p:txBody>
          <a:bodyPr lIns="90000" rIns="90000" tIns="46800" bIns="46800" anchor="b">
            <a:spAutoFit/>
          </a:bodyPr>
          <a:p>
            <a:endParaRPr b="0" lang="en-GB" sz="2800" spc="-1" strike="noStrike">
              <a:solidFill>
                <a:srgbClr val="333399"/>
              </a:solidFill>
              <a:latin typeface="Tahoma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subTitle"/>
          </p:nvPr>
        </p:nvSpPr>
        <p:spPr>
          <a:xfrm>
            <a:off x="646200" y="1268280"/>
            <a:ext cx="8267760" cy="52070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marL="342720" indent="-342720" algn="ctr">
              <a:spcBef>
                <a:spcPts val="598"/>
              </a:spcBef>
            </a:pPr>
            <a:endParaRPr b="0" lang="en-GB" sz="2400" spc="-1" strike="noStrike">
              <a:solidFill>
                <a:srgbClr val="ff0000"/>
              </a:solidFill>
              <a:latin typeface="Tahoma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1066320" y="189000"/>
            <a:ext cx="7875720" cy="574560"/>
          </a:xfrm>
          <a:prstGeom prst="rect">
            <a:avLst/>
          </a:prstGeom>
        </p:spPr>
        <p:txBody>
          <a:bodyPr lIns="90000" rIns="90000" tIns="46800" bIns="46800" anchor="b">
            <a:spAutoFit/>
          </a:bodyPr>
          <a:p>
            <a:endParaRPr b="0" lang="en-GB" sz="2800" spc="-1" strike="noStrike">
              <a:solidFill>
                <a:srgbClr val="333399"/>
              </a:solidFill>
              <a:latin typeface="Tahoma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646200" y="1268280"/>
            <a:ext cx="8267760" cy="52070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1066320" y="189000"/>
            <a:ext cx="7875720" cy="574560"/>
          </a:xfrm>
          <a:prstGeom prst="rect">
            <a:avLst/>
          </a:prstGeom>
        </p:spPr>
        <p:txBody>
          <a:bodyPr lIns="90000" rIns="90000" tIns="46800" bIns="46800" anchor="b">
            <a:spAutoFit/>
          </a:bodyPr>
          <a:p>
            <a:endParaRPr b="0" lang="en-GB" sz="2800" spc="-1" strike="noStrike">
              <a:solidFill>
                <a:srgbClr val="333399"/>
              </a:solidFill>
              <a:latin typeface="Tahoma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646200" y="1268280"/>
            <a:ext cx="4034520" cy="52070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882680" y="1268280"/>
            <a:ext cx="4034520" cy="52070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1066320" y="189000"/>
            <a:ext cx="7875720" cy="574560"/>
          </a:xfrm>
          <a:prstGeom prst="rect">
            <a:avLst/>
          </a:prstGeom>
        </p:spPr>
        <p:txBody>
          <a:bodyPr lIns="90000" rIns="90000" tIns="46800" bIns="46800" anchor="b">
            <a:spAutoFit/>
          </a:bodyPr>
          <a:p>
            <a:endParaRPr b="0" lang="en-GB" sz="2800" spc="-1" strike="noStrike">
              <a:solidFill>
                <a:srgbClr val="333399"/>
              </a:solidFill>
              <a:latin typeface="Tahoma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subTitle"/>
          </p:nvPr>
        </p:nvSpPr>
        <p:spPr>
          <a:xfrm>
            <a:off x="1066320" y="189000"/>
            <a:ext cx="7875720" cy="2664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marL="342720" indent="-342720" algn="ctr">
              <a:spcBef>
                <a:spcPts val="598"/>
              </a:spcBef>
            </a:pPr>
            <a:endParaRPr b="0" lang="en-GB" sz="2400" spc="-1" strike="noStrike">
              <a:solidFill>
                <a:srgbClr val="ff0000"/>
              </a:solidFill>
              <a:latin typeface="Tahoma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1066320" y="189000"/>
            <a:ext cx="7875720" cy="574560"/>
          </a:xfrm>
          <a:prstGeom prst="rect">
            <a:avLst/>
          </a:prstGeom>
        </p:spPr>
        <p:txBody>
          <a:bodyPr lIns="90000" rIns="90000" tIns="46800" bIns="46800" anchor="b">
            <a:spAutoFit/>
          </a:bodyPr>
          <a:p>
            <a:endParaRPr b="0" lang="en-GB" sz="2800" spc="-1" strike="noStrike">
              <a:solidFill>
                <a:srgbClr val="333399"/>
              </a:solidFill>
              <a:latin typeface="Tahoma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646200" y="1268280"/>
            <a:ext cx="4034520" cy="24836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882680" y="1268280"/>
            <a:ext cx="4034520" cy="52070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646200" y="3988440"/>
            <a:ext cx="4034520" cy="24836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1066320" y="189000"/>
            <a:ext cx="7875720" cy="574560"/>
          </a:xfrm>
          <a:prstGeom prst="rect">
            <a:avLst/>
          </a:prstGeom>
        </p:spPr>
        <p:txBody>
          <a:bodyPr lIns="90000" rIns="90000" tIns="46800" bIns="46800" anchor="b">
            <a:spAutoFit/>
          </a:bodyPr>
          <a:p>
            <a:endParaRPr b="0" lang="en-GB" sz="2800" spc="-1" strike="noStrike">
              <a:solidFill>
                <a:srgbClr val="333399"/>
              </a:solidFill>
              <a:latin typeface="Tahoma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subTitle"/>
          </p:nvPr>
        </p:nvSpPr>
        <p:spPr>
          <a:xfrm>
            <a:off x="646200" y="1268280"/>
            <a:ext cx="8267760" cy="52070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marL="342720" indent="-342720" algn="ctr">
              <a:spcBef>
                <a:spcPts val="598"/>
              </a:spcBef>
            </a:pPr>
            <a:endParaRPr b="0" lang="en-GB" sz="2400" spc="-1" strike="noStrike">
              <a:solidFill>
                <a:srgbClr val="ff0000"/>
              </a:solidFill>
              <a:latin typeface="Tahoma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1066320" y="189000"/>
            <a:ext cx="7875720" cy="574560"/>
          </a:xfrm>
          <a:prstGeom prst="rect">
            <a:avLst/>
          </a:prstGeom>
        </p:spPr>
        <p:txBody>
          <a:bodyPr lIns="90000" rIns="90000" tIns="46800" bIns="46800" anchor="b">
            <a:spAutoFit/>
          </a:bodyPr>
          <a:p>
            <a:endParaRPr b="0" lang="en-GB" sz="2800" spc="-1" strike="noStrike">
              <a:solidFill>
                <a:srgbClr val="333399"/>
              </a:solidFill>
              <a:latin typeface="Tahoma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646200" y="1268280"/>
            <a:ext cx="4034520" cy="52070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4882680" y="1268280"/>
            <a:ext cx="4034520" cy="24836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77" name="PlaceHolder 4"/>
          <p:cNvSpPr>
            <a:spLocks noGrp="1"/>
          </p:cNvSpPr>
          <p:nvPr>
            <p:ph type="body"/>
          </p:nvPr>
        </p:nvSpPr>
        <p:spPr>
          <a:xfrm>
            <a:off x="4882680" y="3988440"/>
            <a:ext cx="4034520" cy="24836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1066320" y="189000"/>
            <a:ext cx="7875720" cy="574560"/>
          </a:xfrm>
          <a:prstGeom prst="rect">
            <a:avLst/>
          </a:prstGeom>
        </p:spPr>
        <p:txBody>
          <a:bodyPr lIns="90000" rIns="90000" tIns="46800" bIns="46800" anchor="b">
            <a:spAutoFit/>
          </a:bodyPr>
          <a:p>
            <a:endParaRPr b="0" lang="en-GB" sz="2800" spc="-1" strike="noStrike">
              <a:solidFill>
                <a:srgbClr val="333399"/>
              </a:solidFill>
              <a:latin typeface="Tahoma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646200" y="1268280"/>
            <a:ext cx="4034520" cy="24836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4882680" y="1268280"/>
            <a:ext cx="4034520" cy="24836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 type="body"/>
          </p:nvPr>
        </p:nvSpPr>
        <p:spPr>
          <a:xfrm>
            <a:off x="646200" y="3988440"/>
            <a:ext cx="8267760" cy="24836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1066320" y="189000"/>
            <a:ext cx="7875720" cy="574560"/>
          </a:xfrm>
          <a:prstGeom prst="rect">
            <a:avLst/>
          </a:prstGeom>
        </p:spPr>
        <p:txBody>
          <a:bodyPr lIns="90000" rIns="90000" tIns="46800" bIns="46800" anchor="b">
            <a:spAutoFit/>
          </a:bodyPr>
          <a:p>
            <a:endParaRPr b="0" lang="en-GB" sz="2800" spc="-1" strike="noStrike">
              <a:solidFill>
                <a:srgbClr val="333399"/>
              </a:solidFill>
              <a:latin typeface="Tahoma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646200" y="1268280"/>
            <a:ext cx="8267760" cy="24836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646200" y="3988440"/>
            <a:ext cx="8267760" cy="24836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1066320" y="189000"/>
            <a:ext cx="7875720" cy="574560"/>
          </a:xfrm>
          <a:prstGeom prst="rect">
            <a:avLst/>
          </a:prstGeom>
        </p:spPr>
        <p:txBody>
          <a:bodyPr lIns="90000" rIns="90000" tIns="46800" bIns="46800" anchor="b">
            <a:spAutoFit/>
          </a:bodyPr>
          <a:p>
            <a:endParaRPr b="0" lang="en-GB" sz="2800" spc="-1" strike="noStrike">
              <a:solidFill>
                <a:srgbClr val="333399"/>
              </a:solidFill>
              <a:latin typeface="Tahoma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646200" y="1268280"/>
            <a:ext cx="4034520" cy="24836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87" name="PlaceHolder 3"/>
          <p:cNvSpPr>
            <a:spLocks noGrp="1"/>
          </p:cNvSpPr>
          <p:nvPr>
            <p:ph type="body"/>
          </p:nvPr>
        </p:nvSpPr>
        <p:spPr>
          <a:xfrm>
            <a:off x="4882680" y="1268280"/>
            <a:ext cx="4034520" cy="24836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88" name="PlaceHolder 4"/>
          <p:cNvSpPr>
            <a:spLocks noGrp="1"/>
          </p:cNvSpPr>
          <p:nvPr>
            <p:ph type="body"/>
          </p:nvPr>
        </p:nvSpPr>
        <p:spPr>
          <a:xfrm>
            <a:off x="646200" y="3988440"/>
            <a:ext cx="4034520" cy="24836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89" name="PlaceHolder 5"/>
          <p:cNvSpPr>
            <a:spLocks noGrp="1"/>
          </p:cNvSpPr>
          <p:nvPr>
            <p:ph type="body"/>
          </p:nvPr>
        </p:nvSpPr>
        <p:spPr>
          <a:xfrm>
            <a:off x="4882680" y="3988440"/>
            <a:ext cx="4034520" cy="24836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1066320" y="189000"/>
            <a:ext cx="7875720" cy="574560"/>
          </a:xfrm>
          <a:prstGeom prst="rect">
            <a:avLst/>
          </a:prstGeom>
        </p:spPr>
        <p:txBody>
          <a:bodyPr lIns="90000" rIns="90000" tIns="46800" bIns="46800" anchor="b">
            <a:spAutoFit/>
          </a:bodyPr>
          <a:p>
            <a:endParaRPr b="0" lang="en-GB" sz="2800" spc="-1" strike="noStrike">
              <a:solidFill>
                <a:srgbClr val="333399"/>
              </a:solidFill>
              <a:latin typeface="Tahoma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646200" y="1268280"/>
            <a:ext cx="2661840" cy="24836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92" name="PlaceHolder 3"/>
          <p:cNvSpPr>
            <a:spLocks noGrp="1"/>
          </p:cNvSpPr>
          <p:nvPr>
            <p:ph type="body"/>
          </p:nvPr>
        </p:nvSpPr>
        <p:spPr>
          <a:xfrm>
            <a:off x="3441600" y="1268280"/>
            <a:ext cx="2661840" cy="24836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93" name="PlaceHolder 4"/>
          <p:cNvSpPr>
            <a:spLocks noGrp="1"/>
          </p:cNvSpPr>
          <p:nvPr>
            <p:ph type="body"/>
          </p:nvPr>
        </p:nvSpPr>
        <p:spPr>
          <a:xfrm>
            <a:off x="6237000" y="1268280"/>
            <a:ext cx="2661840" cy="24836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94" name="PlaceHolder 5"/>
          <p:cNvSpPr>
            <a:spLocks noGrp="1"/>
          </p:cNvSpPr>
          <p:nvPr>
            <p:ph type="body"/>
          </p:nvPr>
        </p:nvSpPr>
        <p:spPr>
          <a:xfrm>
            <a:off x="646200" y="3988440"/>
            <a:ext cx="2661840" cy="24836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95" name="PlaceHolder 6"/>
          <p:cNvSpPr>
            <a:spLocks noGrp="1"/>
          </p:cNvSpPr>
          <p:nvPr>
            <p:ph type="body"/>
          </p:nvPr>
        </p:nvSpPr>
        <p:spPr>
          <a:xfrm>
            <a:off x="3441600" y="3988440"/>
            <a:ext cx="2661840" cy="24836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96" name="PlaceHolder 7"/>
          <p:cNvSpPr>
            <a:spLocks noGrp="1"/>
          </p:cNvSpPr>
          <p:nvPr>
            <p:ph type="body"/>
          </p:nvPr>
        </p:nvSpPr>
        <p:spPr>
          <a:xfrm>
            <a:off x="6237000" y="3988440"/>
            <a:ext cx="2661840" cy="24836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066320" y="189000"/>
            <a:ext cx="7875720" cy="574560"/>
          </a:xfrm>
          <a:prstGeom prst="rect">
            <a:avLst/>
          </a:prstGeom>
        </p:spPr>
        <p:txBody>
          <a:bodyPr lIns="90000" rIns="90000" tIns="46800" bIns="46800" anchor="b">
            <a:spAutoFit/>
          </a:bodyPr>
          <a:p>
            <a:endParaRPr b="0" lang="en-GB" sz="2800" spc="-1" strike="noStrike">
              <a:solidFill>
                <a:srgbClr val="333399"/>
              </a:solidFill>
              <a:latin typeface="Tahoma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646200" y="1268280"/>
            <a:ext cx="8267760" cy="52070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1066320" y="189000"/>
            <a:ext cx="7875720" cy="574560"/>
          </a:xfrm>
          <a:prstGeom prst="rect">
            <a:avLst/>
          </a:prstGeom>
        </p:spPr>
        <p:txBody>
          <a:bodyPr lIns="90000" rIns="90000" tIns="46800" bIns="46800" anchor="b">
            <a:spAutoFit/>
          </a:bodyPr>
          <a:p>
            <a:endParaRPr b="0" lang="en-GB" sz="2800" spc="-1" strike="noStrike">
              <a:solidFill>
                <a:srgbClr val="333399"/>
              </a:solidFill>
              <a:latin typeface="Tahoma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46200" y="1268280"/>
            <a:ext cx="4034520" cy="52070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882680" y="1268280"/>
            <a:ext cx="4034520" cy="52070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1066320" y="189000"/>
            <a:ext cx="7875720" cy="574560"/>
          </a:xfrm>
          <a:prstGeom prst="rect">
            <a:avLst/>
          </a:prstGeom>
        </p:spPr>
        <p:txBody>
          <a:bodyPr lIns="90000" rIns="90000" tIns="46800" bIns="46800" anchor="b">
            <a:spAutoFit/>
          </a:bodyPr>
          <a:p>
            <a:endParaRPr b="0" lang="en-GB" sz="2800" spc="-1" strike="noStrike">
              <a:solidFill>
                <a:srgbClr val="333399"/>
              </a:solidFill>
              <a:latin typeface="Tahoma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subTitle"/>
          </p:nvPr>
        </p:nvSpPr>
        <p:spPr>
          <a:xfrm>
            <a:off x="1066320" y="189000"/>
            <a:ext cx="7875720" cy="2664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marL="342720" indent="-342720" algn="ctr">
              <a:spcBef>
                <a:spcPts val="598"/>
              </a:spcBef>
            </a:pPr>
            <a:endParaRPr b="0" lang="en-GB" sz="2400" spc="-1" strike="noStrike">
              <a:solidFill>
                <a:srgbClr val="ff0000"/>
              </a:solidFill>
              <a:latin typeface="Tahoma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1066320" y="189000"/>
            <a:ext cx="7875720" cy="574560"/>
          </a:xfrm>
          <a:prstGeom prst="rect">
            <a:avLst/>
          </a:prstGeom>
        </p:spPr>
        <p:txBody>
          <a:bodyPr lIns="90000" rIns="90000" tIns="46800" bIns="46800" anchor="b">
            <a:spAutoFit/>
          </a:bodyPr>
          <a:p>
            <a:endParaRPr b="0" lang="en-GB" sz="2800" spc="-1" strike="noStrike">
              <a:solidFill>
                <a:srgbClr val="333399"/>
              </a:solidFill>
              <a:latin typeface="Tahoma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46200" y="1268280"/>
            <a:ext cx="4034520" cy="24836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882680" y="1268280"/>
            <a:ext cx="4034520" cy="52070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46200" y="3988440"/>
            <a:ext cx="4034520" cy="24836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1066320" y="189000"/>
            <a:ext cx="7875720" cy="574560"/>
          </a:xfrm>
          <a:prstGeom prst="rect">
            <a:avLst/>
          </a:prstGeom>
        </p:spPr>
        <p:txBody>
          <a:bodyPr lIns="90000" rIns="90000" tIns="46800" bIns="46800" anchor="b">
            <a:spAutoFit/>
          </a:bodyPr>
          <a:p>
            <a:endParaRPr b="0" lang="en-GB" sz="2800" spc="-1" strike="noStrike">
              <a:solidFill>
                <a:srgbClr val="333399"/>
              </a:solidFill>
              <a:latin typeface="Tahoma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46200" y="1268280"/>
            <a:ext cx="4034520" cy="52070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882680" y="1268280"/>
            <a:ext cx="4034520" cy="24836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4882680" y="3988440"/>
            <a:ext cx="4034520" cy="24836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1066320" y="189000"/>
            <a:ext cx="7875720" cy="574560"/>
          </a:xfrm>
          <a:prstGeom prst="rect">
            <a:avLst/>
          </a:prstGeom>
        </p:spPr>
        <p:txBody>
          <a:bodyPr lIns="90000" rIns="90000" tIns="46800" bIns="46800" anchor="b">
            <a:spAutoFit/>
          </a:bodyPr>
          <a:p>
            <a:endParaRPr b="0" lang="en-GB" sz="2800" spc="-1" strike="noStrike">
              <a:solidFill>
                <a:srgbClr val="333399"/>
              </a:solidFill>
              <a:latin typeface="Tahoma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646200" y="1268280"/>
            <a:ext cx="4034520" cy="24836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882680" y="1268280"/>
            <a:ext cx="4034520" cy="24836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646200" y="3988440"/>
            <a:ext cx="8267760" cy="24836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417600" y="344520"/>
            <a:ext cx="438120" cy="474480"/>
          </a:xfrm>
          <a:prstGeom prst="rect">
            <a:avLst/>
          </a:prstGeom>
          <a:solidFill>
            <a:srgbClr val="ffcf01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CustomShape 2"/>
          <p:cNvSpPr/>
          <p:nvPr/>
        </p:nvSpPr>
        <p:spPr>
          <a:xfrm>
            <a:off x="800280" y="344520"/>
            <a:ext cx="328320" cy="47448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f01"/>
              </a:gs>
            </a:gsLst>
            <a:lin ang="10800000"/>
          </a:gra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" name="CustomShape 3"/>
          <p:cNvSpPr/>
          <p:nvPr/>
        </p:nvSpPr>
        <p:spPr>
          <a:xfrm>
            <a:off x="541440" y="725400"/>
            <a:ext cx="422280" cy="474840"/>
          </a:xfrm>
          <a:prstGeom prst="rect">
            <a:avLst/>
          </a:prstGeom>
          <a:solidFill>
            <a:srgbClr val="3333cc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" name="CustomShape 4"/>
          <p:cNvSpPr/>
          <p:nvPr/>
        </p:nvSpPr>
        <p:spPr>
          <a:xfrm>
            <a:off x="911160" y="725400"/>
            <a:ext cx="368280" cy="47484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3333cc"/>
              </a:gs>
            </a:gsLst>
            <a:lin ang="10800000"/>
          </a:gra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" name="CustomShape 5"/>
          <p:cNvSpPr/>
          <p:nvPr/>
        </p:nvSpPr>
        <p:spPr>
          <a:xfrm>
            <a:off x="127080" y="514440"/>
            <a:ext cx="560160" cy="422280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ffffff"/>
              </a:gs>
            </a:gsLst>
            <a:lin ang="8100000"/>
          </a:gra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" name="CustomShape 6"/>
          <p:cNvSpPr/>
          <p:nvPr/>
        </p:nvSpPr>
        <p:spPr>
          <a:xfrm>
            <a:off x="762120" y="115920"/>
            <a:ext cx="31680" cy="1052640"/>
          </a:xfrm>
          <a:prstGeom prst="rect">
            <a:avLst/>
          </a:prstGeom>
          <a:solidFill>
            <a:srgbClr val="1c1c1c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" name="CustomShape 7"/>
          <p:cNvSpPr/>
          <p:nvPr/>
        </p:nvSpPr>
        <p:spPr>
          <a:xfrm>
            <a:off x="762120" y="895320"/>
            <a:ext cx="8226360" cy="3168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1c1c1c"/>
              </a:gs>
            </a:gsLst>
            <a:lin ang="10800000"/>
          </a:gra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" name="PlaceHolder 8"/>
          <p:cNvSpPr>
            <a:spLocks noGrp="1"/>
          </p:cNvSpPr>
          <p:nvPr>
            <p:ph type="title"/>
          </p:nvPr>
        </p:nvSpPr>
        <p:spPr>
          <a:xfrm>
            <a:off x="1066320" y="189000"/>
            <a:ext cx="7875720" cy="574560"/>
          </a:xfrm>
          <a:prstGeom prst="rect">
            <a:avLst/>
          </a:prstGeom>
        </p:spPr>
        <p:txBody>
          <a:bodyPr lIns="90000" rIns="90000" tIns="46800" bIns="46800" anchor="b">
            <a:noAutofit/>
          </a:bodyPr>
          <a:p>
            <a:r>
              <a:rPr b="0" lang="en-GB" sz="2800" spc="-1" strike="noStrike">
                <a:solidFill>
                  <a:srgbClr val="333399"/>
                </a:solidFill>
                <a:latin typeface="Tahoma"/>
              </a:rPr>
              <a:t>Click to edit the title text format</a:t>
            </a:r>
            <a:endParaRPr b="0" lang="en-GB" sz="2800" spc="-1" strike="noStrike">
              <a:solidFill>
                <a:srgbClr val="333399"/>
              </a:solidFill>
              <a:latin typeface="Tahoma"/>
            </a:endParaRPr>
          </a:p>
        </p:txBody>
      </p:sp>
      <p:sp>
        <p:nvSpPr>
          <p:cNvPr id="8" name="PlaceHolder 9"/>
          <p:cNvSpPr>
            <a:spLocks noGrp="1"/>
          </p:cNvSpPr>
          <p:nvPr>
            <p:ph type="body"/>
          </p:nvPr>
        </p:nvSpPr>
        <p:spPr>
          <a:xfrm>
            <a:off x="646200" y="1268280"/>
            <a:ext cx="8267760" cy="52070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pPr marL="342720" indent="-342720">
              <a:spcBef>
                <a:spcPts val="598"/>
              </a:spcBef>
            </a:pPr>
            <a:r>
              <a:rPr b="0" lang="en-GB" sz="2400" spc="-1" strike="noStrike">
                <a:solidFill>
                  <a:srgbClr val="000000"/>
                </a:solidFill>
                <a:latin typeface="Tahoma"/>
              </a:rPr>
              <a:t>Click to edit the outline text format</a:t>
            </a:r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  <a:p>
            <a:pPr lvl="1" marL="342720" indent="-342720">
              <a:spcBef>
                <a:spcPts val="598"/>
              </a:spcBef>
              <a:buClr>
                <a:srgbClr val="000000"/>
              </a:buClr>
              <a:buFont typeface="Times New Roman"/>
              <a:buChar char="–"/>
            </a:pPr>
            <a:r>
              <a:rPr b="0" lang="en-GB" sz="2400" spc="-1" strike="noStrike">
                <a:solidFill>
                  <a:srgbClr val="000000"/>
                </a:solidFill>
                <a:latin typeface="Tahoma"/>
              </a:rPr>
              <a:t>Second Outline Level</a:t>
            </a:r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  <a:p>
            <a:pPr lvl="2" marL="342720" indent="-342720">
              <a:spcBef>
                <a:spcPts val="598"/>
              </a:spcBef>
              <a:buClr>
                <a:srgbClr val="000000"/>
              </a:buClr>
              <a:buFont typeface="Times New Roman"/>
              <a:buChar char="•"/>
            </a:pPr>
            <a:r>
              <a:rPr b="0" lang="en-GB" sz="2400" spc="-1" strike="noStrike">
                <a:solidFill>
                  <a:srgbClr val="000000"/>
                </a:solidFill>
                <a:latin typeface="Tahoma"/>
              </a:rPr>
              <a:t>Third Outline Level</a:t>
            </a:r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  <a:p>
            <a:pPr lvl="3" marL="342720" indent="-342720">
              <a:spcBef>
                <a:spcPts val="598"/>
              </a:spcBef>
              <a:buClr>
                <a:srgbClr val="000000"/>
              </a:buClr>
              <a:buFont typeface="Times New Roman"/>
              <a:buChar char="–"/>
            </a:pPr>
            <a:r>
              <a:rPr b="0" lang="en-GB" sz="2400" spc="-1" strike="noStrike">
                <a:solidFill>
                  <a:srgbClr val="000000"/>
                </a:solidFill>
                <a:latin typeface="Tahoma"/>
              </a:rPr>
              <a:t>Fourth Outline Level</a:t>
            </a:r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  <a:p>
            <a:pPr lvl="4" marL="342720" indent="-342720">
              <a:spcBef>
                <a:spcPts val="598"/>
              </a:spcBef>
              <a:buClr>
                <a:srgbClr val="000000"/>
              </a:buClr>
              <a:buFont typeface="Times New Roman"/>
              <a:buChar char="»"/>
            </a:pPr>
            <a:r>
              <a:rPr b="0" lang="en-GB" sz="2400" spc="-1" strike="noStrike">
                <a:solidFill>
                  <a:srgbClr val="000000"/>
                </a:solidFill>
                <a:latin typeface="Tahoma"/>
              </a:rPr>
              <a:t>Fifth Outline Level</a:t>
            </a:r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  <a:p>
            <a:pPr lvl="5" marL="342720" indent="-342720">
              <a:spcBef>
                <a:spcPts val="598"/>
              </a:spcBef>
              <a:buClr>
                <a:srgbClr val="000000"/>
              </a:buClr>
              <a:buFont typeface="Times New Roman"/>
              <a:buChar char="»"/>
            </a:pPr>
            <a:r>
              <a:rPr b="0" lang="en-GB" sz="2400" spc="-1" strike="noStrike">
                <a:solidFill>
                  <a:srgbClr val="000000"/>
                </a:solidFill>
                <a:latin typeface="Tahoma"/>
              </a:rPr>
              <a:t>Sixth Outline Level</a:t>
            </a:r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  <a:p>
            <a:pPr lvl="6" marL="342720" indent="-342720">
              <a:spcBef>
                <a:spcPts val="598"/>
              </a:spcBef>
              <a:buClr>
                <a:srgbClr val="000000"/>
              </a:buClr>
              <a:buFont typeface="Times New Roman"/>
              <a:buChar char="»"/>
            </a:pPr>
            <a:r>
              <a:rPr b="0" lang="en-GB" sz="2400" spc="-1" strike="noStrike">
                <a:solidFill>
                  <a:srgbClr val="000000"/>
                </a:solidFill>
                <a:latin typeface="Tahoma"/>
              </a:rPr>
              <a:t>Seventh Outline Level</a:t>
            </a:r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9" name="PlaceHolder 10"/>
          <p:cNvSpPr>
            <a:spLocks noGrp="1"/>
          </p:cNvSpPr>
          <p:nvPr>
            <p:ph type="sldNum"/>
          </p:nvPr>
        </p:nvSpPr>
        <p:spPr>
          <a:xfrm>
            <a:off x="49320" y="468000"/>
            <a:ext cx="684000" cy="307800"/>
          </a:xfrm>
          <a:prstGeom prst="rect">
            <a:avLst/>
          </a:prstGeom>
        </p:spPr>
        <p:txBody>
          <a:bodyPr lIns="90000" rIns="90000" tIns="46800" bIns="46800" anchor="b">
            <a:noAutofit/>
          </a:bodyPr>
          <a:p>
            <a:pPr algn="r">
              <a:lnSpc>
                <a:spcPct val="100000"/>
              </a:lnSpc>
            </a:pPr>
            <a:fld id="{FF1CF683-E967-4D98-8C37-3BDA031BF196}" type="slidenum">
              <a:rPr b="0" lang="en-US" sz="1400" spc="-1" strike="noStrike">
                <a:solidFill>
                  <a:srgbClr val="ffffff"/>
                </a:solidFill>
                <a:latin typeface="Tahoma"/>
              </a:rPr>
              <a:t>&lt;number&gt;</a:t>
            </a:fld>
            <a:endParaRPr b="0" lang="en-GB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Group 1"/>
          <p:cNvGrpSpPr/>
          <p:nvPr/>
        </p:nvGrpSpPr>
        <p:grpSpPr>
          <a:xfrm>
            <a:off x="0" y="990720"/>
            <a:ext cx="9009000" cy="1052280"/>
            <a:chOff x="0" y="990720"/>
            <a:chExt cx="9009000" cy="1052280"/>
          </a:xfrm>
        </p:grpSpPr>
        <p:grpSp>
          <p:nvGrpSpPr>
            <p:cNvPr id="47" name="Group 2"/>
            <p:cNvGrpSpPr/>
            <p:nvPr/>
          </p:nvGrpSpPr>
          <p:grpSpPr>
            <a:xfrm>
              <a:off x="290520" y="1098720"/>
              <a:ext cx="711360" cy="474480"/>
              <a:chOff x="290520" y="1098720"/>
              <a:chExt cx="711360" cy="474480"/>
            </a:xfrm>
          </p:grpSpPr>
          <p:sp>
            <p:nvSpPr>
              <p:cNvPr id="48" name="CustomShape 3"/>
              <p:cNvSpPr/>
              <p:nvPr/>
            </p:nvSpPr>
            <p:spPr>
              <a:xfrm>
                <a:off x="290520" y="1098720"/>
                <a:ext cx="438120" cy="474480"/>
              </a:xfrm>
              <a:prstGeom prst="rect">
                <a:avLst/>
              </a:prstGeom>
              <a:solidFill>
                <a:srgbClr val="3333cc"/>
              </a:soli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49" name="CustomShape 4"/>
              <p:cNvSpPr/>
              <p:nvPr/>
            </p:nvSpPr>
            <p:spPr>
              <a:xfrm>
                <a:off x="673200" y="1098720"/>
                <a:ext cx="328680" cy="474480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3333cc"/>
                  </a:gs>
                </a:gsLst>
                <a:lin ang="10800000"/>
              </a:gra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</p:grpSp>
        <p:grpSp>
          <p:nvGrpSpPr>
            <p:cNvPr id="50" name="Group 5"/>
            <p:cNvGrpSpPr/>
            <p:nvPr/>
          </p:nvGrpSpPr>
          <p:grpSpPr>
            <a:xfrm>
              <a:off x="414360" y="1521000"/>
              <a:ext cx="736560" cy="474480"/>
              <a:chOff x="414360" y="1521000"/>
              <a:chExt cx="736560" cy="474480"/>
            </a:xfrm>
          </p:grpSpPr>
          <p:sp>
            <p:nvSpPr>
              <p:cNvPr id="51" name="CustomShape 6"/>
              <p:cNvSpPr/>
              <p:nvPr/>
            </p:nvSpPr>
            <p:spPr>
              <a:xfrm>
                <a:off x="414360" y="1521000"/>
                <a:ext cx="422280" cy="474480"/>
              </a:xfrm>
              <a:prstGeom prst="rect">
                <a:avLst/>
              </a:prstGeom>
              <a:solidFill>
                <a:srgbClr val="ffcf01"/>
              </a:soli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52" name="CustomShape 7"/>
              <p:cNvSpPr/>
              <p:nvPr/>
            </p:nvSpPr>
            <p:spPr>
              <a:xfrm>
                <a:off x="782640" y="1521000"/>
                <a:ext cx="368280" cy="474480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ffcf01"/>
                  </a:gs>
                </a:gsLst>
                <a:lin ang="10800000"/>
              </a:gra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</p:grpSp>
        <p:sp>
          <p:nvSpPr>
            <p:cNvPr id="53" name="CustomShape 8"/>
            <p:cNvSpPr/>
            <p:nvPr/>
          </p:nvSpPr>
          <p:spPr>
            <a:xfrm>
              <a:off x="0" y="1447920"/>
              <a:ext cx="560520" cy="422280"/>
            </a:xfrm>
            <a:prstGeom prst="rect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ffff"/>
                </a:gs>
              </a:gsLst>
              <a:lin ang="8100000"/>
            </a:gra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4" name="CustomShape 9"/>
            <p:cNvSpPr/>
            <p:nvPr/>
          </p:nvSpPr>
          <p:spPr>
            <a:xfrm>
              <a:off x="635040" y="990720"/>
              <a:ext cx="31680" cy="1052280"/>
            </a:xfrm>
            <a:prstGeom prst="rect">
              <a:avLst/>
            </a:prstGeom>
            <a:solidFill>
              <a:srgbClr val="1c1c1c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5" name="CustomShape 10"/>
            <p:cNvSpPr/>
            <p:nvPr/>
          </p:nvSpPr>
          <p:spPr>
            <a:xfrm flipV="1">
              <a:off x="316080" y="1812600"/>
              <a:ext cx="8692920" cy="5544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1c1c1c"/>
                </a:gs>
              </a:gsLst>
              <a:lin ang="10800000"/>
            </a:gra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56" name="PlaceHolder 11"/>
          <p:cNvSpPr>
            <a:spLocks noGrp="1"/>
          </p:cNvSpPr>
          <p:nvPr>
            <p:ph type="title"/>
          </p:nvPr>
        </p:nvSpPr>
        <p:spPr>
          <a:xfrm>
            <a:off x="990360" y="1828800"/>
            <a:ext cx="7770600" cy="1827360"/>
          </a:xfrm>
          <a:prstGeom prst="rect">
            <a:avLst/>
          </a:prstGeom>
        </p:spPr>
        <p:txBody>
          <a:bodyPr lIns="90000" rIns="90000" tIns="46800" bIns="46800">
            <a:noAutofit/>
          </a:bodyPr>
          <a:p>
            <a:r>
              <a:rPr b="0" lang="en-GB" sz="2800" spc="-1" strike="noStrike">
                <a:solidFill>
                  <a:srgbClr val="333399"/>
                </a:solidFill>
                <a:latin typeface="Tahoma"/>
              </a:rPr>
              <a:t>Click to edit the title text format</a:t>
            </a:r>
            <a:endParaRPr b="0" lang="en-GB" sz="2800" spc="-1" strike="noStrike">
              <a:solidFill>
                <a:srgbClr val="333399"/>
              </a:solidFill>
              <a:latin typeface="Tahoma"/>
            </a:endParaRPr>
          </a:p>
        </p:txBody>
      </p:sp>
      <p:sp>
        <p:nvSpPr>
          <p:cNvPr id="57" name="PlaceHolder 12"/>
          <p:cNvSpPr>
            <a:spLocks noGrp="1"/>
          </p:cNvSpPr>
          <p:nvPr>
            <p:ph type="dt"/>
          </p:nvPr>
        </p:nvSpPr>
        <p:spPr>
          <a:xfrm>
            <a:off x="990360" y="6248160"/>
            <a:ext cx="1903320" cy="455400"/>
          </a:xfrm>
          <a:prstGeom prst="rect">
            <a:avLst/>
          </a:prstGeom>
        </p:spPr>
        <p:txBody>
          <a:bodyPr lIns="90000" rIns="90000" tIns="46800" bIns="46800" anchor="b">
            <a:noAutofit/>
          </a:bodyPr>
          <a:p>
            <a:pPr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latin typeface="Tahoma"/>
              </a:rPr>
              <a:t>&lt;date/time&gt;</a:t>
            </a:r>
            <a:endParaRPr b="0" lang="en-GB" sz="1400" spc="-1" strike="noStrike">
              <a:latin typeface="Times New Roman"/>
            </a:endParaRPr>
          </a:p>
        </p:txBody>
      </p:sp>
      <p:sp>
        <p:nvSpPr>
          <p:cNvPr id="58" name="PlaceHolder 13"/>
          <p:cNvSpPr>
            <a:spLocks noGrp="1"/>
          </p:cNvSpPr>
          <p:nvPr>
            <p:ph type="ftr"/>
          </p:nvPr>
        </p:nvSpPr>
        <p:spPr>
          <a:xfrm>
            <a:off x="3428640" y="6248160"/>
            <a:ext cx="2894040" cy="455400"/>
          </a:xfrm>
          <a:prstGeom prst="rect">
            <a:avLst/>
          </a:prstGeom>
        </p:spPr>
        <p:txBody>
          <a:bodyPr lIns="90000" rIns="90000" tIns="46800" bIns="46800" anchor="b">
            <a:noAutofit/>
          </a:bodyPr>
          <a:p>
            <a:pPr algn="ctr"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latin typeface="Tahoma"/>
              </a:rPr>
              <a:t>&lt;footer&gt;</a:t>
            </a:r>
            <a:endParaRPr b="0" lang="en-GB" sz="1400" spc="-1" strike="noStrike">
              <a:latin typeface="Times New Roman"/>
            </a:endParaRPr>
          </a:p>
        </p:txBody>
      </p:sp>
      <p:sp>
        <p:nvSpPr>
          <p:cNvPr id="59" name="CustomShape 14"/>
          <p:cNvSpPr/>
          <p:nvPr/>
        </p:nvSpPr>
        <p:spPr>
          <a:xfrm>
            <a:off x="-76320" y="1401840"/>
            <a:ext cx="685800" cy="2764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ffffff"/>
                </a:solidFill>
                <a:latin typeface="Tahoma"/>
              </a:rPr>
              <a:t>FTP</a:t>
            </a:r>
            <a:endParaRPr b="0" lang="en-GB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0" name="PlaceHolder 15"/>
          <p:cNvSpPr>
            <a:spLocks noGrp="1"/>
          </p:cNvSpPr>
          <p:nvPr>
            <p:ph type="body"/>
          </p:nvPr>
        </p:nvSpPr>
        <p:spPr>
          <a:xfrm>
            <a:off x="457200" y="1604880"/>
            <a:ext cx="8228160" cy="4524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342720" indent="-342720">
              <a:spcBef>
                <a:spcPts val="598"/>
              </a:spcBef>
            </a:pPr>
            <a:r>
              <a:rPr b="0" lang="en-GB" sz="2400" spc="-1" strike="noStrike">
                <a:solidFill>
                  <a:srgbClr val="000000"/>
                </a:solidFill>
                <a:latin typeface="Tahoma"/>
              </a:rPr>
              <a:t>Click to edit the outline text format</a:t>
            </a:r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  <a:p>
            <a:pPr lvl="1" marL="342720" indent="-342720">
              <a:spcBef>
                <a:spcPts val="598"/>
              </a:spcBef>
              <a:buClr>
                <a:srgbClr val="000000"/>
              </a:buClr>
              <a:buFont typeface="Times New Roman"/>
              <a:buChar char="–"/>
            </a:pPr>
            <a:r>
              <a:rPr b="0" lang="en-GB" sz="2400" spc="-1" strike="noStrike">
                <a:solidFill>
                  <a:srgbClr val="000000"/>
                </a:solidFill>
                <a:latin typeface="Tahoma"/>
              </a:rPr>
              <a:t>Second Outline Level</a:t>
            </a:r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  <a:p>
            <a:pPr lvl="2" marL="342720" indent="-342720">
              <a:spcBef>
                <a:spcPts val="598"/>
              </a:spcBef>
              <a:buClr>
                <a:srgbClr val="000000"/>
              </a:buClr>
              <a:buFont typeface="Times New Roman"/>
              <a:buChar char="•"/>
            </a:pPr>
            <a:r>
              <a:rPr b="0" lang="en-GB" sz="2400" spc="-1" strike="noStrike">
                <a:solidFill>
                  <a:srgbClr val="000000"/>
                </a:solidFill>
                <a:latin typeface="Tahoma"/>
              </a:rPr>
              <a:t>Third Outline Level</a:t>
            </a:r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  <a:p>
            <a:pPr lvl="3" marL="342720" indent="-342720">
              <a:spcBef>
                <a:spcPts val="598"/>
              </a:spcBef>
              <a:buClr>
                <a:srgbClr val="000000"/>
              </a:buClr>
              <a:buFont typeface="Times New Roman"/>
              <a:buChar char="–"/>
            </a:pPr>
            <a:r>
              <a:rPr b="0" lang="en-GB" sz="2400" spc="-1" strike="noStrike">
                <a:solidFill>
                  <a:srgbClr val="000000"/>
                </a:solidFill>
                <a:latin typeface="Tahoma"/>
              </a:rPr>
              <a:t>Fourth Outline Level</a:t>
            </a:r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  <a:p>
            <a:pPr lvl="4" marL="342720" indent="-342720">
              <a:spcBef>
                <a:spcPts val="598"/>
              </a:spcBef>
              <a:buClr>
                <a:srgbClr val="000000"/>
              </a:buClr>
              <a:buFont typeface="Times New Roman"/>
              <a:buChar char="»"/>
            </a:pPr>
            <a:r>
              <a:rPr b="0" lang="en-GB" sz="2400" spc="-1" strike="noStrike">
                <a:solidFill>
                  <a:srgbClr val="000000"/>
                </a:solidFill>
                <a:latin typeface="Tahoma"/>
              </a:rPr>
              <a:t>Fifth Outline Level</a:t>
            </a:r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  <a:p>
            <a:pPr lvl="5" marL="342720" indent="-342720">
              <a:spcBef>
                <a:spcPts val="598"/>
              </a:spcBef>
              <a:buClr>
                <a:srgbClr val="000000"/>
              </a:buClr>
              <a:buFont typeface="Times New Roman"/>
              <a:buChar char="»"/>
            </a:pPr>
            <a:r>
              <a:rPr b="0" lang="en-GB" sz="2400" spc="-1" strike="noStrike">
                <a:solidFill>
                  <a:srgbClr val="000000"/>
                </a:solidFill>
                <a:latin typeface="Tahoma"/>
              </a:rPr>
              <a:t>Sixth Outline Level</a:t>
            </a:r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  <a:p>
            <a:pPr lvl="6" marL="342720" indent="-342720">
              <a:spcBef>
                <a:spcPts val="598"/>
              </a:spcBef>
              <a:buClr>
                <a:srgbClr val="000000"/>
              </a:buClr>
              <a:buFont typeface="Times New Roman"/>
              <a:buChar char="»"/>
            </a:pPr>
            <a:r>
              <a:rPr b="0" lang="en-GB" sz="2400" spc="-1" strike="noStrike">
                <a:solidFill>
                  <a:srgbClr val="000000"/>
                </a:solidFill>
                <a:latin typeface="Tahoma"/>
              </a:rPr>
              <a:t>Seventh Outline Level</a:t>
            </a:r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0.wmf"/><Relationship Id="rId2" Type="http://schemas.openxmlformats.org/officeDocument/2006/relationships/oleObject" Target="../embeddings/oleObject1.bin"/><Relationship Id="rId3" Type="http://schemas.openxmlformats.org/officeDocument/2006/relationships/image" Target="../media/image11.wmf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10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2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package" Target="../embeddings/oleObject1.xlsx"/><Relationship Id="rId2" Type="http://schemas.openxmlformats.org/officeDocument/2006/relationships/image" Target="../media/image12.wmf"/><Relationship Id="rId3" Type="http://schemas.openxmlformats.org/officeDocument/2006/relationships/image" Target="../media/image13.wmf"/><Relationship Id="rId4" Type="http://schemas.openxmlformats.org/officeDocument/2006/relationships/slideLayout" Target="../slideLayouts/slideLayout8.xml"/><Relationship Id="rId5" Type="http://schemas.openxmlformats.org/officeDocument/2006/relationships/notesSlide" Target="../notesSlides/notesSlide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package" Target="../embeddings/oleObject1.xlsx"/><Relationship Id="rId2" Type="http://schemas.openxmlformats.org/officeDocument/2006/relationships/image" Target="../media/image14.wmf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5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package" Target="../embeddings/oleObject1.xlsx"/><Relationship Id="rId2" Type="http://schemas.openxmlformats.org/officeDocument/2006/relationships/image" Target="../media/image15.wmf"/><Relationship Id="rId3" Type="http://schemas.openxmlformats.org/officeDocument/2006/relationships/package" Target="../embeddings/oleObject2.xlsx"/><Relationship Id="rId4" Type="http://schemas.openxmlformats.org/officeDocument/2006/relationships/image" Target="../media/image16.wmf"/><Relationship Id="rId5" Type="http://schemas.openxmlformats.org/officeDocument/2006/relationships/image" Target="../media/image17.wmf"/><Relationship Id="rId6" Type="http://schemas.openxmlformats.org/officeDocument/2006/relationships/image" Target="../media/image18.wmf"/><Relationship Id="rId7" Type="http://schemas.openxmlformats.org/officeDocument/2006/relationships/slideLayout" Target="../slideLayouts/slideLayout5.xml"/><Relationship Id="rId8" Type="http://schemas.openxmlformats.org/officeDocument/2006/relationships/notesSlide" Target="../notesSlides/notesSlide16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package" Target="../embeddings/oleObject1.xlsx"/><Relationship Id="rId2" Type="http://schemas.openxmlformats.org/officeDocument/2006/relationships/image" Target="../media/image19.wmf"/><Relationship Id="rId3" Type="http://schemas.openxmlformats.org/officeDocument/2006/relationships/package" Target="../embeddings/oleObject2.xlsx"/><Relationship Id="rId4" Type="http://schemas.openxmlformats.org/officeDocument/2006/relationships/image" Target="../media/image20.wmf"/><Relationship Id="rId5" Type="http://schemas.openxmlformats.org/officeDocument/2006/relationships/package" Target="../embeddings/oleObject3.xlsx"/><Relationship Id="rId6" Type="http://schemas.openxmlformats.org/officeDocument/2006/relationships/image" Target="../media/image21.wmf"/><Relationship Id="rId7" Type="http://schemas.openxmlformats.org/officeDocument/2006/relationships/image" Target="../media/image22.wmf"/><Relationship Id="rId8" Type="http://schemas.openxmlformats.org/officeDocument/2006/relationships/slideLayout" Target="../slideLayouts/slideLayout5.xml"/><Relationship Id="rId9" Type="http://schemas.openxmlformats.org/officeDocument/2006/relationships/notesSlide" Target="../notesSlides/notesSlide17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package" Target="../embeddings/oleObject1.xlsx"/><Relationship Id="rId2" Type="http://schemas.openxmlformats.org/officeDocument/2006/relationships/image" Target="../media/image23.wmf"/><Relationship Id="rId3" Type="http://schemas.openxmlformats.org/officeDocument/2006/relationships/package" Target="../embeddings/oleObject2.xlsx"/><Relationship Id="rId4" Type="http://schemas.openxmlformats.org/officeDocument/2006/relationships/image" Target="../media/image24.wmf"/><Relationship Id="rId5" Type="http://schemas.openxmlformats.org/officeDocument/2006/relationships/package" Target="../embeddings/oleObject3.xlsx"/><Relationship Id="rId6" Type="http://schemas.openxmlformats.org/officeDocument/2006/relationships/image" Target="../media/image25.wmf"/><Relationship Id="rId7" Type="http://schemas.openxmlformats.org/officeDocument/2006/relationships/image" Target="../media/image26.wmf"/><Relationship Id="rId8" Type="http://schemas.openxmlformats.org/officeDocument/2006/relationships/slideLayout" Target="../slideLayouts/slideLayout5.xml"/><Relationship Id="rId9" Type="http://schemas.openxmlformats.org/officeDocument/2006/relationships/notesSlide" Target="../notesSlides/notesSlide18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package" Target="../embeddings/oleObject1.xlsx"/><Relationship Id="rId2" Type="http://schemas.openxmlformats.org/officeDocument/2006/relationships/image" Target="../media/image27.wmf"/><Relationship Id="rId3" Type="http://schemas.openxmlformats.org/officeDocument/2006/relationships/slideLayout" Target="../slideLayouts/slideLayout3.xml"/><Relationship Id="rId4" Type="http://schemas.openxmlformats.org/officeDocument/2006/relationships/notesSlide" Target="../notesSlides/notesSlide19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package" Target="../embeddings/oleObject1.xlsx"/><Relationship Id="rId2" Type="http://schemas.openxmlformats.org/officeDocument/2006/relationships/image" Target="../media/image1.wmf"/><Relationship Id="rId3" Type="http://schemas.openxmlformats.org/officeDocument/2006/relationships/package" Target="../embeddings/oleObject2.xlsx"/><Relationship Id="rId4" Type="http://schemas.openxmlformats.org/officeDocument/2006/relationships/image" Target="../media/image2.wmf"/><Relationship Id="rId5" Type="http://schemas.openxmlformats.org/officeDocument/2006/relationships/oleObject" Target="../embeddings/oleObject3.bin"/><Relationship Id="rId6" Type="http://schemas.openxmlformats.org/officeDocument/2006/relationships/image" Target="../media/image3.wmf"/><Relationship Id="rId7" Type="http://schemas.openxmlformats.org/officeDocument/2006/relationships/oleObject" Target="../embeddings/oleObject4.bin"/><Relationship Id="rId8" Type="http://schemas.openxmlformats.org/officeDocument/2006/relationships/image" Target="../media/image4.wmf"/><Relationship Id="rId9" Type="http://schemas.openxmlformats.org/officeDocument/2006/relationships/slideLayout" Target="../slideLayouts/slideLayout3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package" Target="../embeddings/oleObject1.xlsx"/><Relationship Id="rId2" Type="http://schemas.openxmlformats.org/officeDocument/2006/relationships/image" Target="../media/image28.wmf"/><Relationship Id="rId3" Type="http://schemas.openxmlformats.org/officeDocument/2006/relationships/image" Target="../media/image29.wmf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20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1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image" Target="../media/image30.wmf"/><Relationship Id="rId2" Type="http://schemas.openxmlformats.org/officeDocument/2006/relationships/slideLayout" Target="../slideLayouts/slideLayout5.xml"/><Relationship Id="rId3" Type="http://schemas.openxmlformats.org/officeDocument/2006/relationships/notesSlide" Target="../notesSlides/notesSlide24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oleObject" Target="../embeddings/oleObject1.bin"/><Relationship Id="rId2" Type="http://schemas.openxmlformats.org/officeDocument/2006/relationships/image" Target="../media/image31.wmf"/><Relationship Id="rId3" Type="http://schemas.openxmlformats.org/officeDocument/2006/relationships/oleObject" Target="../embeddings/oleObject2.bin"/><Relationship Id="rId4" Type="http://schemas.openxmlformats.org/officeDocument/2006/relationships/image" Target="../media/image32.wmf"/><Relationship Id="rId5" Type="http://schemas.openxmlformats.org/officeDocument/2006/relationships/oleObject" Target="../embeddings/oleObject3.bin"/><Relationship Id="rId6" Type="http://schemas.openxmlformats.org/officeDocument/2006/relationships/image" Target="../media/image33.wmf"/><Relationship Id="rId7" Type="http://schemas.openxmlformats.org/officeDocument/2006/relationships/oleObject" Target="../embeddings/oleObject4.bin"/><Relationship Id="rId8" Type="http://schemas.openxmlformats.org/officeDocument/2006/relationships/image" Target="../media/image34.wmf"/><Relationship Id="rId9" Type="http://schemas.openxmlformats.org/officeDocument/2006/relationships/oleObject" Target="../embeddings/oleObject5.bin"/><Relationship Id="rId10" Type="http://schemas.openxmlformats.org/officeDocument/2006/relationships/image" Target="../media/image35.wmf"/><Relationship Id="rId11" Type="http://schemas.openxmlformats.org/officeDocument/2006/relationships/oleObject" Target="../embeddings/oleObject6.bin"/><Relationship Id="rId12" Type="http://schemas.openxmlformats.org/officeDocument/2006/relationships/image" Target="../media/image36.wmf"/><Relationship Id="rId13" Type="http://schemas.openxmlformats.org/officeDocument/2006/relationships/oleObject" Target="../embeddings/oleObject7.bin"/><Relationship Id="rId14" Type="http://schemas.openxmlformats.org/officeDocument/2006/relationships/image" Target="../media/image37.wmf"/><Relationship Id="rId15" Type="http://schemas.openxmlformats.org/officeDocument/2006/relationships/oleObject" Target="../embeddings/oleObject8.bin"/><Relationship Id="rId16" Type="http://schemas.openxmlformats.org/officeDocument/2006/relationships/image" Target="../media/image38.wmf"/><Relationship Id="rId17" Type="http://schemas.openxmlformats.org/officeDocument/2006/relationships/oleObject" Target="../embeddings/oleObject9.bin"/><Relationship Id="rId18" Type="http://schemas.openxmlformats.org/officeDocument/2006/relationships/image" Target="../media/image39.wmf"/><Relationship Id="rId19" Type="http://schemas.openxmlformats.org/officeDocument/2006/relationships/slideLayout" Target="../slideLayouts/slideLayout11.xml"/><Relationship Id="rId20" Type="http://schemas.openxmlformats.org/officeDocument/2006/relationships/notesSlide" Target="../notesSlides/notesSlide26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package" Target="../embeddings/oleObject1.xlsx"/><Relationship Id="rId2" Type="http://schemas.openxmlformats.org/officeDocument/2006/relationships/image" Target="../media/image40.wmf"/><Relationship Id="rId3" Type="http://schemas.openxmlformats.org/officeDocument/2006/relationships/slideLayout" Target="../slideLayouts/slideLayout1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image" Target="../media/image41.wmf"/><Relationship Id="rId2" Type="http://schemas.openxmlformats.org/officeDocument/2006/relationships/image" Target="../media/image42.wmf"/><Relationship Id="rId3" Type="http://schemas.openxmlformats.org/officeDocument/2006/relationships/slideLayout" Target="../slideLayouts/slideLayout1.xml"/>
</Relationships>
</file>

<file path=ppt/slides/_rels/slide29.xml.rels><?xml version="1.0" encoding="UTF-8"?>
<Relationships xmlns="http://schemas.openxmlformats.org/package/2006/relationships"><Relationship Id="rId1" Type="http://schemas.openxmlformats.org/officeDocument/2006/relationships/oleObject" Target="../embeddings/oleObject1.bin"/><Relationship Id="rId2" Type="http://schemas.openxmlformats.org/officeDocument/2006/relationships/image" Target="../media/image43.wmf"/><Relationship Id="rId3" Type="http://schemas.openxmlformats.org/officeDocument/2006/relationships/slideLayout" Target="../slideLayouts/slideLayout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
</Relationships>
</file>

<file path=ppt/slides/_rels/slide30.xml.rels><?xml version="1.0" encoding="UTF-8"?>
<Relationships xmlns="http://schemas.openxmlformats.org/package/2006/relationships"><Relationship Id="rId1" Type="http://schemas.openxmlformats.org/officeDocument/2006/relationships/oleObject" Target="../embeddings/oleObject1.bin"/><Relationship Id="rId2" Type="http://schemas.openxmlformats.org/officeDocument/2006/relationships/image" Target="../media/image44.wmf"/><Relationship Id="rId3" Type="http://schemas.openxmlformats.org/officeDocument/2006/relationships/oleObject" Target="../embeddings/oleObject2.bin"/><Relationship Id="rId4" Type="http://schemas.openxmlformats.org/officeDocument/2006/relationships/image" Target="../media/image45.wmf"/><Relationship Id="rId5" Type="http://schemas.openxmlformats.org/officeDocument/2006/relationships/slideLayout" Target="../slideLayouts/slideLayout7.xml"/>
</Relationships>
</file>

<file path=ppt/slides/_rels/slide31.xml.rels><?xml version="1.0" encoding="UTF-8"?>
<Relationships xmlns="http://schemas.openxmlformats.org/package/2006/relationships"><Relationship Id="rId1" Type="http://schemas.openxmlformats.org/officeDocument/2006/relationships/oleObject" Target="../embeddings/oleObject1.bin"/><Relationship Id="rId2" Type="http://schemas.openxmlformats.org/officeDocument/2006/relationships/image" Target="../media/image46.wmf"/><Relationship Id="rId3" Type="http://schemas.openxmlformats.org/officeDocument/2006/relationships/slideLayout" Target="../slideLayouts/slideLayout3.xml"/>
</Relationships>
</file>

<file path=ppt/slides/_rels/slide32.xml.rels><?xml version="1.0" encoding="UTF-8"?>
<Relationships xmlns="http://schemas.openxmlformats.org/package/2006/relationships"><Relationship Id="rId1" Type="http://schemas.openxmlformats.org/officeDocument/2006/relationships/package" Target="../embeddings/oleObject1.xlsx"/><Relationship Id="rId2" Type="http://schemas.openxmlformats.org/officeDocument/2006/relationships/image" Target="../media/image47.wmf"/><Relationship Id="rId3" Type="http://schemas.openxmlformats.org/officeDocument/2006/relationships/image" Target="../media/image48.wmf"/><Relationship Id="rId4" Type="http://schemas.openxmlformats.org/officeDocument/2006/relationships/slideLayout" Target="../slideLayouts/slideLayout8.xml"/><Relationship Id="rId5" Type="http://schemas.openxmlformats.org/officeDocument/2006/relationships/notesSlide" Target="../notesSlides/notesSlide32.xml"/>
</Relationships>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3.xml"/>
</Relationships>
</file>

<file path=ppt/slides/_rels/slide34.xml.rels><?xml version="1.0" encoding="UTF-8"?>
<Relationships xmlns="http://schemas.openxmlformats.org/package/2006/relationships"><Relationship Id="rId1" Type="http://schemas.openxmlformats.org/officeDocument/2006/relationships/image" Target="../media/image49.wmf"/><Relationship Id="rId2" Type="http://schemas.openxmlformats.org/officeDocument/2006/relationships/oleObject" Target="../embeddings/oleObject1.bin"/><Relationship Id="rId3" Type="http://schemas.openxmlformats.org/officeDocument/2006/relationships/image" Target="../media/image50.wmf"/><Relationship Id="rId4" Type="http://schemas.openxmlformats.org/officeDocument/2006/relationships/slideLayout" Target="../slideLayouts/slideLayout5.xml"/>
</Relationships>
</file>

<file path=ppt/slides/_rels/slide35.xml.rels><?xml version="1.0" encoding="UTF-8"?>
<Relationships xmlns="http://schemas.openxmlformats.org/package/2006/relationships"><Relationship Id="rId1" Type="http://schemas.openxmlformats.org/officeDocument/2006/relationships/image" Target="../media/image51.wmf"/><Relationship Id="rId2" Type="http://schemas.openxmlformats.org/officeDocument/2006/relationships/image" Target="../media/image52.wmf"/><Relationship Id="rId3" Type="http://schemas.openxmlformats.org/officeDocument/2006/relationships/oleObject" Target="../embeddings/oleObject1.bin"/><Relationship Id="rId4" Type="http://schemas.openxmlformats.org/officeDocument/2006/relationships/image" Target="../media/image53.w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54.wmf"/><Relationship Id="rId7" Type="http://schemas.openxmlformats.org/officeDocument/2006/relationships/slideLayout" Target="../slideLayouts/slideLayout5.xml"/>
</Relationships>
</file>

<file path=ppt/slides/_rels/slide36.xml.rels><?xml version="1.0" encoding="UTF-8"?>
<Relationships xmlns="http://schemas.openxmlformats.org/package/2006/relationships"><Relationship Id="rId1" Type="http://schemas.openxmlformats.org/officeDocument/2006/relationships/oleObject" Target="../embeddings/oleObject1.bin"/><Relationship Id="rId2" Type="http://schemas.openxmlformats.org/officeDocument/2006/relationships/image" Target="../media/image55.wmf"/><Relationship Id="rId3" Type="http://schemas.openxmlformats.org/officeDocument/2006/relationships/oleObject" Target="../embeddings/oleObject2.bin"/><Relationship Id="rId4" Type="http://schemas.openxmlformats.org/officeDocument/2006/relationships/image" Target="../media/image56.wmf"/><Relationship Id="rId5" Type="http://schemas.openxmlformats.org/officeDocument/2006/relationships/oleObject" Target="../embeddings/oleObject3.bin"/><Relationship Id="rId6" Type="http://schemas.openxmlformats.org/officeDocument/2006/relationships/image" Target="../media/image57.wmf"/><Relationship Id="rId7" Type="http://schemas.openxmlformats.org/officeDocument/2006/relationships/oleObject" Target="../embeddings/oleObject4.bin"/><Relationship Id="rId8" Type="http://schemas.openxmlformats.org/officeDocument/2006/relationships/image" Target="../media/image58.wmf"/><Relationship Id="rId9" Type="http://schemas.openxmlformats.org/officeDocument/2006/relationships/oleObject" Target="../embeddings/oleObject5.bin"/><Relationship Id="rId10" Type="http://schemas.openxmlformats.org/officeDocument/2006/relationships/image" Target="../media/image59.wmf"/><Relationship Id="rId11" Type="http://schemas.openxmlformats.org/officeDocument/2006/relationships/slideLayout" Target="../slideLayouts/slideLayout3.xml"/>
</Relationships>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
</Relationships>
</file>

<file path=ppt/slides/_rels/slide38.xml.rels><?xml version="1.0" encoding="UTF-8"?>
<Relationships xmlns="http://schemas.openxmlformats.org/package/2006/relationships"><Relationship Id="rId1" Type="http://schemas.openxmlformats.org/officeDocument/2006/relationships/oleObject" Target="../embeddings/oleObject1.bin"/><Relationship Id="rId2" Type="http://schemas.openxmlformats.org/officeDocument/2006/relationships/image" Target="../media/image60.wmf"/><Relationship Id="rId3" Type="http://schemas.openxmlformats.org/officeDocument/2006/relationships/oleObject" Target="../embeddings/oleObject2.bin"/><Relationship Id="rId4" Type="http://schemas.openxmlformats.org/officeDocument/2006/relationships/image" Target="../media/image61.wmf"/><Relationship Id="rId5" Type="http://schemas.openxmlformats.org/officeDocument/2006/relationships/oleObject" Target="../embeddings/oleObject3.bin"/><Relationship Id="rId6" Type="http://schemas.openxmlformats.org/officeDocument/2006/relationships/image" Target="../media/image62.wmf"/><Relationship Id="rId7" Type="http://schemas.openxmlformats.org/officeDocument/2006/relationships/oleObject" Target="../embeddings/oleObject4.bin"/><Relationship Id="rId8" Type="http://schemas.openxmlformats.org/officeDocument/2006/relationships/image" Target="../media/image63.wmf"/><Relationship Id="rId9" Type="http://schemas.openxmlformats.org/officeDocument/2006/relationships/oleObject" Target="../embeddings/oleObject5.bin"/><Relationship Id="rId10" Type="http://schemas.openxmlformats.org/officeDocument/2006/relationships/image" Target="../media/image64.wmf"/><Relationship Id="rId11" Type="http://schemas.openxmlformats.org/officeDocument/2006/relationships/oleObject" Target="../embeddings/oleObject6.bin"/><Relationship Id="rId12" Type="http://schemas.openxmlformats.org/officeDocument/2006/relationships/image" Target="../media/image65.wmf"/><Relationship Id="rId13" Type="http://schemas.openxmlformats.org/officeDocument/2006/relationships/oleObject" Target="../embeddings/oleObject7.bin"/><Relationship Id="rId14" Type="http://schemas.openxmlformats.org/officeDocument/2006/relationships/image" Target="../media/image66.wmf"/><Relationship Id="rId15" Type="http://schemas.openxmlformats.org/officeDocument/2006/relationships/oleObject" Target="../embeddings/oleObject8.bin"/><Relationship Id="rId16" Type="http://schemas.openxmlformats.org/officeDocument/2006/relationships/image" Target="../media/image67.wmf"/><Relationship Id="rId17" Type="http://schemas.openxmlformats.org/officeDocument/2006/relationships/slideLayout" Target="../slideLayouts/slideLayout11.xml"/>
</Relationships>
</file>

<file path=ppt/slides/_rels/slide3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
</Relationships>
</file>

<file path=ppt/slides/_rels/slide40.xml.rels><?xml version="1.0" encoding="UTF-8"?>
<Relationships xmlns="http://schemas.openxmlformats.org/package/2006/relationships"><Relationship Id="rId1" Type="http://schemas.openxmlformats.org/officeDocument/2006/relationships/oleObject" Target="../embeddings/oleObject1.bin"/><Relationship Id="rId2" Type="http://schemas.openxmlformats.org/officeDocument/2006/relationships/image" Target="../media/image68.wmf"/><Relationship Id="rId3" Type="http://schemas.openxmlformats.org/officeDocument/2006/relationships/slideLayout" Target="../slideLayouts/slideLayout1.xml"/>
</Relationships>
</file>

<file path=ppt/slides/_rels/slide41.xml.rels><?xml version="1.0" encoding="UTF-8"?>
<Relationships xmlns="http://schemas.openxmlformats.org/package/2006/relationships"><Relationship Id="rId1" Type="http://schemas.openxmlformats.org/officeDocument/2006/relationships/oleObject" Target="../embeddings/oleObject1.bin"/><Relationship Id="rId2" Type="http://schemas.openxmlformats.org/officeDocument/2006/relationships/image" Target="../media/image69.wmf"/><Relationship Id="rId3" Type="http://schemas.openxmlformats.org/officeDocument/2006/relationships/oleObject" Target="../embeddings/oleObject2.bin"/><Relationship Id="rId4" Type="http://schemas.openxmlformats.org/officeDocument/2006/relationships/image" Target="../media/image70.wmf"/><Relationship Id="rId5" Type="http://schemas.openxmlformats.org/officeDocument/2006/relationships/oleObject" Target="../embeddings/oleObject3.bin"/><Relationship Id="rId6" Type="http://schemas.openxmlformats.org/officeDocument/2006/relationships/image" Target="../media/image71.wmf"/><Relationship Id="rId7" Type="http://schemas.openxmlformats.org/officeDocument/2006/relationships/oleObject" Target="../embeddings/oleObject4.bin"/><Relationship Id="rId8" Type="http://schemas.openxmlformats.org/officeDocument/2006/relationships/image" Target="../media/image72.wmf"/><Relationship Id="rId9" Type="http://schemas.openxmlformats.org/officeDocument/2006/relationships/slideLayout" Target="../slideLayouts/slideLayout5.xml"/>
</Relationships>
</file>

<file path=ppt/slides/_rels/slide42.xml.rels><?xml version="1.0" encoding="UTF-8"?>
<Relationships xmlns="http://schemas.openxmlformats.org/package/2006/relationships"><Relationship Id="rId1" Type="http://schemas.openxmlformats.org/officeDocument/2006/relationships/oleObject" Target="../embeddings/oleObject1.bin"/><Relationship Id="rId2" Type="http://schemas.openxmlformats.org/officeDocument/2006/relationships/image" Target="../media/image73.wmf"/><Relationship Id="rId3" Type="http://schemas.openxmlformats.org/officeDocument/2006/relationships/oleObject" Target="../embeddings/oleObject2.bin"/><Relationship Id="rId4" Type="http://schemas.openxmlformats.org/officeDocument/2006/relationships/image" Target="../media/image74.wmf"/><Relationship Id="rId5" Type="http://schemas.openxmlformats.org/officeDocument/2006/relationships/oleObject" Target="../embeddings/oleObject3.bin"/><Relationship Id="rId6" Type="http://schemas.openxmlformats.org/officeDocument/2006/relationships/image" Target="../media/image75.wmf"/><Relationship Id="rId7" Type="http://schemas.openxmlformats.org/officeDocument/2006/relationships/slideLayout" Target="../slideLayouts/slideLayout1.xml"/>
</Relationships>
</file>

<file path=ppt/slides/_rels/slide43.xml.rels><?xml version="1.0" encoding="UTF-8"?>
<Relationships xmlns="http://schemas.openxmlformats.org/package/2006/relationships"><Relationship Id="rId1" Type="http://schemas.openxmlformats.org/officeDocument/2006/relationships/oleObject" Target="../embeddings/oleObject1.bin"/><Relationship Id="rId2" Type="http://schemas.openxmlformats.org/officeDocument/2006/relationships/image" Target="../media/image76.wmf"/><Relationship Id="rId3" Type="http://schemas.openxmlformats.org/officeDocument/2006/relationships/oleObject" Target="../embeddings/oleObject2.bin"/><Relationship Id="rId4" Type="http://schemas.openxmlformats.org/officeDocument/2006/relationships/image" Target="../media/image77.wmf"/><Relationship Id="rId5" Type="http://schemas.openxmlformats.org/officeDocument/2006/relationships/oleObject" Target="../embeddings/oleObject3.bin"/><Relationship Id="rId6" Type="http://schemas.openxmlformats.org/officeDocument/2006/relationships/image" Target="../media/image78.wmf"/><Relationship Id="rId7" Type="http://schemas.openxmlformats.org/officeDocument/2006/relationships/slideLayout" Target="../slideLayouts/slideLayout1.xml"/>
</Relationships>
</file>

<file path=ppt/slides/_rels/slide4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5.wmf"/><Relationship Id="rId2" Type="http://schemas.openxmlformats.org/officeDocument/2006/relationships/oleObject" Target="../embeddings/oleObject1.bin"/><Relationship Id="rId3" Type="http://schemas.openxmlformats.org/officeDocument/2006/relationships/image" Target="../media/image6.wmf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7.wmf"/><Relationship Id="rId2" Type="http://schemas.openxmlformats.org/officeDocument/2006/relationships/slideLayout" Target="../slideLayouts/slideLayout5.xml"/><Relationship Id="rId3" Type="http://schemas.openxmlformats.org/officeDocument/2006/relationships/notesSlide" Target="../notesSlides/notesSlide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8.wmf"/><Relationship Id="rId2" Type="http://schemas.openxmlformats.org/officeDocument/2006/relationships/oleObject" Target="../embeddings/oleObject1.bin"/><Relationship Id="rId3" Type="http://schemas.openxmlformats.org/officeDocument/2006/relationships/image" Target="../media/image9.wmf"/><Relationship Id="rId4" Type="http://schemas.openxmlformats.org/officeDocument/2006/relationships/slideLayout" Target="../slideLayouts/slideLayout5.xml"/><Relationship Id="rId5" Type="http://schemas.openxmlformats.org/officeDocument/2006/relationships/notesSlide" Target="../notesSlides/notesSlide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Shape 1"/>
          <p:cNvSpPr txBox="1"/>
          <p:nvPr/>
        </p:nvSpPr>
        <p:spPr>
          <a:xfrm>
            <a:off x="990720" y="1828800"/>
            <a:ext cx="7772400" cy="18288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>
            <a:noAutofit/>
          </a:bodyPr>
          <a:p>
            <a:pPr/>
            <a:r>
              <a:rPr b="1" lang="en-GB" sz="2400" spc="-1" strike="noStrike">
                <a:solidFill>
                  <a:srgbClr val="000000"/>
                </a:solidFill>
                <a:latin typeface="Tahoma"/>
              </a:rPr>
              <a:t>Biostatistics II</a:t>
            </a:r>
            <a:endParaRPr b="0" lang="en-GB" sz="2400" spc="-1" strike="noStrike">
              <a:solidFill>
                <a:srgbClr val="333399"/>
              </a:solidFill>
              <a:latin typeface="Tahoma"/>
            </a:endParaRPr>
          </a:p>
        </p:txBody>
      </p:sp>
      <p:sp>
        <p:nvSpPr>
          <p:cNvPr id="102" name="TextShape 2"/>
          <p:cNvSpPr txBox="1"/>
          <p:nvPr/>
        </p:nvSpPr>
        <p:spPr>
          <a:xfrm>
            <a:off x="1371600" y="3886200"/>
            <a:ext cx="6400800" cy="175248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>
            <a:noAutofit/>
          </a:bodyPr>
          <a:p>
            <a:pPr marL="342720" indent="-342720" algn="ctr">
              <a:spcBef>
                <a:spcPts val="598"/>
              </a:spcBef>
            </a:pPr>
            <a:r>
              <a:rPr b="0" lang="en-GB" sz="2400" spc="-1" strike="noStrike">
                <a:solidFill>
                  <a:srgbClr val="ff0000"/>
                </a:solidFill>
                <a:latin typeface="Tahoma"/>
              </a:rPr>
              <a:t>Model parameter estimations: Confronting models with measurements</a:t>
            </a:r>
            <a:endParaRPr b="0" lang="en-GB" sz="2400" spc="-1" strike="noStrike">
              <a:solidFill>
                <a:srgbClr val="ff0000"/>
              </a:solidFill>
              <a:latin typeface="Tahoma"/>
            </a:endParaRPr>
          </a:p>
        </p:txBody>
      </p:sp>
    </p:spTree>
  </p:cSld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2" name="" descr=""/>
          <p:cNvPicPr/>
          <p:nvPr/>
        </p:nvPicPr>
        <p:blipFill>
          <a:blip r:embed="rId1"/>
          <a:stretch/>
        </p:blipFill>
        <p:spPr>
          <a:xfrm>
            <a:off x="468360" y="1782720"/>
            <a:ext cx="8067600" cy="5391360"/>
          </a:xfrm>
          <a:prstGeom prst="rect">
            <a:avLst/>
          </a:prstGeom>
          <a:ln>
            <a:noFill/>
          </a:ln>
        </p:spPr>
      </p:pic>
      <p:sp>
        <p:nvSpPr>
          <p:cNvPr id="153" name="TextShape 1"/>
          <p:cNvSpPr txBox="1"/>
          <p:nvPr/>
        </p:nvSpPr>
        <p:spPr>
          <a:xfrm>
            <a:off x="1066320" y="189000"/>
            <a:ext cx="7877160" cy="5760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>
            <a:noAutofit/>
          </a:bodyPr>
          <a:p>
            <a:pPr/>
            <a:r>
              <a:rPr b="0" lang="en-GB" sz="2800" spc="-1" strike="noStrike">
                <a:solidFill>
                  <a:srgbClr val="333399"/>
                </a:solidFill>
                <a:latin typeface="Tahoma"/>
              </a:rPr>
              <a:t>The sum of the squared residuals</a:t>
            </a:r>
            <a:endParaRPr b="0" lang="en-GB" sz="2800" spc="-1" strike="noStrike">
              <a:solidFill>
                <a:srgbClr val="333399"/>
              </a:solidFill>
              <a:latin typeface="Tahoma"/>
            </a:endParaRPr>
          </a:p>
        </p:txBody>
      </p:sp>
      <p:graphicFrame>
        <p:nvGraphicFramePr>
          <p:cNvPr id="154" name="Object 2"/>
          <p:cNvGraphicFramePr/>
          <p:nvPr/>
        </p:nvGraphicFramePr>
        <p:xfrm>
          <a:off x="250920" y="1413000"/>
          <a:ext cx="3065400" cy="698400"/>
        </p:xfrm>
        <a:graphic>
          <a:graphicData uri="http://schemas.openxmlformats.org/presentationml/2006/ole">
            <p:oleObj r:id="rId2" spid="">
              <p:embed/>
              <p:pic>
                <p:nvPicPr>
                  <p:cNvPr id="155" name="" descr=""/>
                  <p:cNvPicPr/>
                  <p:nvPr/>
                </p:nvPicPr>
                <p:blipFill>
                  <a:blip r:embed="rId3"/>
                  <a:stretch/>
                </p:blipFill>
                <p:spPr>
                  <a:xfrm>
                    <a:off x="250920" y="1413000"/>
                    <a:ext cx="3065400" cy="69840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</p:oleObj>
          </a:graphicData>
        </a:graphic>
      </p:graphicFrame>
      <p:sp>
        <p:nvSpPr>
          <p:cNvPr id="156" name="CustomShape 3"/>
          <p:cNvSpPr/>
          <p:nvPr/>
        </p:nvSpPr>
        <p:spPr>
          <a:xfrm>
            <a:off x="3274920" y="5083200"/>
            <a:ext cx="1225800" cy="122544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57" name="CustomShape 4"/>
          <p:cNvSpPr/>
          <p:nvPr/>
        </p:nvSpPr>
        <p:spPr>
          <a:xfrm>
            <a:off x="3049560" y="3765600"/>
            <a:ext cx="938160" cy="93816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58" name="CustomShape 5"/>
          <p:cNvSpPr/>
          <p:nvPr/>
        </p:nvSpPr>
        <p:spPr>
          <a:xfrm>
            <a:off x="4643280" y="4309920"/>
            <a:ext cx="289080" cy="28908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59" name="CustomShape 6"/>
          <p:cNvSpPr/>
          <p:nvPr/>
        </p:nvSpPr>
        <p:spPr>
          <a:xfrm>
            <a:off x="4896000" y="3090960"/>
            <a:ext cx="660240" cy="66024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60" name="CustomShape 7"/>
          <p:cNvSpPr/>
          <p:nvPr/>
        </p:nvSpPr>
        <p:spPr>
          <a:xfrm>
            <a:off x="6681960" y="3102120"/>
            <a:ext cx="554040" cy="55404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61" name="CustomShape 8"/>
          <p:cNvSpPr/>
          <p:nvPr/>
        </p:nvSpPr>
        <p:spPr>
          <a:xfrm>
            <a:off x="6966000" y="2452680"/>
            <a:ext cx="288720" cy="28908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62" name="CustomShape 9"/>
          <p:cNvSpPr/>
          <p:nvPr/>
        </p:nvSpPr>
        <p:spPr>
          <a:xfrm>
            <a:off x="7966080" y="2328840"/>
            <a:ext cx="277920" cy="27792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63" name="CustomShape 10"/>
          <p:cNvSpPr/>
          <p:nvPr/>
        </p:nvSpPr>
        <p:spPr>
          <a:xfrm>
            <a:off x="1863720" y="5456160"/>
            <a:ext cx="289080" cy="28908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64" name="CustomShape 11"/>
          <p:cNvSpPr/>
          <p:nvPr/>
        </p:nvSpPr>
        <p:spPr>
          <a:xfrm>
            <a:off x="2583000" y="5308560"/>
            <a:ext cx="134640" cy="135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65" name="CustomShape 12"/>
          <p:cNvSpPr/>
          <p:nvPr/>
        </p:nvSpPr>
        <p:spPr>
          <a:xfrm>
            <a:off x="3419640" y="1782720"/>
            <a:ext cx="288720" cy="28908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66" name="CustomShape 13"/>
          <p:cNvSpPr/>
          <p:nvPr/>
        </p:nvSpPr>
        <p:spPr>
          <a:xfrm>
            <a:off x="3716280" y="1925640"/>
            <a:ext cx="135000" cy="135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67" name="CustomShape 14"/>
          <p:cNvSpPr/>
          <p:nvPr/>
        </p:nvSpPr>
        <p:spPr>
          <a:xfrm>
            <a:off x="3875040" y="846000"/>
            <a:ext cx="1225440" cy="1225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68" name="CustomShape 15"/>
          <p:cNvSpPr/>
          <p:nvPr/>
        </p:nvSpPr>
        <p:spPr>
          <a:xfrm>
            <a:off x="5146560" y="1131840"/>
            <a:ext cx="938160" cy="93816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69" name="CustomShape 16"/>
          <p:cNvSpPr/>
          <p:nvPr/>
        </p:nvSpPr>
        <p:spPr>
          <a:xfrm>
            <a:off x="6154560" y="1781280"/>
            <a:ext cx="289080" cy="28872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70" name="CustomShape 17"/>
          <p:cNvSpPr/>
          <p:nvPr/>
        </p:nvSpPr>
        <p:spPr>
          <a:xfrm>
            <a:off x="6485040" y="1409760"/>
            <a:ext cx="660240" cy="66024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71" name="CustomShape 18"/>
          <p:cNvSpPr/>
          <p:nvPr/>
        </p:nvSpPr>
        <p:spPr>
          <a:xfrm>
            <a:off x="7186680" y="1494000"/>
            <a:ext cx="554040" cy="55404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72" name="CustomShape 19"/>
          <p:cNvSpPr/>
          <p:nvPr/>
        </p:nvSpPr>
        <p:spPr>
          <a:xfrm>
            <a:off x="7769160" y="1781280"/>
            <a:ext cx="289080" cy="28872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73" name="CustomShape 20"/>
          <p:cNvSpPr/>
          <p:nvPr/>
        </p:nvSpPr>
        <p:spPr>
          <a:xfrm>
            <a:off x="8101080" y="1782720"/>
            <a:ext cx="288720" cy="28908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TextShape 1"/>
          <p:cNvSpPr txBox="1"/>
          <p:nvPr/>
        </p:nvSpPr>
        <p:spPr>
          <a:xfrm>
            <a:off x="1066320" y="189000"/>
            <a:ext cx="7877160" cy="5760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>
            <a:noAutofit/>
          </a:bodyPr>
          <a:p>
            <a:pPr/>
            <a:r>
              <a:rPr b="0" lang="en-GB" sz="2800" spc="-1" strike="noStrike">
                <a:solidFill>
                  <a:srgbClr val="333399"/>
                </a:solidFill>
                <a:latin typeface="Tahoma"/>
              </a:rPr>
              <a:t>The principle behind the criterion</a:t>
            </a:r>
            <a:endParaRPr b="0" lang="en-GB" sz="2800" spc="-1" strike="noStrike">
              <a:solidFill>
                <a:srgbClr val="333399"/>
              </a:solidFill>
              <a:latin typeface="Tahoma"/>
            </a:endParaRPr>
          </a:p>
        </p:txBody>
      </p:sp>
      <p:sp>
        <p:nvSpPr>
          <p:cNvPr id="175" name="TextShape 2"/>
          <p:cNvSpPr txBox="1"/>
          <p:nvPr/>
        </p:nvSpPr>
        <p:spPr>
          <a:xfrm>
            <a:off x="646200" y="1267920"/>
            <a:ext cx="8269200" cy="520884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>
            <a:normAutofit/>
          </a:bodyPr>
          <a:p>
            <a:pPr marL="341280" indent="-341280">
              <a:lnSpc>
                <a:spcPct val="90000"/>
              </a:lnSpc>
              <a:spcBef>
                <a:spcPts val="499"/>
              </a:spcBef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b="0" lang="en-GB" sz="2000" spc="-1" strike="noStrike">
                <a:solidFill>
                  <a:srgbClr val="ff0000"/>
                </a:solidFill>
                <a:latin typeface="Tahoma"/>
              </a:rPr>
              <a:t>Weather the model is simple or complex the principal of the criterion for the goodness of fit for the least square is always the same, i.e. minimize:</a:t>
            </a:r>
            <a:endParaRPr b="0" lang="en-GB" sz="2000" spc="-1" strike="noStrike">
              <a:solidFill>
                <a:srgbClr val="000000"/>
              </a:solidFill>
              <a:latin typeface="Tahoma"/>
            </a:endParaRPr>
          </a:p>
          <a:p>
            <a:pPr lvl="1" marL="741240" indent="-284040">
              <a:lnSpc>
                <a:spcPct val="90000"/>
              </a:lnSpc>
              <a:spcBef>
                <a:spcPts val="448"/>
              </a:spcBef>
              <a:buClr>
                <a:srgbClr val="ff0000"/>
              </a:buClr>
              <a:buSzPct val="55000"/>
              <a:buFont typeface="Wingdings" charset="2"/>
              <a:buChar char=""/>
            </a:pPr>
            <a:r>
              <a:rPr b="0" lang="en-GB" sz="1800" spc="-1" strike="noStrike">
                <a:solidFill>
                  <a:srgbClr val="ff0000"/>
                </a:solidFill>
                <a:latin typeface="Tahoma"/>
              </a:rPr>
              <a:t>SS = </a:t>
            </a:r>
            <a:r>
              <a:rPr b="0" lang="en-GB" sz="2600" spc="-1" strike="noStrike">
                <a:solidFill>
                  <a:srgbClr val="ff0000"/>
                </a:solidFill>
                <a:latin typeface="Symbol"/>
                <a:ea typeface="Symbol"/>
              </a:rPr>
              <a:t></a:t>
            </a:r>
            <a:r>
              <a:rPr b="0" lang="en-GB" sz="1800" spc="-1" strike="noStrike">
                <a:solidFill>
                  <a:srgbClr val="ff0000"/>
                </a:solidFill>
                <a:latin typeface="Tahoma"/>
              </a:rPr>
              <a:t> (Observed – Predicted)</a:t>
            </a:r>
            <a:r>
              <a:rPr b="0" lang="en-GB" sz="1800" spc="-1" strike="noStrike">
                <a:solidFill>
                  <a:srgbClr val="ffffff"/>
                </a:solidFill>
                <a:latin typeface="Tahoma"/>
              </a:rPr>
              <a:t>2</a:t>
            </a:r>
            <a:endParaRPr b="0" lang="en-GB" sz="1800" spc="-1" strike="noStrike">
              <a:solidFill>
                <a:srgbClr val="000000"/>
              </a:solidFill>
              <a:latin typeface="Tahoma"/>
            </a:endParaRPr>
          </a:p>
          <a:p>
            <a:pPr marL="341280" indent="-341280">
              <a:lnSpc>
                <a:spcPct val="90000"/>
              </a:lnSpc>
              <a:spcBef>
                <a:spcPts val="499"/>
              </a:spcBef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b="0" lang="en-GB" sz="2000" spc="-1" strike="noStrike">
                <a:solidFill>
                  <a:srgbClr val="000000"/>
                </a:solidFill>
                <a:latin typeface="Tahoma"/>
              </a:rPr>
              <a:t>The only complexity is the algorithm used to obtain the best parameter estimates that describe the predicted value</a:t>
            </a:r>
            <a:endParaRPr b="0" lang="en-GB" sz="2000" spc="-1" strike="noStrike">
              <a:solidFill>
                <a:srgbClr val="000000"/>
              </a:solidFill>
              <a:latin typeface="Tahoma"/>
            </a:endParaRPr>
          </a:p>
          <a:p>
            <a:pPr marL="341280" indent="-341280">
              <a:lnSpc>
                <a:spcPct val="90000"/>
              </a:lnSpc>
              <a:spcBef>
                <a:spcPts val="499"/>
              </a:spcBef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b="0" lang="en-GB" sz="2000" spc="-1" strike="noStrike">
                <a:solidFill>
                  <a:srgbClr val="000000"/>
                </a:solidFill>
                <a:latin typeface="Tahoma"/>
              </a:rPr>
              <a:t>With computers it easy to search numerically for values of the parameters to find the ones that fulfill the condition of minimum sums of squares</a:t>
            </a:r>
            <a:endParaRPr b="0" lang="en-GB" sz="2000" spc="-1" strike="noStrike">
              <a:solidFill>
                <a:srgbClr val="000000"/>
              </a:solidFill>
              <a:latin typeface="Tahoma"/>
            </a:endParaRPr>
          </a:p>
          <a:p>
            <a:pPr lvl="1" marL="741240" indent="-284040">
              <a:lnSpc>
                <a:spcPct val="90000"/>
              </a:lnSpc>
              <a:spcBef>
                <a:spcPts val="448"/>
              </a:spcBef>
              <a:buClr>
                <a:srgbClr val="ff0000"/>
              </a:buClr>
              <a:buSzPct val="55000"/>
              <a:buFont typeface="Wingdings" charset="2"/>
              <a:buChar char=""/>
            </a:pP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Grid search: Try different values for the model parameter and calculate </a:t>
            </a:r>
            <a:r>
              <a:rPr b="0" lang="en-GB" sz="1800" spc="-1" strike="noStrike">
                <a:solidFill>
                  <a:srgbClr val="ff0000"/>
                </a:solidFill>
                <a:latin typeface="Tahoma"/>
              </a:rPr>
              <a:t>SS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 for each case. The condition is still the same: Search the value for the parameters in the model that give the lowest </a:t>
            </a:r>
            <a:r>
              <a:rPr b="0" lang="en-GB" sz="1800" spc="-1" strike="noStrike">
                <a:solidFill>
                  <a:srgbClr val="ff0000"/>
                </a:solidFill>
                <a:latin typeface="Tahoma"/>
              </a:rPr>
              <a:t>SS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.</a:t>
            </a:r>
            <a:endParaRPr b="0" lang="en-GB" sz="1800" spc="-1" strike="noStrike">
              <a:solidFill>
                <a:srgbClr val="000000"/>
              </a:solidFill>
              <a:latin typeface="Tahoma"/>
            </a:endParaRPr>
          </a:p>
          <a:p>
            <a:pPr lvl="1" marL="741240" indent="-284040">
              <a:lnSpc>
                <a:spcPct val="90000"/>
              </a:lnSpc>
              <a:spcBef>
                <a:spcPts val="448"/>
              </a:spcBef>
              <a:buClr>
                <a:srgbClr val="ff0000"/>
              </a:buClr>
              <a:buSzPct val="55000"/>
              <a:buFont typeface="Wingdings" charset="2"/>
              <a:buChar char=""/>
            </a:pP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Inbuilt minimization routines: Most statistical programs have these routines. They are for all practical purposes “black boxes”, how it is done is not important, the principal understanding is the issue.</a:t>
            </a:r>
            <a:endParaRPr b="0" lang="en-GB" sz="1800" spc="-1" strike="noStrike">
              <a:solidFill>
                <a:srgbClr val="000000"/>
              </a:solidFill>
              <a:latin typeface="Tahoma"/>
            </a:endParaRPr>
          </a:p>
          <a:p>
            <a:pPr marL="341280" indent="-341280" algn="r">
              <a:lnSpc>
                <a:spcPct val="90000"/>
              </a:lnSpc>
              <a:spcBef>
                <a:spcPts val="448"/>
              </a:spcBef>
            </a:pP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In Excel the black box is called Solver</a:t>
            </a:r>
            <a:endParaRPr b="0" lang="en-GB" sz="1800" spc="-1" strike="noStrike">
              <a:solidFill>
                <a:srgbClr val="000000"/>
              </a:solidFill>
              <a:latin typeface="Tahoma"/>
            </a:endParaRPr>
          </a:p>
        </p:txBody>
      </p:sp>
    </p:spTree>
  </p:cSld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TextShape 1"/>
          <p:cNvSpPr txBox="1"/>
          <p:nvPr/>
        </p:nvSpPr>
        <p:spPr>
          <a:xfrm>
            <a:off x="1371600" y="3886200"/>
            <a:ext cx="6400800" cy="175248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>
            <a:noAutofit/>
          </a:bodyPr>
          <a:p>
            <a:pPr marL="342720" indent="-342720" algn="ctr">
              <a:spcBef>
                <a:spcPts val="598"/>
              </a:spcBef>
            </a:pPr>
            <a:r>
              <a:rPr b="0" lang="en-GB" sz="2400" spc="-1" strike="noStrike">
                <a:solidFill>
                  <a:srgbClr val="ff0000"/>
                </a:solidFill>
                <a:latin typeface="Tahoma"/>
              </a:rPr>
              <a:t>Example 1: Linear regression model with two parameters</a:t>
            </a:r>
            <a:endParaRPr b="0" lang="en-GB" sz="2400" spc="-1" strike="noStrike">
              <a:solidFill>
                <a:srgbClr val="ff0000"/>
              </a:solidFill>
              <a:latin typeface="Tahoma"/>
            </a:endParaRPr>
          </a:p>
        </p:txBody>
      </p:sp>
    </p:spTree>
  </p:cSld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TextShape 1"/>
          <p:cNvSpPr txBox="1"/>
          <p:nvPr/>
        </p:nvSpPr>
        <p:spPr>
          <a:xfrm>
            <a:off x="1066320" y="189000"/>
            <a:ext cx="7877160" cy="5760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>
            <a:noAutofit/>
          </a:bodyPr>
          <a:p>
            <a:pPr/>
            <a:r>
              <a:rPr b="0" lang="en-GB" sz="2800" spc="-1" strike="noStrike">
                <a:solidFill>
                  <a:srgbClr val="333399"/>
                </a:solidFill>
                <a:latin typeface="Tahoma"/>
              </a:rPr>
              <a:t>The observations</a:t>
            </a:r>
            <a:endParaRPr b="0" lang="en-GB" sz="2800" spc="-1" strike="noStrike">
              <a:solidFill>
                <a:srgbClr val="333399"/>
              </a:solidFill>
              <a:latin typeface="Tahoma"/>
            </a:endParaRPr>
          </a:p>
        </p:txBody>
      </p:sp>
      <p:sp>
        <p:nvSpPr>
          <p:cNvPr id="178" name="TextShape 2"/>
          <p:cNvSpPr txBox="1"/>
          <p:nvPr/>
        </p:nvSpPr>
        <p:spPr>
          <a:xfrm>
            <a:off x="645840" y="1267920"/>
            <a:ext cx="4057560" cy="520884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>
            <a:normAutofit/>
          </a:bodyPr>
          <a:p>
            <a:pPr marL="341280" indent="-341280">
              <a:spcBef>
                <a:spcPts val="499"/>
              </a:spcBef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b="0" lang="en-GB" sz="2000" spc="-1" strike="noStrike">
                <a:solidFill>
                  <a:srgbClr val="000000"/>
                </a:solidFill>
                <a:latin typeface="Tahoma"/>
              </a:rPr>
              <a:t>Ten fish (n=10) with measurements of two variables:</a:t>
            </a:r>
            <a:endParaRPr b="0" lang="en-GB" sz="2000" spc="-1" strike="noStrike">
              <a:solidFill>
                <a:srgbClr val="000000"/>
              </a:solidFill>
              <a:latin typeface="Tahoma"/>
            </a:endParaRPr>
          </a:p>
          <a:p>
            <a:pPr lvl="1" marL="741240" indent="-284040">
              <a:spcBef>
                <a:spcPts val="448"/>
              </a:spcBef>
              <a:buClr>
                <a:srgbClr val="ff0000"/>
              </a:buClr>
              <a:buSzPct val="55000"/>
              <a:buFont typeface="Wingdings" charset="2"/>
              <a:buChar char=""/>
            </a:pP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Body weight</a:t>
            </a:r>
            <a:endParaRPr b="0" lang="en-GB" sz="1800" spc="-1" strike="noStrike">
              <a:solidFill>
                <a:srgbClr val="000000"/>
              </a:solidFill>
              <a:latin typeface="Tahoma"/>
            </a:endParaRPr>
          </a:p>
          <a:p>
            <a:pPr lvl="1" marL="741240" indent="-284040">
              <a:spcBef>
                <a:spcPts val="448"/>
              </a:spcBef>
              <a:buClr>
                <a:srgbClr val="ff0000"/>
              </a:buClr>
              <a:buSzPct val="55000"/>
              <a:buFont typeface="Wingdings" charset="2"/>
              <a:buChar char=""/>
            </a:pP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Egg number</a:t>
            </a:r>
            <a:endParaRPr b="0" lang="en-GB" sz="1800" spc="-1" strike="noStrike">
              <a:solidFill>
                <a:srgbClr val="000000"/>
              </a:solidFill>
              <a:latin typeface="Tahoma"/>
            </a:endParaRPr>
          </a:p>
          <a:p>
            <a:pPr marL="341280" indent="-341280">
              <a:spcBef>
                <a:spcPts val="499"/>
              </a:spcBef>
            </a:pPr>
            <a:endParaRPr b="0" lang="en-GB" sz="1800" spc="-1" strike="noStrike">
              <a:solidFill>
                <a:srgbClr val="000000"/>
              </a:solidFill>
              <a:latin typeface="Tahoma"/>
            </a:endParaRPr>
          </a:p>
          <a:p>
            <a:pPr marL="341280" indent="-341280">
              <a:spcBef>
                <a:spcPts val="499"/>
              </a:spcBef>
            </a:pPr>
            <a:endParaRPr b="0" lang="en-GB" sz="1800" spc="-1" strike="noStrike">
              <a:solidFill>
                <a:srgbClr val="000000"/>
              </a:solidFill>
              <a:latin typeface="Tahoma"/>
            </a:endParaRPr>
          </a:p>
          <a:p>
            <a:pPr marL="341280" indent="-341280">
              <a:spcBef>
                <a:spcPts val="499"/>
              </a:spcBef>
            </a:pPr>
            <a:endParaRPr b="0" lang="en-GB" sz="1800" spc="-1" strike="noStrike">
              <a:solidFill>
                <a:srgbClr val="000000"/>
              </a:solidFill>
              <a:latin typeface="Tahoma"/>
            </a:endParaRPr>
          </a:p>
          <a:p>
            <a:pPr marL="341280" indent="-341280">
              <a:spcBef>
                <a:spcPts val="499"/>
              </a:spcBef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b="0" lang="en-GB" sz="2000" spc="-1" strike="noStrike">
                <a:solidFill>
                  <a:srgbClr val="000000"/>
                </a:solidFill>
                <a:latin typeface="Tahoma"/>
              </a:rPr>
              <a:t>Simple observation</a:t>
            </a:r>
            <a:endParaRPr b="0" lang="en-GB" sz="2000" spc="-1" strike="noStrike">
              <a:solidFill>
                <a:srgbClr val="000000"/>
              </a:solidFill>
              <a:latin typeface="Tahoma"/>
            </a:endParaRPr>
          </a:p>
          <a:p>
            <a:pPr lvl="1" marL="741240" indent="-284040">
              <a:spcBef>
                <a:spcPts val="448"/>
              </a:spcBef>
              <a:buClr>
                <a:srgbClr val="ff0000"/>
              </a:buClr>
              <a:buSzPct val="55000"/>
              <a:buFont typeface="Wingdings" charset="2"/>
              <a:buChar char=""/>
            </a:pP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The heavier the fish the more number of eggs</a:t>
            </a:r>
            <a:endParaRPr b="0" lang="en-GB" sz="1800" spc="-1" strike="noStrike">
              <a:solidFill>
                <a:srgbClr val="000000"/>
              </a:solidFill>
              <a:latin typeface="Tahoma"/>
            </a:endParaRPr>
          </a:p>
          <a:p>
            <a:pPr lvl="1" marL="741240" indent="-284040">
              <a:spcBef>
                <a:spcPts val="448"/>
              </a:spcBef>
              <a:buClr>
                <a:srgbClr val="ff0000"/>
              </a:buClr>
              <a:buSzPct val="55000"/>
              <a:buFont typeface="Wingdings" charset="2"/>
              <a:buChar char=""/>
            </a:pP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Proposed that a simple linear model would suffice to describe the relationship of egg number to that of fish weight.</a:t>
            </a:r>
            <a:endParaRPr b="0" lang="en-GB" sz="1800" spc="-1" strike="noStrike">
              <a:solidFill>
                <a:srgbClr val="000000"/>
              </a:solidFill>
              <a:latin typeface="Tahoma"/>
            </a:endParaRPr>
          </a:p>
        </p:txBody>
      </p:sp>
      <p:graphicFrame>
        <p:nvGraphicFramePr>
          <p:cNvPr id="179" name="Object 3"/>
          <p:cNvGraphicFramePr/>
          <p:nvPr/>
        </p:nvGraphicFramePr>
        <p:xfrm>
          <a:off x="5627520" y="1312920"/>
          <a:ext cx="2260800" cy="2203560"/>
        </p:xfrm>
        <a:graphic>
          <a:graphicData uri="http://schemas.openxmlformats.org/presentationml/2006/ole">
            <p:oleObj progId="Excel.Sheet.12" r:id="rId1" spid="">
              <p:embed/>
              <p:pic>
                <p:nvPicPr>
                  <p:cNvPr id="180" name="" descr=""/>
                  <p:cNvPicPr/>
                  <p:nvPr/>
                </p:nvPicPr>
                <p:blipFill>
                  <a:blip r:embed="rId2"/>
                  <a:stretch/>
                </p:blipFill>
                <p:spPr>
                  <a:xfrm>
                    <a:off x="5627520" y="1312920"/>
                    <a:ext cx="2260800" cy="220356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</p:oleObj>
          </a:graphicData>
        </a:graphic>
      </p:graphicFrame>
      <p:pic>
        <p:nvPicPr>
          <p:cNvPr id="181" name="" descr=""/>
          <p:cNvPicPr/>
          <p:nvPr/>
        </p:nvPicPr>
        <p:blipFill>
          <a:blip r:embed="rId3"/>
          <a:stretch/>
        </p:blipFill>
        <p:spPr>
          <a:xfrm>
            <a:off x="5076720" y="4076640"/>
            <a:ext cx="3703680" cy="2278080"/>
          </a:xfrm>
          <a:prstGeom prst="rect">
            <a:avLst/>
          </a:prstGeom>
          <a:ln>
            <a:noFill/>
          </a:ln>
        </p:spPr>
      </p:pic>
    </p:spTree>
  </p:cSld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TextShape 1"/>
          <p:cNvSpPr txBox="1"/>
          <p:nvPr/>
        </p:nvSpPr>
        <p:spPr>
          <a:xfrm>
            <a:off x="1066320" y="189000"/>
            <a:ext cx="7877160" cy="5760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>
            <a:noAutofit/>
          </a:bodyPr>
          <a:p>
            <a:pPr/>
            <a:r>
              <a:rPr b="0" lang="en-GB" sz="2800" spc="-1" strike="noStrike">
                <a:solidFill>
                  <a:srgbClr val="333399"/>
                </a:solidFill>
                <a:latin typeface="Tahoma"/>
              </a:rPr>
              <a:t>The proposed model</a:t>
            </a:r>
            <a:endParaRPr b="0" lang="en-GB" sz="2800" spc="-1" strike="noStrike">
              <a:solidFill>
                <a:srgbClr val="333399"/>
              </a:solidFill>
              <a:latin typeface="Tahoma"/>
            </a:endParaRPr>
          </a:p>
        </p:txBody>
      </p:sp>
      <p:sp>
        <p:nvSpPr>
          <p:cNvPr id="183" name="TextShape 2"/>
          <p:cNvSpPr txBox="1"/>
          <p:nvPr/>
        </p:nvSpPr>
        <p:spPr>
          <a:xfrm>
            <a:off x="646200" y="1267920"/>
            <a:ext cx="8269200" cy="520884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>
            <a:normAutofit/>
          </a:bodyPr>
          <a:p>
            <a:pPr marL="341280" indent="-341280">
              <a:lnSpc>
                <a:spcPct val="90000"/>
              </a:lnSpc>
              <a:spcBef>
                <a:spcPts val="448"/>
              </a:spcBef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In mathematical notation we have:</a:t>
            </a:r>
            <a:endParaRPr b="0" lang="en-GB" sz="1800" spc="-1" strike="noStrike">
              <a:solidFill>
                <a:srgbClr val="000000"/>
              </a:solidFill>
              <a:latin typeface="Tahoma"/>
            </a:endParaRPr>
          </a:p>
          <a:p>
            <a:pPr marL="341280" indent="-341280">
              <a:lnSpc>
                <a:spcPct val="90000"/>
              </a:lnSpc>
              <a:spcBef>
                <a:spcPts val="448"/>
              </a:spcBef>
            </a:pP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	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	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Observed = Predicted + residuals</a:t>
            </a:r>
            <a:endParaRPr b="0" lang="en-GB" sz="1800" spc="-1" strike="noStrike">
              <a:solidFill>
                <a:srgbClr val="000000"/>
              </a:solidFill>
              <a:latin typeface="Tahoma"/>
            </a:endParaRPr>
          </a:p>
          <a:p>
            <a:pPr marL="341280" indent="-341280">
              <a:lnSpc>
                <a:spcPct val="90000"/>
              </a:lnSpc>
              <a:spcBef>
                <a:spcPts val="298"/>
              </a:spcBef>
            </a:pP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	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	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	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Y</a:t>
            </a:r>
            <a:r>
              <a:rPr b="0" lang="en-GB" sz="1200" spc="-1" strike="noStrike">
                <a:solidFill>
                  <a:srgbClr val="000000"/>
                </a:solidFill>
                <a:latin typeface="Tahoma"/>
              </a:rPr>
              <a:t>i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 =    </a:t>
            </a:r>
            <a:r>
              <a:rPr b="0" lang="en-US" sz="1800" spc="-1" strike="noStrike">
                <a:solidFill>
                  <a:srgbClr val="000000"/>
                </a:solidFill>
                <a:latin typeface="Tahoma"/>
                <a:ea typeface="Tahoma"/>
              </a:rPr>
              <a:t>Ŷ</a:t>
            </a:r>
            <a:r>
              <a:rPr b="0" lang="en-GB" sz="1200" spc="-1" strike="noStrike">
                <a:solidFill>
                  <a:srgbClr val="000000"/>
                </a:solidFill>
                <a:latin typeface="Tahoma"/>
              </a:rPr>
              <a:t>i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          + </a:t>
            </a:r>
            <a:r>
              <a:rPr b="0" lang="en-GB" sz="2400" spc="-1" strike="noStrike">
                <a:solidFill>
                  <a:srgbClr val="000000"/>
                </a:solidFill>
                <a:latin typeface="Symbol"/>
                <a:ea typeface="Symbol"/>
              </a:rPr>
              <a:t></a:t>
            </a:r>
            <a:r>
              <a:rPr b="0" lang="en-GB" sz="1200" spc="-1" strike="noStrike">
                <a:solidFill>
                  <a:srgbClr val="000000"/>
                </a:solidFill>
                <a:latin typeface="Tahoma"/>
              </a:rPr>
              <a:t>i</a:t>
            </a:r>
            <a:endParaRPr b="0" lang="en-GB" sz="1200" spc="-1" strike="noStrike">
              <a:solidFill>
                <a:srgbClr val="000000"/>
              </a:solidFill>
              <a:latin typeface="Tahoma"/>
            </a:endParaRPr>
          </a:p>
          <a:p>
            <a:pPr marL="341280" indent="-341280">
              <a:lnSpc>
                <a:spcPct val="90000"/>
              </a:lnSpc>
              <a:spcBef>
                <a:spcPts val="298"/>
              </a:spcBef>
            </a:pP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	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	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	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Y</a:t>
            </a:r>
            <a:r>
              <a:rPr b="0" lang="en-GB" sz="1200" spc="-1" strike="noStrike">
                <a:solidFill>
                  <a:srgbClr val="000000"/>
                </a:solidFill>
                <a:latin typeface="Tahoma"/>
              </a:rPr>
              <a:t>i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 = a + b * X</a:t>
            </a:r>
            <a:r>
              <a:rPr b="0" lang="en-GB" sz="1200" spc="-1" strike="noStrike">
                <a:solidFill>
                  <a:srgbClr val="000000"/>
                </a:solidFill>
                <a:latin typeface="Tahoma"/>
              </a:rPr>
              <a:t>i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 + </a:t>
            </a:r>
            <a:r>
              <a:rPr b="0" lang="en-GB" sz="2400" spc="-1" strike="noStrike">
                <a:solidFill>
                  <a:srgbClr val="000000"/>
                </a:solidFill>
                <a:latin typeface="Symbol"/>
                <a:ea typeface="Symbol"/>
              </a:rPr>
              <a:t></a:t>
            </a:r>
            <a:r>
              <a:rPr b="0" lang="en-GB" sz="1200" spc="-1" strike="noStrike">
                <a:solidFill>
                  <a:srgbClr val="000000"/>
                </a:solidFill>
                <a:latin typeface="Tahoma"/>
              </a:rPr>
              <a:t>i</a:t>
            </a:r>
            <a:endParaRPr b="0" lang="en-GB" sz="1200" spc="-1" strike="noStrike">
              <a:solidFill>
                <a:srgbClr val="000000"/>
              </a:solidFill>
              <a:latin typeface="Tahoma"/>
            </a:endParaRPr>
          </a:p>
          <a:p>
            <a:pPr marL="341280" indent="-341280">
              <a:lnSpc>
                <a:spcPct val="90000"/>
              </a:lnSpc>
              <a:spcBef>
                <a:spcPts val="448"/>
              </a:spcBef>
            </a:pP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	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	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No. Eggs</a:t>
            </a:r>
            <a:r>
              <a:rPr b="0" lang="en-GB" sz="1200" spc="-1" strike="noStrike">
                <a:solidFill>
                  <a:srgbClr val="000000"/>
                </a:solidFill>
                <a:latin typeface="Tahoma"/>
              </a:rPr>
              <a:t>i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  = a + b * Body weight</a:t>
            </a:r>
            <a:r>
              <a:rPr b="0" lang="en-GB" sz="1200" spc="-1" strike="noStrike">
                <a:solidFill>
                  <a:srgbClr val="000000"/>
                </a:solidFill>
                <a:latin typeface="Tahoma"/>
              </a:rPr>
              <a:t>i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 + residual</a:t>
            </a:r>
            <a:endParaRPr b="0" lang="en-GB" sz="1800" spc="-1" strike="noStrike">
              <a:solidFill>
                <a:srgbClr val="000000"/>
              </a:solidFill>
              <a:latin typeface="Tahoma"/>
            </a:endParaRPr>
          </a:p>
          <a:p>
            <a:pPr marL="341280" indent="-341280">
              <a:lnSpc>
                <a:spcPct val="90000"/>
              </a:lnSpc>
              <a:spcBef>
                <a:spcPts val="448"/>
              </a:spcBef>
            </a:pPr>
            <a:endParaRPr b="0" lang="en-GB" sz="1800" spc="-1" strike="noStrike">
              <a:solidFill>
                <a:srgbClr val="000000"/>
              </a:solidFill>
              <a:latin typeface="Tahoma"/>
            </a:endParaRPr>
          </a:p>
          <a:p>
            <a:pPr marL="341280" indent="-341280">
              <a:lnSpc>
                <a:spcPct val="90000"/>
              </a:lnSpc>
              <a:spcBef>
                <a:spcPts val="448"/>
              </a:spcBef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Thus for this model the goodness of fit is:</a:t>
            </a:r>
            <a:endParaRPr b="0" lang="en-GB" sz="1800" spc="-1" strike="noStrike">
              <a:solidFill>
                <a:srgbClr val="000000"/>
              </a:solidFill>
              <a:latin typeface="Tahoma"/>
            </a:endParaRPr>
          </a:p>
          <a:p>
            <a:pPr marL="341280" indent="-341280">
              <a:lnSpc>
                <a:spcPct val="90000"/>
              </a:lnSpc>
              <a:spcBef>
                <a:spcPts val="448"/>
              </a:spcBef>
            </a:pP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	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	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	</a:t>
            </a:r>
            <a:r>
              <a:rPr b="0" lang="en-GB" sz="1800" spc="-1" strike="noStrike">
                <a:solidFill>
                  <a:srgbClr val="ff0000"/>
                </a:solidFill>
                <a:latin typeface="Tahoma"/>
              </a:rPr>
              <a:t>SS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	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= </a:t>
            </a:r>
            <a:r>
              <a:rPr b="0" lang="en-GB" sz="1800" spc="-1" strike="noStrike">
                <a:solidFill>
                  <a:srgbClr val="000000"/>
                </a:solidFill>
                <a:latin typeface="Symbol"/>
                <a:ea typeface="Symbol"/>
              </a:rPr>
              <a:t>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 (Observed</a:t>
            </a:r>
            <a:r>
              <a:rPr b="0" lang="en-GB" sz="1200" spc="-1" strike="noStrike">
                <a:solidFill>
                  <a:srgbClr val="000000"/>
                </a:solidFill>
                <a:latin typeface="Tahoma"/>
              </a:rPr>
              <a:t>i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 –      Predicted</a:t>
            </a:r>
            <a:r>
              <a:rPr b="0" lang="en-GB" sz="1200" spc="-1" strike="noStrike">
                <a:solidFill>
                  <a:srgbClr val="000000"/>
                </a:solidFill>
                <a:latin typeface="Tahoma"/>
              </a:rPr>
              <a:t>i      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)</a:t>
            </a:r>
            <a:r>
              <a:rPr b="0" lang="en-GB" sz="1800" spc="-1" strike="noStrike" baseline="30000">
                <a:solidFill>
                  <a:srgbClr val="000000"/>
                </a:solidFill>
                <a:latin typeface="Tahoma"/>
              </a:rPr>
              <a:t>2</a:t>
            </a:r>
            <a:endParaRPr b="0" lang="en-GB" sz="1800" spc="-1" strike="noStrike">
              <a:solidFill>
                <a:srgbClr val="000000"/>
              </a:solidFill>
              <a:latin typeface="Tahoma"/>
            </a:endParaRPr>
          </a:p>
          <a:p>
            <a:pPr marL="341280" indent="-341280">
              <a:lnSpc>
                <a:spcPct val="90000"/>
              </a:lnSpc>
              <a:spcBef>
                <a:spcPts val="448"/>
              </a:spcBef>
            </a:pP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	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	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	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	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= </a:t>
            </a:r>
            <a:r>
              <a:rPr b="0" lang="en-GB" sz="1800" spc="-1" strike="noStrike">
                <a:solidFill>
                  <a:srgbClr val="000000"/>
                </a:solidFill>
                <a:latin typeface="Symbol"/>
                <a:ea typeface="Symbol"/>
              </a:rPr>
              <a:t>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 (        Y</a:t>
            </a:r>
            <a:r>
              <a:rPr b="0" lang="en-GB" sz="1200" spc="-1" strike="noStrike">
                <a:solidFill>
                  <a:srgbClr val="000000"/>
                </a:solidFill>
                <a:latin typeface="Tahoma"/>
              </a:rPr>
              <a:t>i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     –           </a:t>
            </a:r>
            <a:r>
              <a:rPr b="0" lang="en-US" sz="1800" spc="-1" strike="noStrike">
                <a:solidFill>
                  <a:srgbClr val="000000"/>
                </a:solidFill>
                <a:latin typeface="Tahoma"/>
                <a:ea typeface="Tahoma"/>
              </a:rPr>
              <a:t>Ŷ</a:t>
            </a:r>
            <a:r>
              <a:rPr b="0" lang="en-GB" sz="1200" spc="-1" strike="noStrike">
                <a:solidFill>
                  <a:srgbClr val="000000"/>
                </a:solidFill>
                <a:latin typeface="Tahoma"/>
              </a:rPr>
              <a:t>i               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)</a:t>
            </a:r>
            <a:r>
              <a:rPr b="0" lang="en-GB" sz="1800" spc="-1" strike="noStrike" baseline="30000">
                <a:solidFill>
                  <a:srgbClr val="000000"/>
                </a:solidFill>
                <a:latin typeface="Tahoma"/>
              </a:rPr>
              <a:t>2</a:t>
            </a:r>
            <a:endParaRPr b="0" lang="en-GB" sz="1800" spc="-1" strike="noStrike">
              <a:solidFill>
                <a:srgbClr val="000000"/>
              </a:solidFill>
              <a:latin typeface="Tahoma"/>
            </a:endParaRPr>
          </a:p>
          <a:p>
            <a:pPr marL="341280" indent="-341280">
              <a:lnSpc>
                <a:spcPct val="90000"/>
              </a:lnSpc>
              <a:spcBef>
                <a:spcPts val="448"/>
              </a:spcBef>
            </a:pP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	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	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	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	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= </a:t>
            </a:r>
            <a:r>
              <a:rPr b="0" lang="en-GB" sz="1800" spc="-1" strike="noStrike">
                <a:solidFill>
                  <a:srgbClr val="000000"/>
                </a:solidFill>
                <a:latin typeface="Symbol"/>
                <a:ea typeface="Symbol"/>
              </a:rPr>
              <a:t>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 (        Y</a:t>
            </a:r>
            <a:r>
              <a:rPr b="0" lang="en-GB" sz="1200" spc="-1" strike="noStrike">
                <a:solidFill>
                  <a:srgbClr val="000000"/>
                </a:solidFill>
                <a:latin typeface="Tahoma"/>
              </a:rPr>
              <a:t>i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     –     [a+  b * X</a:t>
            </a:r>
            <a:r>
              <a:rPr b="0" lang="en-GB" sz="1200" spc="-1" strike="noStrike">
                <a:solidFill>
                  <a:srgbClr val="000000"/>
                </a:solidFill>
                <a:latin typeface="Tahoma"/>
              </a:rPr>
              <a:t>i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]   )</a:t>
            </a:r>
            <a:r>
              <a:rPr b="0" lang="en-GB" sz="1800" spc="-1" strike="noStrike" baseline="30000">
                <a:solidFill>
                  <a:srgbClr val="000000"/>
                </a:solidFill>
                <a:latin typeface="Tahoma"/>
              </a:rPr>
              <a:t>2</a:t>
            </a:r>
            <a:endParaRPr b="0" lang="en-GB" sz="1800" spc="-1" strike="noStrike">
              <a:solidFill>
                <a:srgbClr val="000000"/>
              </a:solidFill>
              <a:latin typeface="Tahoma"/>
            </a:endParaRPr>
          </a:p>
          <a:p>
            <a:pPr marL="341280" indent="-341280">
              <a:lnSpc>
                <a:spcPct val="90000"/>
              </a:lnSpc>
              <a:spcBef>
                <a:spcPts val="448"/>
              </a:spcBef>
            </a:pP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	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	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	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	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= </a:t>
            </a:r>
            <a:r>
              <a:rPr b="0" lang="en-GB" sz="1800" spc="-1" strike="noStrike">
                <a:solidFill>
                  <a:srgbClr val="000000"/>
                </a:solidFill>
                <a:latin typeface="Symbol"/>
                <a:ea typeface="Symbol"/>
              </a:rPr>
              <a:t>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 (No. Eggs</a:t>
            </a:r>
            <a:r>
              <a:rPr b="0" lang="en-GB" sz="1200" spc="-1" strike="noStrike">
                <a:solidFill>
                  <a:srgbClr val="000000"/>
                </a:solidFill>
                <a:latin typeface="Tahoma"/>
              </a:rPr>
              <a:t>i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 – [</a:t>
            </a:r>
            <a:r>
              <a:rPr b="0" lang="en-GB" sz="1800" spc="-1" strike="noStrike">
                <a:solidFill>
                  <a:srgbClr val="ff0000"/>
                </a:solidFill>
                <a:latin typeface="Tahoma"/>
              </a:rPr>
              <a:t>a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 + </a:t>
            </a:r>
            <a:r>
              <a:rPr b="0" lang="en-GB" sz="1800" spc="-1" strike="noStrike">
                <a:solidFill>
                  <a:srgbClr val="ff0000"/>
                </a:solidFill>
                <a:latin typeface="Tahoma"/>
              </a:rPr>
              <a:t>b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 * Weight</a:t>
            </a:r>
            <a:r>
              <a:rPr b="0" lang="en-GB" sz="1200" spc="-1" strike="noStrike">
                <a:solidFill>
                  <a:srgbClr val="000000"/>
                </a:solidFill>
                <a:latin typeface="Tahoma"/>
              </a:rPr>
              <a:t>i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])</a:t>
            </a:r>
            <a:r>
              <a:rPr b="0" lang="en-GB" sz="1800" spc="-1" strike="noStrike" baseline="30000">
                <a:solidFill>
                  <a:srgbClr val="000000"/>
                </a:solidFill>
                <a:latin typeface="Tahoma"/>
              </a:rPr>
              <a:t>2</a:t>
            </a:r>
            <a:endParaRPr b="0" lang="en-GB" sz="1800" spc="-1" strike="noStrike">
              <a:solidFill>
                <a:srgbClr val="000000"/>
              </a:solidFill>
              <a:latin typeface="Tahoma"/>
            </a:endParaRPr>
          </a:p>
          <a:p>
            <a:pPr marL="341280" indent="-341280">
              <a:lnSpc>
                <a:spcPct val="90000"/>
              </a:lnSpc>
              <a:spcBef>
                <a:spcPts val="448"/>
              </a:spcBef>
            </a:pPr>
            <a:endParaRPr b="0" lang="en-GB" sz="1800" spc="-1" strike="noStrike">
              <a:solidFill>
                <a:srgbClr val="000000"/>
              </a:solidFill>
              <a:latin typeface="Tahoma"/>
            </a:endParaRPr>
          </a:p>
          <a:p>
            <a:pPr marL="341280" indent="-341280">
              <a:lnSpc>
                <a:spcPct val="90000"/>
              </a:lnSpc>
              <a:spcBef>
                <a:spcPts val="448"/>
              </a:spcBef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Different values of the parameters </a:t>
            </a:r>
            <a:r>
              <a:rPr b="0" lang="en-GB" sz="1800" spc="-1" strike="noStrike">
                <a:solidFill>
                  <a:srgbClr val="ff0000"/>
                </a:solidFill>
                <a:latin typeface="Tahoma"/>
              </a:rPr>
              <a:t>a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 and </a:t>
            </a:r>
            <a:r>
              <a:rPr b="0" lang="en-GB" sz="1800" spc="-1" strike="noStrike">
                <a:solidFill>
                  <a:srgbClr val="ff0000"/>
                </a:solidFill>
                <a:latin typeface="Tahoma"/>
              </a:rPr>
              <a:t>b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 result in different values of </a:t>
            </a:r>
            <a:r>
              <a:rPr b="0" lang="en-GB" sz="1800" spc="-1" strike="noStrike">
                <a:solidFill>
                  <a:srgbClr val="ff0000"/>
                </a:solidFill>
                <a:latin typeface="Tahoma"/>
              </a:rPr>
              <a:t>SS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. The objective is to find the combination of a and b that give the lowest SS value. </a:t>
            </a:r>
            <a:endParaRPr b="0" lang="en-GB" sz="1800" spc="-1" strike="noStrike">
              <a:solidFill>
                <a:srgbClr val="000000"/>
              </a:solidFill>
              <a:latin typeface="Tahoma"/>
            </a:endParaRPr>
          </a:p>
          <a:p>
            <a:pPr marL="341280" indent="-341280">
              <a:lnSpc>
                <a:spcPct val="90000"/>
              </a:lnSpc>
              <a:spcBef>
                <a:spcPts val="448"/>
              </a:spcBef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b="0" lang="en-GB" sz="1800" spc="-1" strike="noStrike">
                <a:solidFill>
                  <a:srgbClr val="ff0000"/>
                </a:solidFill>
                <a:latin typeface="Tahoma"/>
              </a:rPr>
              <a:t>SS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: Sum of Squares</a:t>
            </a:r>
            <a:endParaRPr b="0" lang="en-GB" sz="1800" spc="-1" strike="noStrike">
              <a:solidFill>
                <a:srgbClr val="000000"/>
              </a:solidFill>
              <a:latin typeface="Tahoma"/>
            </a:endParaRPr>
          </a:p>
        </p:txBody>
      </p:sp>
    </p:spTree>
  </p:cSld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TextShape 1"/>
          <p:cNvSpPr txBox="1"/>
          <p:nvPr/>
        </p:nvSpPr>
        <p:spPr>
          <a:xfrm>
            <a:off x="1066320" y="189000"/>
            <a:ext cx="7877160" cy="5760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>
            <a:noAutofit/>
          </a:bodyPr>
          <a:p>
            <a:pPr/>
            <a:r>
              <a:rPr b="0" lang="en-GB" sz="2800" spc="-1" strike="noStrike">
                <a:solidFill>
                  <a:srgbClr val="333399"/>
                </a:solidFill>
                <a:latin typeface="Tahoma"/>
              </a:rPr>
              <a:t>Pencil and paper calculation</a:t>
            </a:r>
            <a:endParaRPr b="0" lang="en-GB" sz="2800" spc="-1" strike="noStrike">
              <a:solidFill>
                <a:srgbClr val="333399"/>
              </a:solidFill>
              <a:latin typeface="Tahoma"/>
            </a:endParaRPr>
          </a:p>
        </p:txBody>
      </p:sp>
      <p:graphicFrame>
        <p:nvGraphicFramePr>
          <p:cNvPr id="185" name="Object 2"/>
          <p:cNvGraphicFramePr/>
          <p:nvPr/>
        </p:nvGraphicFramePr>
        <p:xfrm>
          <a:off x="1263600" y="1346040"/>
          <a:ext cx="6932520" cy="4996080"/>
        </p:xfrm>
        <a:graphic>
          <a:graphicData uri="http://schemas.openxmlformats.org/presentationml/2006/ole">
            <p:oleObj progId="Excel.Sheet.12" r:id="rId1" spid="">
              <p:embed/>
              <p:pic>
                <p:nvPicPr>
                  <p:cNvPr id="186" name="" descr=""/>
                  <p:cNvPicPr/>
                  <p:nvPr/>
                </p:nvPicPr>
                <p:blipFill>
                  <a:blip r:embed="rId2"/>
                  <a:stretch/>
                </p:blipFill>
                <p:spPr>
                  <a:xfrm>
                    <a:off x="1263600" y="1346040"/>
                    <a:ext cx="6932520" cy="499608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</p:oleObj>
          </a:graphicData>
        </a:graphic>
      </p:graphicFrame>
    </p:spTree>
  </p:cSld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TextShape 1"/>
          <p:cNvSpPr txBox="1"/>
          <p:nvPr/>
        </p:nvSpPr>
        <p:spPr>
          <a:xfrm>
            <a:off x="1066320" y="189000"/>
            <a:ext cx="7877160" cy="5760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>
            <a:noAutofit/>
          </a:bodyPr>
          <a:p>
            <a:pPr/>
            <a:r>
              <a:rPr b="0" lang="en-GB" sz="2800" spc="-1" strike="noStrike">
                <a:solidFill>
                  <a:srgbClr val="333399"/>
                </a:solidFill>
                <a:latin typeface="Tahoma"/>
              </a:rPr>
              <a:t>The value of a and b affect the value of SS </a:t>
            </a:r>
            <a:endParaRPr b="0" lang="en-GB" sz="2800" spc="-1" strike="noStrike">
              <a:solidFill>
                <a:srgbClr val="333399"/>
              </a:solidFill>
              <a:latin typeface="Tahoma"/>
            </a:endParaRPr>
          </a:p>
        </p:txBody>
      </p:sp>
      <p:grpSp>
        <p:nvGrpSpPr>
          <p:cNvPr id="188" name="Group 2"/>
          <p:cNvGrpSpPr/>
          <p:nvPr/>
        </p:nvGrpSpPr>
        <p:grpSpPr>
          <a:xfrm>
            <a:off x="1189080" y="981000"/>
            <a:ext cx="3806640" cy="2743200"/>
            <a:chOff x="1189080" y="981000"/>
            <a:chExt cx="3806640" cy="2743200"/>
          </a:xfrm>
        </p:grpSpPr>
        <p:graphicFrame>
          <p:nvGraphicFramePr>
            <p:cNvPr id="189" name="Object 3"/>
            <p:cNvGraphicFramePr/>
            <p:nvPr/>
          </p:nvGraphicFramePr>
          <p:xfrm>
            <a:off x="1189080" y="981000"/>
            <a:ext cx="3806640" cy="2743200"/>
          </p:xfrm>
          <a:graphic>
            <a:graphicData uri="http://schemas.openxmlformats.org/presentationml/2006/ole">
              <p:oleObj progId="Excel.Sheet.12" r:id="rId1" spid="">
                <p:embed/>
                <p:pic>
                  <p:nvPicPr>
                    <p:cNvPr id="190" name="" descr=""/>
                    <p:cNvPicPr/>
                    <p:nvPr/>
                  </p:nvPicPr>
                  <p:blipFill>
                    <a:blip r:embed="rId2"/>
                    <a:stretch/>
                  </p:blipFill>
                  <p:spPr>
                    <a:xfrm>
                      <a:off x="1189080" y="981000"/>
                      <a:ext cx="3806640" cy="2743200"/>
                    </a:xfrm>
                    <a:prstGeom prst="rect">
                      <a:avLst/>
                    </a:prstGeom>
                    <a:ln>
                      <a:noFill/>
                    </a:ln>
                  </p:spPr>
                </p:pic>
              </p:oleObj>
            </a:graphicData>
          </a:graphic>
        </p:graphicFrame>
        <p:sp>
          <p:nvSpPr>
            <p:cNvPr id="191" name="CustomShape 4"/>
            <p:cNvSpPr/>
            <p:nvPr/>
          </p:nvSpPr>
          <p:spPr>
            <a:xfrm>
              <a:off x="1189080" y="981000"/>
              <a:ext cx="3806640" cy="274320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192" name="Group 5"/>
          <p:cNvGrpSpPr/>
          <p:nvPr/>
        </p:nvGrpSpPr>
        <p:grpSpPr>
          <a:xfrm>
            <a:off x="1187280" y="3929040"/>
            <a:ext cx="3786480" cy="2732040"/>
            <a:chOff x="1187280" y="3929040"/>
            <a:chExt cx="3786480" cy="2732040"/>
          </a:xfrm>
        </p:grpSpPr>
        <p:graphicFrame>
          <p:nvGraphicFramePr>
            <p:cNvPr id="193" name="Object 6"/>
            <p:cNvGraphicFramePr/>
            <p:nvPr/>
          </p:nvGraphicFramePr>
          <p:xfrm>
            <a:off x="1187280" y="3929040"/>
            <a:ext cx="3786480" cy="2732040"/>
          </p:xfrm>
          <a:graphic>
            <a:graphicData uri="http://schemas.openxmlformats.org/presentationml/2006/ole">
              <p:oleObj progId="Excel.Sheet.12" r:id="rId3" spid="">
                <p:embed/>
                <p:pic>
                  <p:nvPicPr>
                    <p:cNvPr id="194" name="" descr=""/>
                    <p:cNvPicPr/>
                    <p:nvPr/>
                  </p:nvPicPr>
                  <p:blipFill>
                    <a:blip r:embed="rId4"/>
                    <a:stretch/>
                  </p:blipFill>
                  <p:spPr>
                    <a:xfrm>
                      <a:off x="1187280" y="3929040"/>
                      <a:ext cx="3786480" cy="2732040"/>
                    </a:xfrm>
                    <a:prstGeom prst="rect">
                      <a:avLst/>
                    </a:prstGeom>
                    <a:ln>
                      <a:noFill/>
                    </a:ln>
                  </p:spPr>
                </p:pic>
              </p:oleObj>
            </a:graphicData>
          </a:graphic>
        </p:graphicFrame>
        <p:sp>
          <p:nvSpPr>
            <p:cNvPr id="195" name="CustomShape 7"/>
            <p:cNvSpPr/>
            <p:nvPr/>
          </p:nvSpPr>
          <p:spPr>
            <a:xfrm>
              <a:off x="1187280" y="3929040"/>
              <a:ext cx="3786480" cy="273204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pic>
        <p:nvPicPr>
          <p:cNvPr id="196" name="" descr=""/>
          <p:cNvPicPr/>
          <p:nvPr/>
        </p:nvPicPr>
        <p:blipFill>
          <a:blip r:embed="rId5"/>
          <a:stretch/>
        </p:blipFill>
        <p:spPr>
          <a:xfrm>
            <a:off x="5292720" y="1268280"/>
            <a:ext cx="3414600" cy="2271960"/>
          </a:xfrm>
          <a:prstGeom prst="rect">
            <a:avLst/>
          </a:prstGeom>
          <a:ln>
            <a:noFill/>
          </a:ln>
        </p:spPr>
      </p:pic>
      <p:pic>
        <p:nvPicPr>
          <p:cNvPr id="197" name="" descr=""/>
          <p:cNvPicPr/>
          <p:nvPr/>
        </p:nvPicPr>
        <p:blipFill>
          <a:blip r:embed="rId6"/>
          <a:stretch/>
        </p:blipFill>
        <p:spPr>
          <a:xfrm>
            <a:off x="5334120" y="4037040"/>
            <a:ext cx="3414600" cy="2271600"/>
          </a:xfrm>
          <a:prstGeom prst="rect">
            <a:avLst/>
          </a:prstGeom>
          <a:ln>
            <a:noFill/>
          </a:ln>
        </p:spPr>
      </p:pic>
    </p:spTree>
  </p:cSld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TextShape 1"/>
          <p:cNvSpPr txBox="1"/>
          <p:nvPr/>
        </p:nvSpPr>
        <p:spPr>
          <a:xfrm>
            <a:off x="1066320" y="189000"/>
            <a:ext cx="7877160" cy="5760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>
            <a:noAutofit/>
          </a:bodyPr>
          <a:p>
            <a:pPr/>
            <a:r>
              <a:rPr b="0" lang="en-GB" sz="2800" spc="-1" strike="noStrike">
                <a:solidFill>
                  <a:srgbClr val="333399"/>
                </a:solidFill>
                <a:latin typeface="Tahoma"/>
              </a:rPr>
              <a:t>The value of SS as a function of b </a:t>
            </a:r>
            <a:endParaRPr b="0" lang="en-GB" sz="2800" spc="-1" strike="noStrike">
              <a:solidFill>
                <a:srgbClr val="333399"/>
              </a:solidFill>
              <a:latin typeface="Tahoma"/>
            </a:endParaRPr>
          </a:p>
        </p:txBody>
      </p:sp>
      <p:grpSp>
        <p:nvGrpSpPr>
          <p:cNvPr id="199" name="Group 2"/>
          <p:cNvGrpSpPr/>
          <p:nvPr/>
        </p:nvGrpSpPr>
        <p:grpSpPr>
          <a:xfrm>
            <a:off x="365040" y="1271520"/>
            <a:ext cx="4032360" cy="1704960"/>
            <a:chOff x="365040" y="1271520"/>
            <a:chExt cx="4032360" cy="1704960"/>
          </a:xfrm>
        </p:grpSpPr>
        <p:graphicFrame>
          <p:nvGraphicFramePr>
            <p:cNvPr id="200" name="Object 3"/>
            <p:cNvGraphicFramePr/>
            <p:nvPr/>
          </p:nvGraphicFramePr>
          <p:xfrm>
            <a:off x="365040" y="1271520"/>
            <a:ext cx="4032360" cy="1704960"/>
          </p:xfrm>
          <a:graphic>
            <a:graphicData uri="http://schemas.openxmlformats.org/presentationml/2006/ole">
              <p:oleObj progId="Excel.Sheet.12" r:id="rId1" spid="">
                <p:embed/>
                <p:pic>
                  <p:nvPicPr>
                    <p:cNvPr id="201" name="" descr=""/>
                    <p:cNvPicPr/>
                    <p:nvPr/>
                  </p:nvPicPr>
                  <p:blipFill>
                    <a:blip r:embed="rId2"/>
                    <a:stretch/>
                  </p:blipFill>
                  <p:spPr>
                    <a:xfrm>
                      <a:off x="365040" y="1271520"/>
                      <a:ext cx="4032360" cy="1704960"/>
                    </a:xfrm>
                    <a:prstGeom prst="rect">
                      <a:avLst/>
                    </a:prstGeom>
                    <a:ln>
                      <a:noFill/>
                    </a:ln>
                  </p:spPr>
                </p:pic>
              </p:oleObj>
            </a:graphicData>
          </a:graphic>
        </p:graphicFrame>
        <p:sp>
          <p:nvSpPr>
            <p:cNvPr id="202" name="CustomShape 4"/>
            <p:cNvSpPr/>
            <p:nvPr/>
          </p:nvSpPr>
          <p:spPr>
            <a:xfrm>
              <a:off x="365040" y="1271520"/>
              <a:ext cx="4032360" cy="170496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203" name="Group 5"/>
          <p:cNvGrpSpPr/>
          <p:nvPr/>
        </p:nvGrpSpPr>
        <p:grpSpPr>
          <a:xfrm>
            <a:off x="365040" y="3009960"/>
            <a:ext cx="4032360" cy="1703160"/>
            <a:chOff x="365040" y="3009960"/>
            <a:chExt cx="4032360" cy="1703160"/>
          </a:xfrm>
        </p:grpSpPr>
        <p:graphicFrame>
          <p:nvGraphicFramePr>
            <p:cNvPr id="204" name="Object 6"/>
            <p:cNvGraphicFramePr/>
            <p:nvPr/>
          </p:nvGraphicFramePr>
          <p:xfrm>
            <a:off x="365040" y="3009960"/>
            <a:ext cx="4032360" cy="1703160"/>
          </p:xfrm>
          <a:graphic>
            <a:graphicData uri="http://schemas.openxmlformats.org/presentationml/2006/ole">
              <p:oleObj progId="Excel.Sheet.12" r:id="rId3" spid="">
                <p:embed/>
                <p:pic>
                  <p:nvPicPr>
                    <p:cNvPr id="205" name="" descr=""/>
                    <p:cNvPicPr/>
                    <p:nvPr/>
                  </p:nvPicPr>
                  <p:blipFill>
                    <a:blip r:embed="rId4"/>
                    <a:stretch/>
                  </p:blipFill>
                  <p:spPr>
                    <a:xfrm>
                      <a:off x="365040" y="3009960"/>
                      <a:ext cx="4032360" cy="1703160"/>
                    </a:xfrm>
                    <a:prstGeom prst="rect">
                      <a:avLst/>
                    </a:prstGeom>
                    <a:ln>
                      <a:noFill/>
                    </a:ln>
                  </p:spPr>
                </p:pic>
              </p:oleObj>
            </a:graphicData>
          </a:graphic>
        </p:graphicFrame>
        <p:sp>
          <p:nvSpPr>
            <p:cNvPr id="206" name="CustomShape 7"/>
            <p:cNvSpPr/>
            <p:nvPr/>
          </p:nvSpPr>
          <p:spPr>
            <a:xfrm>
              <a:off x="365040" y="3009960"/>
              <a:ext cx="4032360" cy="170316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207" name="Group 8"/>
          <p:cNvGrpSpPr/>
          <p:nvPr/>
        </p:nvGrpSpPr>
        <p:grpSpPr>
          <a:xfrm>
            <a:off x="365040" y="4805280"/>
            <a:ext cx="4032360" cy="1703520"/>
            <a:chOff x="365040" y="4805280"/>
            <a:chExt cx="4032360" cy="1703520"/>
          </a:xfrm>
        </p:grpSpPr>
        <p:graphicFrame>
          <p:nvGraphicFramePr>
            <p:cNvPr id="208" name="Object 9"/>
            <p:cNvGraphicFramePr/>
            <p:nvPr/>
          </p:nvGraphicFramePr>
          <p:xfrm>
            <a:off x="365040" y="4805280"/>
            <a:ext cx="4032360" cy="1703520"/>
          </p:xfrm>
          <a:graphic>
            <a:graphicData uri="http://schemas.openxmlformats.org/presentationml/2006/ole">
              <p:oleObj progId="Excel.Sheet.12" r:id="rId5" spid="">
                <p:embed/>
                <p:pic>
                  <p:nvPicPr>
                    <p:cNvPr id="209" name="" descr=""/>
                    <p:cNvPicPr/>
                    <p:nvPr/>
                  </p:nvPicPr>
                  <p:blipFill>
                    <a:blip r:embed="rId6"/>
                    <a:stretch/>
                  </p:blipFill>
                  <p:spPr>
                    <a:xfrm>
                      <a:off x="365040" y="4805280"/>
                      <a:ext cx="4032360" cy="1703520"/>
                    </a:xfrm>
                    <a:prstGeom prst="rect">
                      <a:avLst/>
                    </a:prstGeom>
                    <a:ln>
                      <a:noFill/>
                    </a:ln>
                  </p:spPr>
                </p:pic>
              </p:oleObj>
            </a:graphicData>
          </a:graphic>
        </p:graphicFrame>
        <p:sp>
          <p:nvSpPr>
            <p:cNvPr id="210" name="CustomShape 10"/>
            <p:cNvSpPr/>
            <p:nvPr/>
          </p:nvSpPr>
          <p:spPr>
            <a:xfrm>
              <a:off x="365040" y="4805280"/>
              <a:ext cx="4032360" cy="170352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211" name="CustomShape 11"/>
          <p:cNvSpPr/>
          <p:nvPr/>
        </p:nvSpPr>
        <p:spPr>
          <a:xfrm>
            <a:off x="4788000" y="4654440"/>
            <a:ext cx="4176720" cy="10087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  <a:spcBef>
                <a:spcPts val="1247"/>
              </a:spcBef>
            </a:pPr>
            <a:r>
              <a:rPr b="0" lang="en-GB" sz="2000" spc="-1" strike="noStrike">
                <a:solidFill>
                  <a:srgbClr val="000000"/>
                </a:solidFill>
                <a:latin typeface="Tahoma"/>
              </a:rPr>
              <a:t>For a given intercept (a), there is only one value for the slope (b) that gives the lowest SS.</a:t>
            </a:r>
            <a:endParaRPr b="0" lang="en-GB" sz="2000" spc="-1" strike="noStrike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212" name="" descr=""/>
          <p:cNvPicPr/>
          <p:nvPr/>
        </p:nvPicPr>
        <p:blipFill>
          <a:blip r:embed="rId7"/>
          <a:stretch/>
        </p:blipFill>
        <p:spPr>
          <a:xfrm>
            <a:off x="4932360" y="2452680"/>
            <a:ext cx="3414600" cy="2271600"/>
          </a:xfrm>
          <a:prstGeom prst="rect">
            <a:avLst/>
          </a:prstGeom>
          <a:ln>
            <a:noFill/>
          </a:ln>
        </p:spPr>
      </p:pic>
      <p:sp>
        <p:nvSpPr>
          <p:cNvPr id="213" name="CustomShape 12"/>
          <p:cNvSpPr/>
          <p:nvPr/>
        </p:nvSpPr>
        <p:spPr>
          <a:xfrm>
            <a:off x="4716360" y="1125360"/>
            <a:ext cx="4176720" cy="7038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  <a:spcBef>
                <a:spcPts val="1247"/>
              </a:spcBef>
            </a:pPr>
            <a:r>
              <a:rPr b="0" lang="en-GB" sz="2000" spc="-1" strike="noStrike">
                <a:solidFill>
                  <a:srgbClr val="000000"/>
                </a:solidFill>
                <a:latin typeface="Tahoma"/>
              </a:rPr>
              <a:t>Changing the value of the slope (b) results in a different SS value.</a:t>
            </a:r>
            <a:endParaRPr b="0" lang="en-GB" sz="20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TextShape 1"/>
          <p:cNvSpPr txBox="1"/>
          <p:nvPr/>
        </p:nvSpPr>
        <p:spPr>
          <a:xfrm>
            <a:off x="1066320" y="189000"/>
            <a:ext cx="7877160" cy="5760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>
            <a:noAutofit/>
          </a:bodyPr>
          <a:p>
            <a:pPr/>
            <a:r>
              <a:rPr b="0" lang="en-GB" sz="2800" spc="-1" strike="noStrike">
                <a:solidFill>
                  <a:srgbClr val="333399"/>
                </a:solidFill>
                <a:latin typeface="Tahoma"/>
              </a:rPr>
              <a:t>The value of SS as a function of a </a:t>
            </a:r>
            <a:endParaRPr b="0" lang="en-GB" sz="2800" spc="-1" strike="noStrike">
              <a:solidFill>
                <a:srgbClr val="333399"/>
              </a:solidFill>
              <a:latin typeface="Tahoma"/>
            </a:endParaRPr>
          </a:p>
        </p:txBody>
      </p:sp>
      <p:grpSp>
        <p:nvGrpSpPr>
          <p:cNvPr id="215" name="Group 2"/>
          <p:cNvGrpSpPr/>
          <p:nvPr/>
        </p:nvGrpSpPr>
        <p:grpSpPr>
          <a:xfrm>
            <a:off x="371520" y="1263600"/>
            <a:ext cx="4086360" cy="1733760"/>
            <a:chOff x="371520" y="1263600"/>
            <a:chExt cx="4086360" cy="1733760"/>
          </a:xfrm>
        </p:grpSpPr>
        <p:graphicFrame>
          <p:nvGraphicFramePr>
            <p:cNvPr id="216" name="Object 3"/>
            <p:cNvGraphicFramePr/>
            <p:nvPr/>
          </p:nvGraphicFramePr>
          <p:xfrm>
            <a:off x="371520" y="1263600"/>
            <a:ext cx="4086360" cy="1733760"/>
          </p:xfrm>
          <a:graphic>
            <a:graphicData uri="http://schemas.openxmlformats.org/presentationml/2006/ole">
              <p:oleObj progId="Excel.Sheet.12" r:id="rId1" spid="">
                <p:embed/>
                <p:pic>
                  <p:nvPicPr>
                    <p:cNvPr id="217" name="" descr=""/>
                    <p:cNvPicPr/>
                    <p:nvPr/>
                  </p:nvPicPr>
                  <p:blipFill>
                    <a:blip r:embed="rId2"/>
                    <a:stretch/>
                  </p:blipFill>
                  <p:spPr>
                    <a:xfrm>
                      <a:off x="371520" y="1263600"/>
                      <a:ext cx="4086360" cy="1733760"/>
                    </a:xfrm>
                    <a:prstGeom prst="rect">
                      <a:avLst/>
                    </a:prstGeom>
                    <a:ln>
                      <a:noFill/>
                    </a:ln>
                  </p:spPr>
                </p:pic>
              </p:oleObj>
            </a:graphicData>
          </a:graphic>
        </p:graphicFrame>
        <p:sp>
          <p:nvSpPr>
            <p:cNvPr id="218" name="CustomShape 4"/>
            <p:cNvSpPr/>
            <p:nvPr/>
          </p:nvSpPr>
          <p:spPr>
            <a:xfrm>
              <a:off x="371520" y="1263600"/>
              <a:ext cx="4086360" cy="173376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219" name="Group 5"/>
          <p:cNvGrpSpPr/>
          <p:nvPr/>
        </p:nvGrpSpPr>
        <p:grpSpPr>
          <a:xfrm>
            <a:off x="368280" y="3068640"/>
            <a:ext cx="4059360" cy="1719360"/>
            <a:chOff x="368280" y="3068640"/>
            <a:chExt cx="4059360" cy="1719360"/>
          </a:xfrm>
        </p:grpSpPr>
        <p:graphicFrame>
          <p:nvGraphicFramePr>
            <p:cNvPr id="220" name="Object 6"/>
            <p:cNvGraphicFramePr/>
            <p:nvPr/>
          </p:nvGraphicFramePr>
          <p:xfrm>
            <a:off x="368280" y="3068640"/>
            <a:ext cx="4059360" cy="1719360"/>
          </p:xfrm>
          <a:graphic>
            <a:graphicData uri="http://schemas.openxmlformats.org/presentationml/2006/ole">
              <p:oleObj progId="Excel.Sheet.12" r:id="rId3" spid="">
                <p:embed/>
                <p:pic>
                  <p:nvPicPr>
                    <p:cNvPr id="221" name="" descr=""/>
                    <p:cNvPicPr/>
                    <p:nvPr/>
                  </p:nvPicPr>
                  <p:blipFill>
                    <a:blip r:embed="rId4"/>
                    <a:stretch/>
                  </p:blipFill>
                  <p:spPr>
                    <a:xfrm>
                      <a:off x="368280" y="3068640"/>
                      <a:ext cx="4059360" cy="1719360"/>
                    </a:xfrm>
                    <a:prstGeom prst="rect">
                      <a:avLst/>
                    </a:prstGeom>
                    <a:ln>
                      <a:noFill/>
                    </a:ln>
                  </p:spPr>
                </p:pic>
              </p:oleObj>
            </a:graphicData>
          </a:graphic>
        </p:graphicFrame>
        <p:sp>
          <p:nvSpPr>
            <p:cNvPr id="222" name="CustomShape 7"/>
            <p:cNvSpPr/>
            <p:nvPr/>
          </p:nvSpPr>
          <p:spPr>
            <a:xfrm>
              <a:off x="368280" y="3068640"/>
              <a:ext cx="4059360" cy="171936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223" name="Group 8"/>
          <p:cNvGrpSpPr/>
          <p:nvPr/>
        </p:nvGrpSpPr>
        <p:grpSpPr>
          <a:xfrm>
            <a:off x="371520" y="4807080"/>
            <a:ext cx="4056120" cy="1717560"/>
            <a:chOff x="371520" y="4807080"/>
            <a:chExt cx="4056120" cy="1717560"/>
          </a:xfrm>
        </p:grpSpPr>
        <p:graphicFrame>
          <p:nvGraphicFramePr>
            <p:cNvPr id="224" name="Object 9"/>
            <p:cNvGraphicFramePr/>
            <p:nvPr/>
          </p:nvGraphicFramePr>
          <p:xfrm>
            <a:off x="371520" y="4807080"/>
            <a:ext cx="4056120" cy="1717560"/>
          </p:xfrm>
          <a:graphic>
            <a:graphicData uri="http://schemas.openxmlformats.org/presentationml/2006/ole">
              <p:oleObj progId="Excel.Sheet.12" r:id="rId5" spid="">
                <p:embed/>
                <p:pic>
                  <p:nvPicPr>
                    <p:cNvPr id="225" name="" descr=""/>
                    <p:cNvPicPr/>
                    <p:nvPr/>
                  </p:nvPicPr>
                  <p:blipFill>
                    <a:blip r:embed="rId6"/>
                    <a:stretch/>
                  </p:blipFill>
                  <p:spPr>
                    <a:xfrm>
                      <a:off x="371520" y="4807080"/>
                      <a:ext cx="4056120" cy="1717560"/>
                    </a:xfrm>
                    <a:prstGeom prst="rect">
                      <a:avLst/>
                    </a:prstGeom>
                    <a:ln>
                      <a:noFill/>
                    </a:ln>
                  </p:spPr>
                </p:pic>
              </p:oleObj>
            </a:graphicData>
          </a:graphic>
        </p:graphicFrame>
        <p:sp>
          <p:nvSpPr>
            <p:cNvPr id="226" name="CustomShape 10"/>
            <p:cNvSpPr/>
            <p:nvPr/>
          </p:nvSpPr>
          <p:spPr>
            <a:xfrm>
              <a:off x="371520" y="4807080"/>
              <a:ext cx="4056120" cy="171756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227" name="CustomShape 11"/>
          <p:cNvSpPr/>
          <p:nvPr/>
        </p:nvSpPr>
        <p:spPr>
          <a:xfrm>
            <a:off x="4788000" y="4943520"/>
            <a:ext cx="4176720" cy="10087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  <a:spcBef>
                <a:spcPts val="1247"/>
              </a:spcBef>
            </a:pPr>
            <a:r>
              <a:rPr b="0" lang="en-GB" sz="2000" spc="-1" strike="noStrike">
                <a:solidFill>
                  <a:srgbClr val="000000"/>
                </a:solidFill>
                <a:latin typeface="Tahoma"/>
              </a:rPr>
              <a:t>For a given slope (b), there is only one value for the intercept (a) that gives the lowest SS.</a:t>
            </a:r>
            <a:endParaRPr b="0" lang="en-GB" sz="2000" spc="-1" strike="noStrike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228" name="" descr=""/>
          <p:cNvPicPr/>
          <p:nvPr/>
        </p:nvPicPr>
        <p:blipFill>
          <a:blip r:embed="rId7"/>
          <a:stretch/>
        </p:blipFill>
        <p:spPr>
          <a:xfrm>
            <a:off x="5076720" y="2519280"/>
            <a:ext cx="3422880" cy="2278080"/>
          </a:xfrm>
          <a:prstGeom prst="rect">
            <a:avLst/>
          </a:prstGeom>
          <a:ln>
            <a:noFill/>
          </a:ln>
        </p:spPr>
      </p:pic>
      <p:sp>
        <p:nvSpPr>
          <p:cNvPr id="229" name="CustomShape 12"/>
          <p:cNvSpPr/>
          <p:nvPr/>
        </p:nvSpPr>
        <p:spPr>
          <a:xfrm>
            <a:off x="4788000" y="1413000"/>
            <a:ext cx="4176720" cy="7038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  <a:spcBef>
                <a:spcPts val="1247"/>
              </a:spcBef>
            </a:pPr>
            <a:r>
              <a:rPr b="0" lang="en-GB" sz="2000" spc="-1" strike="noStrike">
                <a:solidFill>
                  <a:srgbClr val="000000"/>
                </a:solidFill>
                <a:latin typeface="Tahoma"/>
              </a:rPr>
              <a:t>Changing the value of the intercept (a) results in a different SS value.</a:t>
            </a:r>
            <a:endParaRPr b="0" lang="en-GB" sz="20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TextShape 1"/>
          <p:cNvSpPr txBox="1"/>
          <p:nvPr/>
        </p:nvSpPr>
        <p:spPr>
          <a:xfrm>
            <a:off x="1066320" y="189000"/>
            <a:ext cx="7877160" cy="5760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>
            <a:noAutofit/>
          </a:bodyPr>
          <a:p>
            <a:pPr/>
            <a:r>
              <a:rPr b="0" lang="en-GB" sz="2800" spc="-1" strike="noStrike">
                <a:solidFill>
                  <a:srgbClr val="333399"/>
                </a:solidFill>
                <a:latin typeface="Tahoma"/>
              </a:rPr>
              <a:t>The value of SS as a function of a and b</a:t>
            </a:r>
            <a:endParaRPr b="0" lang="en-GB" sz="2800" spc="-1" strike="noStrike">
              <a:solidFill>
                <a:srgbClr val="333399"/>
              </a:solidFill>
              <a:latin typeface="Tahoma"/>
            </a:endParaRPr>
          </a:p>
        </p:txBody>
      </p:sp>
      <p:sp>
        <p:nvSpPr>
          <p:cNvPr id="231" name="TextShape 2"/>
          <p:cNvSpPr txBox="1"/>
          <p:nvPr/>
        </p:nvSpPr>
        <p:spPr>
          <a:xfrm>
            <a:off x="646200" y="1267920"/>
            <a:ext cx="8269200" cy="524196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>
            <a:normAutofit/>
          </a:bodyPr>
          <a:p>
            <a:pPr marL="341280" indent="-341280">
              <a:spcBef>
                <a:spcPts val="598"/>
              </a:spcBef>
            </a:pPr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  <a:p>
            <a:pPr marL="341280" indent="-341280">
              <a:spcBef>
                <a:spcPts val="598"/>
              </a:spcBef>
            </a:pPr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  <a:p>
            <a:pPr marL="341280" indent="-341280">
              <a:spcBef>
                <a:spcPts val="598"/>
              </a:spcBef>
            </a:pPr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  <a:p>
            <a:pPr marL="341280" indent="-341280">
              <a:spcBef>
                <a:spcPts val="598"/>
              </a:spcBef>
            </a:pPr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  <a:p>
            <a:pPr marL="341280" indent="-341280">
              <a:spcBef>
                <a:spcPts val="598"/>
              </a:spcBef>
            </a:pPr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  <a:p>
            <a:pPr marL="341280" indent="-341280">
              <a:spcBef>
                <a:spcPts val="598"/>
              </a:spcBef>
            </a:pPr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  <a:p>
            <a:pPr marL="341280" indent="-341280">
              <a:spcBef>
                <a:spcPts val="598"/>
              </a:spcBef>
            </a:pPr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  <a:p>
            <a:pPr marL="341280" indent="-341280">
              <a:spcBef>
                <a:spcPts val="598"/>
              </a:spcBef>
            </a:pPr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  <a:p>
            <a:pPr marL="341280" indent="-341280">
              <a:spcBef>
                <a:spcPts val="598"/>
              </a:spcBef>
            </a:pPr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  <a:p>
            <a:pPr marL="341280" indent="-341280">
              <a:spcBef>
                <a:spcPts val="598"/>
              </a:spcBef>
            </a:pPr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  <a:p>
            <a:pPr marL="341280" indent="-341280">
              <a:spcBef>
                <a:spcPts val="598"/>
              </a:spcBef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b="0" lang="en-GB" sz="2400" spc="-1" strike="noStrike">
                <a:solidFill>
                  <a:srgbClr val="000000"/>
                </a:solidFill>
                <a:latin typeface="Tahoma"/>
              </a:rPr>
              <a:t>Only one combination of a and b that gives the lowest SS.</a:t>
            </a:r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</p:txBody>
      </p:sp>
      <p:grpSp>
        <p:nvGrpSpPr>
          <p:cNvPr id="232" name="Group 3"/>
          <p:cNvGrpSpPr/>
          <p:nvPr/>
        </p:nvGrpSpPr>
        <p:grpSpPr>
          <a:xfrm>
            <a:off x="1279440" y="1338120"/>
            <a:ext cx="5686560" cy="4230720"/>
            <a:chOff x="1279440" y="1338120"/>
            <a:chExt cx="5686560" cy="4230720"/>
          </a:xfrm>
        </p:grpSpPr>
        <p:graphicFrame>
          <p:nvGraphicFramePr>
            <p:cNvPr id="233" name="Object 4"/>
            <p:cNvGraphicFramePr/>
            <p:nvPr/>
          </p:nvGraphicFramePr>
          <p:xfrm>
            <a:off x="1279440" y="1338120"/>
            <a:ext cx="5686560" cy="4230720"/>
          </p:xfrm>
          <a:graphic>
            <a:graphicData uri="http://schemas.openxmlformats.org/presentationml/2006/ole">
              <p:oleObj progId="Excel.Sheet.12" r:id="rId1" spid="">
                <p:embed/>
                <p:pic>
                  <p:nvPicPr>
                    <p:cNvPr id="234" name="" descr=""/>
                    <p:cNvPicPr/>
                    <p:nvPr/>
                  </p:nvPicPr>
                  <p:blipFill>
                    <a:blip r:embed="rId2"/>
                    <a:stretch/>
                  </p:blipFill>
                  <p:spPr>
                    <a:xfrm>
                      <a:off x="1279440" y="1338120"/>
                      <a:ext cx="5686560" cy="4230720"/>
                    </a:xfrm>
                    <a:prstGeom prst="rect">
                      <a:avLst/>
                    </a:prstGeom>
                    <a:ln>
                      <a:noFill/>
                    </a:ln>
                  </p:spPr>
                </p:pic>
              </p:oleObj>
            </a:graphicData>
          </a:graphic>
        </p:graphicFrame>
        <p:sp>
          <p:nvSpPr>
            <p:cNvPr id="235" name="CustomShape 5"/>
            <p:cNvSpPr/>
            <p:nvPr/>
          </p:nvSpPr>
          <p:spPr>
            <a:xfrm>
              <a:off x="1279440" y="1338120"/>
              <a:ext cx="5686560" cy="423072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236" name="Group 6"/>
          <p:cNvGrpSpPr/>
          <p:nvPr/>
        </p:nvGrpSpPr>
        <p:grpSpPr>
          <a:xfrm>
            <a:off x="6804000" y="907920"/>
            <a:ext cx="2005200" cy="559080"/>
            <a:chOff x="6804000" y="907920"/>
            <a:chExt cx="2005200" cy="559080"/>
          </a:xfrm>
        </p:grpSpPr>
        <mc:AlternateContent>
          <mc:Choice xmlns:a14="http://schemas.microsoft.com/office/drawing/2010/main" Requires="a14">
            <p:sp>
              <p:nvSpPr>
                <p:cNvPr id="237" name="Formula 7"/>
                <p:cNvSpPr txBox="1"/>
                <p:nvPr/>
              </p:nvSpPr>
              <p:spPr>
                <a:xfrm>
                  <a:off x="6804000" y="907920"/>
                  <a:ext cx="2005200" cy="559080"/>
                </a:xfrm>
                <a:prstGeom prst="rect">
                  <a:avLst/>
                </a:prstGeom>
              </p:spPr>
              <p:txBody>
                <a:bodyPr/>
                <a:p>
                  <a14:m>
                    <m:oMath xmlns:m="http://schemas.openxmlformats.org/officeDocument/2006/math">
                      <m:r>
                        <m:rPr>
                          <m:lit/>
                          <m:nor/>
                        </m:rPr>
                        <m:t xml:space="preserve">SSE</m:t>
                      </m:r>
                      <m:r>
                        <m:t xml:space="preserve">=</m:t>
                      </m:r>
                      <m:nary>
                        <m:naryPr>
                          <m:chr m:val="∑"/>
                        </m:naryPr>
                        <m:sub>
                          <m:r>
                            <m:t xml:space="preserve">i</m:t>
                          </m:r>
                          <m:r>
                            <m:t xml:space="preserve">=</m:t>
                          </m:r>
                          <m:r>
                            <m:t xml:space="preserve">1</m:t>
                          </m:r>
                        </m:sub>
                        <m:sup>
                          <m:r>
                            <m:t xml:space="preserve">n</m:t>
                          </m:r>
                        </m:sup>
                        <m:e>
                          <m:sSup>
                            <m:e>
                              <m:d>
                                <m:dPr>
                                  <m:begChr m:val="("/>
                                  <m:endChr m:val=")"/>
                                </m:dPr>
                                <m:e>
                                  <m:sSub>
                                    <m:e>
                                      <m:r>
                                        <m:t xml:space="preserve">Y</m:t>
                                      </m:r>
                                    </m:e>
                                    <m:sub>
                                      <m:r>
                                        <m:t xml:space="preserve">i</m:t>
                                      </m:r>
                                    </m:sub>
                                  </m:sSub>
                                  <m:r>
                                    <m:t xml:space="preserve">−</m:t>
                                  </m:r>
                                  <m:d>
                                    <m:dPr>
                                      <m:begChr m:val="["/>
                                      <m:endChr m:val="]"/>
                                    </m:dPr>
                                    <m:e>
                                      <m:r>
                                        <m:t xml:space="preserve">a</m:t>
                                      </m:r>
                                      <m:r>
                                        <m:t xml:space="preserve">+</m:t>
                                      </m:r>
                                      <m:sSub>
                                        <m:e>
                                          <m:r>
                                            <m:rPr>
                                              <m:lit/>
                                              <m:nor/>
                                            </m:rPr>
                                            <m:t xml:space="preserve">bX</m:t>
                                          </m:r>
                                        </m:e>
                                        <m:sub>
                                          <m:r>
                                            <m:t xml:space="preserve">i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</m:d>
                            </m:e>
                            <m:sup>
                              <m:r>
                                <m:t xml:space="preserve">2</m:t>
                              </m:r>
                            </m:sup>
                          </m:sSup>
                        </m:e>
                      </m:nary>
                    </m:oMath>
                  </a14:m>
                </a:p>
              </p:txBody>
            </p:sp>
          </mc:Choice>
          <mc:Fallback/>
        </mc:AlternateContent>
        <p:sp>
          <p:nvSpPr>
            <p:cNvPr id="238" name="CustomShape 8"/>
            <p:cNvSpPr/>
            <p:nvPr/>
          </p:nvSpPr>
          <p:spPr>
            <a:xfrm>
              <a:off x="6804000" y="907920"/>
              <a:ext cx="2005200" cy="55908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extShape 1"/>
          <p:cNvSpPr txBox="1"/>
          <p:nvPr/>
        </p:nvSpPr>
        <p:spPr>
          <a:xfrm>
            <a:off x="1066320" y="189000"/>
            <a:ext cx="7877160" cy="5760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>
            <a:noAutofit/>
          </a:bodyPr>
          <a:p>
            <a:pPr/>
            <a:r>
              <a:rPr b="0" lang="en-US" sz="2800" spc="-1" strike="noStrike">
                <a:solidFill>
                  <a:srgbClr val="333399"/>
                </a:solidFill>
                <a:latin typeface="Tahoma"/>
              </a:rPr>
              <a:t>Fitting models to data</a:t>
            </a:r>
            <a:endParaRPr b="0" lang="en-GB" sz="2800" spc="-1" strike="noStrike">
              <a:solidFill>
                <a:srgbClr val="333399"/>
              </a:solidFill>
              <a:latin typeface="Tahoma"/>
            </a:endParaRPr>
          </a:p>
        </p:txBody>
      </p:sp>
      <p:sp>
        <p:nvSpPr>
          <p:cNvPr id="104" name="TextShape 2"/>
          <p:cNvSpPr txBox="1"/>
          <p:nvPr/>
        </p:nvSpPr>
        <p:spPr>
          <a:xfrm>
            <a:off x="646200" y="1267920"/>
            <a:ext cx="8269200" cy="55134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>
            <a:normAutofit/>
          </a:bodyPr>
          <a:p>
            <a:pPr lvl="1" marL="741240" indent="-284040">
              <a:spcBef>
                <a:spcPts val="499"/>
              </a:spcBef>
              <a:buClr>
                <a:srgbClr val="ff0000"/>
              </a:buClr>
              <a:buSzPct val="55000"/>
              <a:buFont typeface="Wingdings" charset="2"/>
              <a:buChar char=""/>
            </a:pPr>
            <a:r>
              <a:rPr b="0" lang="en-US" sz="2000" spc="-1" strike="noStrike">
                <a:solidFill>
                  <a:srgbClr val="000000"/>
                </a:solidFill>
                <a:latin typeface="Tahoma"/>
              </a:rPr>
              <a:t>We all know how to do this</a:t>
            </a:r>
            <a:endParaRPr b="0" lang="en-GB" sz="2000" spc="-1" strike="noStrike">
              <a:solidFill>
                <a:srgbClr val="000000"/>
              </a:solidFill>
              <a:latin typeface="Tahoma"/>
            </a:endParaRPr>
          </a:p>
          <a:p>
            <a:pPr marL="342720" indent="-342720">
              <a:spcBef>
                <a:spcPts val="598"/>
              </a:spcBef>
            </a:pPr>
            <a:endParaRPr b="0" lang="en-GB" sz="2000" spc="-1" strike="noStrike">
              <a:solidFill>
                <a:srgbClr val="000000"/>
              </a:solidFill>
              <a:latin typeface="Tahoma"/>
            </a:endParaRPr>
          </a:p>
          <a:p>
            <a:pPr marL="342720" indent="-342720">
              <a:spcBef>
                <a:spcPts val="598"/>
              </a:spcBef>
            </a:pPr>
            <a:endParaRPr b="0" lang="en-GB" sz="2000" spc="-1" strike="noStrike">
              <a:solidFill>
                <a:srgbClr val="000000"/>
              </a:solidFill>
              <a:latin typeface="Tahoma"/>
            </a:endParaRPr>
          </a:p>
          <a:p>
            <a:pPr marL="342720" indent="-342720">
              <a:spcBef>
                <a:spcPts val="598"/>
              </a:spcBef>
            </a:pPr>
            <a:endParaRPr b="0" lang="en-GB" sz="2000" spc="-1" strike="noStrike">
              <a:solidFill>
                <a:srgbClr val="000000"/>
              </a:solidFill>
              <a:latin typeface="Tahoma"/>
            </a:endParaRPr>
          </a:p>
          <a:p>
            <a:pPr marL="342720" indent="-342720">
              <a:spcBef>
                <a:spcPts val="400"/>
              </a:spcBef>
            </a:pPr>
            <a:endParaRPr b="0" lang="en-GB" sz="2000" spc="-1" strike="noStrike">
              <a:solidFill>
                <a:srgbClr val="000000"/>
              </a:solidFill>
              <a:latin typeface="Tahoma"/>
            </a:endParaRPr>
          </a:p>
          <a:p>
            <a:pPr marL="342720" indent="-342720">
              <a:spcBef>
                <a:spcPts val="499"/>
              </a:spcBef>
            </a:pPr>
            <a:endParaRPr b="0" lang="en-GB" sz="2000" spc="-1" strike="noStrike">
              <a:solidFill>
                <a:srgbClr val="000000"/>
              </a:solidFill>
              <a:latin typeface="Tahoma"/>
            </a:endParaRPr>
          </a:p>
          <a:p>
            <a:pPr lvl="1" marL="741240" indent="-284040">
              <a:spcBef>
                <a:spcPts val="499"/>
              </a:spcBef>
              <a:buClr>
                <a:srgbClr val="ff0000"/>
              </a:buClr>
              <a:buSzPct val="55000"/>
              <a:buFont typeface="Wingdings" charset="2"/>
              <a:buChar char=""/>
            </a:pPr>
            <a:r>
              <a:rPr b="0" lang="en-US" sz="2000" spc="-1" strike="noStrike">
                <a:solidFill>
                  <a:srgbClr val="000000"/>
                </a:solidFill>
                <a:latin typeface="Tahoma"/>
              </a:rPr>
              <a:t>But do we all know how to do this?</a:t>
            </a:r>
            <a:endParaRPr b="0" lang="en-GB" sz="2000" spc="-1" strike="noStrike">
              <a:solidFill>
                <a:srgbClr val="000000"/>
              </a:solidFill>
              <a:latin typeface="Tahoma"/>
            </a:endParaRPr>
          </a:p>
          <a:p>
            <a:pPr marL="342720" indent="-342720">
              <a:spcBef>
                <a:spcPts val="499"/>
              </a:spcBef>
            </a:pPr>
            <a:endParaRPr b="0" lang="en-GB" sz="2000" spc="-1" strike="noStrike">
              <a:solidFill>
                <a:srgbClr val="000000"/>
              </a:solidFill>
              <a:latin typeface="Tahoma"/>
            </a:endParaRPr>
          </a:p>
          <a:p>
            <a:pPr marL="342720" indent="-342720">
              <a:spcBef>
                <a:spcPts val="499"/>
              </a:spcBef>
            </a:pPr>
            <a:endParaRPr b="0" lang="en-GB" sz="2000" spc="-1" strike="noStrike">
              <a:solidFill>
                <a:srgbClr val="000000"/>
              </a:solidFill>
              <a:latin typeface="Tahoma"/>
            </a:endParaRPr>
          </a:p>
          <a:p>
            <a:pPr marL="342720" indent="-342720">
              <a:spcBef>
                <a:spcPts val="499"/>
              </a:spcBef>
            </a:pPr>
            <a:endParaRPr b="0" lang="en-GB" sz="2000" spc="-1" strike="noStrike">
              <a:solidFill>
                <a:srgbClr val="000000"/>
              </a:solidFill>
              <a:latin typeface="Tahoma"/>
            </a:endParaRPr>
          </a:p>
          <a:p>
            <a:pPr marL="342720" indent="-342720">
              <a:spcBef>
                <a:spcPts val="499"/>
              </a:spcBef>
            </a:pPr>
            <a:endParaRPr b="0" lang="en-GB" sz="2000" spc="-1" strike="noStrike">
              <a:solidFill>
                <a:srgbClr val="000000"/>
              </a:solidFill>
              <a:latin typeface="Tahoma"/>
            </a:endParaRPr>
          </a:p>
          <a:p>
            <a:pPr marL="342720" indent="-342720">
              <a:spcBef>
                <a:spcPts val="499"/>
              </a:spcBef>
            </a:pPr>
            <a:endParaRPr b="0" lang="en-GB" sz="2000" spc="-1" strike="noStrike">
              <a:solidFill>
                <a:srgbClr val="000000"/>
              </a:solidFill>
              <a:latin typeface="Tahoma"/>
            </a:endParaRPr>
          </a:p>
          <a:p>
            <a:pPr marL="342720" indent="-342720">
              <a:spcBef>
                <a:spcPts val="499"/>
              </a:spcBef>
            </a:pPr>
            <a:endParaRPr b="0" lang="en-GB" sz="2000" spc="-1" strike="noStrike">
              <a:solidFill>
                <a:srgbClr val="000000"/>
              </a:solidFill>
              <a:latin typeface="Tahoma"/>
            </a:endParaRPr>
          </a:p>
        </p:txBody>
      </p:sp>
      <p:graphicFrame>
        <p:nvGraphicFramePr>
          <p:cNvPr id="105" name="Object 3"/>
          <p:cNvGraphicFramePr/>
          <p:nvPr/>
        </p:nvGraphicFramePr>
        <p:xfrm>
          <a:off x="1542960" y="1670040"/>
          <a:ext cx="4613400" cy="1471680"/>
        </p:xfrm>
        <a:graphic>
          <a:graphicData uri="http://schemas.openxmlformats.org/presentationml/2006/ole">
            <p:oleObj progId="Excel.Sheet.12" r:id="rId1" spid="">
              <p:embed/>
              <p:pic>
                <p:nvPicPr>
                  <p:cNvPr id="106" name="" descr=""/>
                  <p:cNvPicPr/>
                  <p:nvPr/>
                </p:nvPicPr>
                <p:blipFill>
                  <a:blip r:embed="rId2"/>
                  <a:stretch/>
                </p:blipFill>
                <p:spPr>
                  <a:xfrm>
                    <a:off x="1542960" y="1670040"/>
                    <a:ext cx="4613400" cy="147168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</p:oleObj>
          </a:graphicData>
        </a:graphic>
      </p:graphicFrame>
      <p:graphicFrame>
        <p:nvGraphicFramePr>
          <p:cNvPr id="107" name="Object 4"/>
          <p:cNvGraphicFramePr/>
          <p:nvPr/>
        </p:nvGraphicFramePr>
        <p:xfrm>
          <a:off x="1638360" y="4151160"/>
          <a:ext cx="4662360" cy="1438560"/>
        </p:xfrm>
        <a:graphic>
          <a:graphicData uri="http://schemas.openxmlformats.org/presentationml/2006/ole">
            <p:oleObj progId="Excel.Sheet.12" r:id="rId3" spid="">
              <p:embed/>
              <p:pic>
                <p:nvPicPr>
                  <p:cNvPr id="108" name="" descr=""/>
                  <p:cNvPicPr/>
                  <p:nvPr/>
                </p:nvPicPr>
                <p:blipFill>
                  <a:blip r:embed="rId4"/>
                  <a:stretch/>
                </p:blipFill>
                <p:spPr>
                  <a:xfrm>
                    <a:off x="1638360" y="4151160"/>
                    <a:ext cx="4662360" cy="143856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</p:oleObj>
          </a:graphicData>
        </a:graphic>
      </p:graphicFrame>
      <p:graphicFrame>
        <p:nvGraphicFramePr>
          <p:cNvPr id="109" name="Object 5"/>
          <p:cNvGraphicFramePr/>
          <p:nvPr/>
        </p:nvGraphicFramePr>
        <p:xfrm>
          <a:off x="6804000" y="4294080"/>
          <a:ext cx="1589040" cy="647640"/>
        </p:xfrm>
        <a:graphic>
          <a:graphicData uri="http://schemas.openxmlformats.org/presentationml/2006/ole">
            <p:oleObj r:id="rId5" spid="">
              <p:embed/>
              <p:pic>
                <p:nvPicPr>
                  <p:cNvPr id="110" name="" descr=""/>
                  <p:cNvPicPr/>
                  <p:nvPr/>
                </p:nvPicPr>
                <p:blipFill>
                  <a:blip r:embed="rId6"/>
                  <a:stretch/>
                </p:blipFill>
                <p:spPr>
                  <a:xfrm>
                    <a:off x="6804000" y="4294080"/>
                    <a:ext cx="1589040" cy="64764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</p:oleObj>
          </a:graphicData>
        </a:graphic>
      </p:graphicFrame>
      <p:graphicFrame>
        <p:nvGraphicFramePr>
          <p:cNvPr id="111" name="Object 6"/>
          <p:cNvGraphicFramePr/>
          <p:nvPr/>
        </p:nvGraphicFramePr>
        <p:xfrm>
          <a:off x="6769080" y="2133720"/>
          <a:ext cx="1187640" cy="237960"/>
        </p:xfrm>
        <a:graphic>
          <a:graphicData uri="http://schemas.openxmlformats.org/presentationml/2006/ole">
            <p:oleObj r:id="rId7" spid="">
              <p:embed/>
              <p:pic>
                <p:nvPicPr>
                  <p:cNvPr id="112" name="" descr=""/>
                  <p:cNvPicPr/>
                  <p:nvPr/>
                </p:nvPicPr>
                <p:blipFill>
                  <a:blip r:embed="rId8"/>
                  <a:stretch/>
                </p:blipFill>
                <p:spPr>
                  <a:xfrm>
                    <a:off x="6769080" y="2133720"/>
                    <a:ext cx="1187640" cy="23796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</p:oleObj>
          </a:graphicData>
        </a:graphic>
      </p:graphicFrame>
    </p:spTree>
  </p:cSld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TextShape 1"/>
          <p:cNvSpPr txBox="1"/>
          <p:nvPr/>
        </p:nvSpPr>
        <p:spPr>
          <a:xfrm>
            <a:off x="1066320" y="189000"/>
            <a:ext cx="7877160" cy="5760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>
            <a:noAutofit/>
          </a:bodyPr>
          <a:p>
            <a:pPr/>
            <a:r>
              <a:rPr b="0" lang="en-GB" sz="2800" spc="-1" strike="noStrike">
                <a:solidFill>
                  <a:srgbClr val="333399"/>
                </a:solidFill>
                <a:latin typeface="Tahoma"/>
              </a:rPr>
              <a:t>The best fit</a:t>
            </a:r>
            <a:endParaRPr b="0" lang="en-GB" sz="2800" spc="-1" strike="noStrike">
              <a:solidFill>
                <a:srgbClr val="333399"/>
              </a:solidFill>
              <a:latin typeface="Tahoma"/>
            </a:endParaRPr>
          </a:p>
        </p:txBody>
      </p:sp>
      <p:graphicFrame>
        <p:nvGraphicFramePr>
          <p:cNvPr id="240" name="Object 2"/>
          <p:cNvGraphicFramePr/>
          <p:nvPr/>
        </p:nvGraphicFramePr>
        <p:xfrm>
          <a:off x="468360" y="1773360"/>
          <a:ext cx="4487760" cy="3220920"/>
        </p:xfrm>
        <a:graphic>
          <a:graphicData uri="http://schemas.openxmlformats.org/presentationml/2006/ole">
            <p:oleObj progId="Excel.Sheet.12" r:id="rId1" spid="">
              <p:embed/>
              <p:pic>
                <p:nvPicPr>
                  <p:cNvPr id="241" name="" descr=""/>
                  <p:cNvPicPr/>
                  <p:nvPr/>
                </p:nvPicPr>
                <p:blipFill>
                  <a:blip r:embed="rId2"/>
                  <a:stretch/>
                </p:blipFill>
                <p:spPr>
                  <a:xfrm>
                    <a:off x="468360" y="1773360"/>
                    <a:ext cx="4487760" cy="322092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</p:oleObj>
          </a:graphicData>
        </a:graphic>
      </p:graphicFrame>
      <p:pic>
        <p:nvPicPr>
          <p:cNvPr id="242" name="" descr=""/>
          <p:cNvPicPr/>
          <p:nvPr/>
        </p:nvPicPr>
        <p:blipFill>
          <a:blip r:embed="rId3"/>
          <a:stretch/>
        </p:blipFill>
        <p:spPr>
          <a:xfrm>
            <a:off x="5076720" y="2205000"/>
            <a:ext cx="3822840" cy="2271600"/>
          </a:xfrm>
          <a:prstGeom prst="rect">
            <a:avLst/>
          </a:prstGeom>
          <a:ln>
            <a:noFill/>
          </a:ln>
        </p:spPr>
      </p:pic>
      <p:sp>
        <p:nvSpPr>
          <p:cNvPr id="243" name="CustomShape 3"/>
          <p:cNvSpPr/>
          <p:nvPr/>
        </p:nvSpPr>
        <p:spPr>
          <a:xfrm>
            <a:off x="2916360" y="5445000"/>
            <a:ext cx="4680000" cy="8240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  <a:spcBef>
                <a:spcPts val="998"/>
              </a:spcBef>
            </a:pPr>
            <a:r>
              <a:rPr b="1" lang="en-US" sz="1600" spc="-1" strike="noStrike">
                <a:solidFill>
                  <a:srgbClr val="000000"/>
                </a:solidFill>
                <a:latin typeface="Tahoma"/>
              </a:rPr>
              <a:t>Lowest SS (=1455) is obtained for</a:t>
            </a:r>
            <a:br/>
            <a:r>
              <a:rPr b="1" lang="en-US" sz="1600" spc="-1" strike="noStrike">
                <a:solidFill>
                  <a:srgbClr val="000000"/>
                </a:solidFill>
                <a:latin typeface="Tahoma"/>
              </a:rPr>
              <a:t>Intercept = 13.99</a:t>
            </a:r>
            <a:br/>
            <a:r>
              <a:rPr b="1" lang="en-US" sz="1600" spc="-1" strike="noStrike">
                <a:solidFill>
                  <a:srgbClr val="000000"/>
                </a:solidFill>
                <a:latin typeface="Tahoma"/>
              </a:rPr>
              <a:t>Slope = 2.74</a:t>
            </a:r>
            <a:endParaRPr b="0" lang="en-GB" sz="16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TextShape 1"/>
          <p:cNvSpPr txBox="1"/>
          <p:nvPr/>
        </p:nvSpPr>
        <p:spPr>
          <a:xfrm>
            <a:off x="1371600" y="3886200"/>
            <a:ext cx="6400800" cy="175248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>
            <a:noAutofit/>
          </a:bodyPr>
          <a:p>
            <a:pPr marL="342720" indent="-342720" algn="ctr">
              <a:spcBef>
                <a:spcPts val="598"/>
              </a:spcBef>
            </a:pPr>
            <a:r>
              <a:rPr b="0" lang="en-GB" sz="2400" spc="-1" strike="noStrike">
                <a:solidFill>
                  <a:srgbClr val="ff0000"/>
                </a:solidFill>
                <a:latin typeface="Tahoma"/>
              </a:rPr>
              <a:t>Technical implementation:</a:t>
            </a:r>
            <a:br/>
            <a:r>
              <a:rPr b="0" lang="en-GB" sz="2400" spc="-1" strike="noStrike">
                <a:solidFill>
                  <a:srgbClr val="ff0000"/>
                </a:solidFill>
                <a:latin typeface="Tahoma"/>
              </a:rPr>
              <a:t>Find the value of the parameters that full fills the condition of minimum sum of square of the difference</a:t>
            </a:r>
            <a:endParaRPr b="0" lang="en-GB" sz="2400" spc="-1" strike="noStrike">
              <a:solidFill>
                <a:srgbClr val="ff0000"/>
              </a:solidFill>
              <a:latin typeface="Tahoma"/>
            </a:endParaRPr>
          </a:p>
        </p:txBody>
      </p:sp>
    </p:spTree>
  </p:cSld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TextShape 1"/>
          <p:cNvSpPr txBox="1"/>
          <p:nvPr/>
        </p:nvSpPr>
        <p:spPr>
          <a:xfrm>
            <a:off x="1066320" y="189000"/>
            <a:ext cx="7877160" cy="5760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>
            <a:noAutofit/>
          </a:bodyPr>
          <a:p>
            <a:pPr/>
            <a:r>
              <a:rPr b="0" lang="en-GB" sz="2800" spc="-1" strike="noStrike">
                <a:solidFill>
                  <a:srgbClr val="333399"/>
                </a:solidFill>
                <a:latin typeface="Tahoma"/>
              </a:rPr>
              <a:t>Analytical solution for linear regression</a:t>
            </a:r>
            <a:endParaRPr b="0" lang="en-GB" sz="2800" spc="-1" strike="noStrike">
              <a:solidFill>
                <a:srgbClr val="333399"/>
              </a:solidFill>
              <a:latin typeface="Tahoma"/>
            </a:endParaRPr>
          </a:p>
        </p:txBody>
      </p:sp>
      <p:sp>
        <p:nvSpPr>
          <p:cNvPr id="246" name="TextShape 2"/>
          <p:cNvSpPr txBox="1"/>
          <p:nvPr/>
        </p:nvSpPr>
        <p:spPr>
          <a:xfrm>
            <a:off x="646200" y="1267920"/>
            <a:ext cx="8269200" cy="520884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>
            <a:normAutofit/>
          </a:bodyPr>
          <a:p>
            <a:pPr marL="341280" indent="-341280">
              <a:spcBef>
                <a:spcPts val="598"/>
              </a:spcBef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b="0" lang="en-GB" sz="2400" spc="-1" strike="noStrike">
                <a:solidFill>
                  <a:srgbClr val="000000"/>
                </a:solidFill>
                <a:latin typeface="Tahoma"/>
              </a:rPr>
              <a:t>It can be shown that the value of a and b that fulfil the condition of minimum sums of squares is the following:</a:t>
            </a:r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  <a:p>
            <a:pPr marL="341280" indent="-341280">
              <a:spcBef>
                <a:spcPts val="598"/>
              </a:spcBef>
            </a:pPr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  <a:p>
            <a:pPr marL="341280" indent="-341280">
              <a:spcBef>
                <a:spcPts val="598"/>
              </a:spcBef>
            </a:pPr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  <a:p>
            <a:pPr marL="341280" indent="-341280">
              <a:spcBef>
                <a:spcPts val="598"/>
              </a:spcBef>
            </a:pPr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  <a:p>
            <a:pPr marL="341280" indent="-341280">
              <a:spcBef>
                <a:spcPts val="598"/>
              </a:spcBef>
            </a:pPr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  <a:p>
            <a:pPr marL="341280" indent="-341280">
              <a:spcBef>
                <a:spcPts val="598"/>
              </a:spcBef>
            </a:pPr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  <a:p>
            <a:pPr marL="341280" indent="-341280">
              <a:spcBef>
                <a:spcPts val="598"/>
              </a:spcBef>
            </a:pPr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  <a:p>
            <a:pPr marL="341280" indent="-341280">
              <a:spcBef>
                <a:spcPts val="598"/>
              </a:spcBef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b="0" lang="en-GB" sz="2400" spc="-1" strike="noStrike">
                <a:solidFill>
                  <a:srgbClr val="000000"/>
                </a:solidFill>
                <a:latin typeface="Tahoma"/>
              </a:rPr>
              <a:t>Although an analytical solution for finding the value of parameters of interest, fulfilling the criterion of best fit, are available for a simple linear models such is not always the case for more complex models</a:t>
            </a:r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</p:txBody>
      </p:sp>
      <mc:AlternateContent>
        <mc:Choice xmlns:a14="http://schemas.microsoft.com/office/drawing/2010/main" Requires="a14">
          <p:sp>
            <p:nvSpPr>
              <p:cNvPr id="247" name="Formula 3"/>
              <p:cNvSpPr txBox="1"/>
              <p:nvPr/>
            </p:nvSpPr>
            <p:spPr>
              <a:xfrm>
                <a:off x="1305000" y="2133720"/>
                <a:ext cx="6540480" cy="2095560"/>
              </a:xfrm>
              <a:prstGeom prst="rect">
                <a:avLst/>
              </a:prstGeom>
            </p:spPr>
            <p:txBody>
              <a:bodyPr/>
              <a:p>
                <a14:m>
                  <m:oMath xmlns:m="http://schemas.openxmlformats.org/officeDocument/2006/math">
                    <m:r>
                      <m:t xml:space="preserve">b</m:t>
                    </m:r>
                    <m:r>
                      <m:t xml:space="preserve">=</m:t>
                    </m:r>
                    <m:f>
                      <m:num>
                        <m:nary>
                          <m:naryPr>
                            <m:chr m:val="∑"/>
                          </m:naryPr>
                          <m:sub>
                            <m:r>
                              <m:t xml:space="preserve">i</m:t>
                            </m:r>
                            <m:r>
                              <m:t xml:space="preserve">=</m:t>
                            </m:r>
                            <m:r>
                              <m:t xml:space="preserve">1</m:t>
                            </m:r>
                          </m:sub>
                          <m:sup>
                            <m:r>
                              <m:t xml:space="preserve">n</m:t>
                            </m:r>
                          </m:sup>
                          <m:e>
                            <m:d>
                              <m:dPr>
                                <m:begChr m:val="("/>
                                <m:endChr m:val=")"/>
                              </m:dPr>
                              <m:e>
                                <m:sSub>
                                  <m:e>
                                    <m:r>
                                      <m:t xml:space="preserve">X</m:t>
                                    </m:r>
                                  </m:e>
                                  <m:sub>
                                    <m:r>
                                      <m:t xml:space="preserve">i</m:t>
                                    </m:r>
                                  </m:sub>
                                </m:sSub>
                                <m:r>
                                  <m:t xml:space="preserve">−</m:t>
                                </m:r>
                                <m:acc>
                                  <m:accPr>
                                    <m:chr m:val="¯"/>
                                  </m:accPr>
                                  <m:e>
                                    <m:r>
                                      <m:t xml:space="preserve">X</m:t>
                                    </m:r>
                                  </m:e>
                                </m:acc>
                              </m:e>
                            </m:d>
                            <m:d>
                              <m:dPr>
                                <m:begChr m:val="("/>
                                <m:endChr m:val=")"/>
                              </m:dPr>
                              <m:e>
                                <m:sSub>
                                  <m:e>
                                    <m:r>
                                      <m:t xml:space="preserve">Y</m:t>
                                    </m:r>
                                  </m:e>
                                  <m:sub>
                                    <m:r>
                                      <m:t xml:space="preserve">i</m:t>
                                    </m:r>
                                  </m:sub>
                                </m:sSub>
                                <m:r>
                                  <m:t xml:space="preserve">−</m:t>
                                </m:r>
                                <m:acc>
                                  <m:accPr>
                                    <m:chr m:val="¯"/>
                                  </m:accPr>
                                  <m:e>
                                    <m:r>
                                      <m:t xml:space="preserve">Y</m:t>
                                    </m:r>
                                  </m:e>
                                </m:acc>
                              </m:e>
                            </m:d>
                          </m:e>
                        </m:nary>
                      </m:num>
                      <m:den>
                        <m:nary>
                          <m:naryPr>
                            <m:chr m:val="∑"/>
                          </m:naryPr>
                          <m:sub>
                            <m:r>
                              <m:t xml:space="preserve">i</m:t>
                            </m:r>
                            <m:r>
                              <m:t xml:space="preserve">=</m:t>
                            </m:r>
                            <m:r>
                              <m:t xml:space="preserve">1</m:t>
                            </m:r>
                          </m:sub>
                          <m:sup>
                            <m:r>
                              <m:t xml:space="preserve">n</m:t>
                            </m:r>
                          </m:sup>
                          <m:e>
                            <m:sSup>
                              <m:e>
                                <m:d>
                                  <m:dPr>
                                    <m:begChr m:val="("/>
                                    <m:endChr m:val=")"/>
                                  </m:dPr>
                                  <m:e>
                                    <m:sSub>
                                      <m:e>
                                        <m:r>
                                          <m:t xml:space="preserve">X</m:t>
                                        </m:r>
                                      </m:e>
                                      <m:sub>
                                        <m:r>
                                          <m:t xml:space="preserve">i</m:t>
                                        </m:r>
                                      </m:sub>
                                    </m:sSub>
                                    <m:r>
                                      <m:t xml:space="preserve">−</m:t>
                                    </m:r>
                                    <m:acc>
                                      <m:accPr>
                                        <m:chr m:val="¯"/>
                                      </m:accPr>
                                      <m:e>
                                        <m:r>
                                          <m:t xml:space="preserve">X</m:t>
                                        </m:r>
                                      </m:e>
                                    </m:acc>
                                  </m:e>
                                </m:d>
                              </m:e>
                              <m:sup>
                                <m:r>
                                  <m:t xml:space="preserve">2</m:t>
                                </m:r>
                              </m:sup>
                            </m:sSup>
                          </m:e>
                        </m:nary>
                      </m:den>
                    </m:f>
                    <m:r>
                      <m:rPr>
                        <m:lit/>
                        <m:nor/>
                      </m:rPr>
                      <m:t xml:space="preserve">     og    a</m:t>
                    </m:r>
                    <m:r>
                      <m:t xml:space="preserve">=</m:t>
                    </m:r>
                    <m:acc>
                      <m:accPr>
                        <m:chr m:val="¯"/>
                      </m:accPr>
                      <m:e>
                        <m:r>
                          <m:t xml:space="preserve">Y</m:t>
                        </m:r>
                      </m:e>
                    </m:acc>
                    <m:r>
                      <m:rPr>
                        <m:lit/>
                        <m:nor/>
                      </m:rPr>
                      <m:t xml:space="preserve">-b {</m:t>
                    </m:r>
                    <m:acc>
                      <m:accPr>
                        <m:chr m:val="¯"/>
                      </m:accPr>
                      <m:e>
                        <m:r>
                          <m:t xml:space="preserve">X</m:t>
                        </m:r>
                      </m:e>
                    </m:acc>
                    <m:r>
                      <m:rPr>
                        <m:lit/>
                        <m:nor/>
                      </m:rPr>
                      <m:t xml:space="preserve">  </m:t>
                    </m:r>
                  </m:oMath>
                </a14:m>
              </a:p>
            </p:txBody>
          </p:sp>
        </mc:Choice>
        <mc:Fallback/>
      </mc:AlternateContent>
    </p:spTree>
  </p:cSld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TextShape 1"/>
          <p:cNvSpPr txBox="1"/>
          <p:nvPr/>
        </p:nvSpPr>
        <p:spPr>
          <a:xfrm>
            <a:off x="1066320" y="189000"/>
            <a:ext cx="7877160" cy="5760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>
            <a:noAutofit/>
          </a:bodyPr>
          <a:p>
            <a:pPr/>
            <a:r>
              <a:rPr b="0" lang="en-GB" sz="2800" spc="-1" strike="noStrike">
                <a:solidFill>
                  <a:srgbClr val="333399"/>
                </a:solidFill>
                <a:latin typeface="Tahoma"/>
              </a:rPr>
              <a:t>Numerical search routines</a:t>
            </a:r>
            <a:endParaRPr b="0" lang="en-GB" sz="2800" spc="-1" strike="noStrike">
              <a:solidFill>
                <a:srgbClr val="333399"/>
              </a:solidFill>
              <a:latin typeface="Tahoma"/>
            </a:endParaRPr>
          </a:p>
        </p:txBody>
      </p:sp>
      <p:sp>
        <p:nvSpPr>
          <p:cNvPr id="249" name="TextShape 2"/>
          <p:cNvSpPr txBox="1"/>
          <p:nvPr/>
        </p:nvSpPr>
        <p:spPr>
          <a:xfrm>
            <a:off x="646200" y="1267920"/>
            <a:ext cx="8269200" cy="520884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>
            <a:normAutofit/>
          </a:bodyPr>
          <a:p>
            <a:pPr marL="341280" indent="-341280">
              <a:spcBef>
                <a:spcPts val="598"/>
              </a:spcBef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b="0" lang="en-GB" sz="2400" spc="-1" strike="noStrike">
                <a:solidFill>
                  <a:srgbClr val="000000"/>
                </a:solidFill>
                <a:latin typeface="Tahoma"/>
              </a:rPr>
              <a:t>Analytical solution normally only available in the most simplest models. In other cases the only way is a numerical search for the parameter values that fulfils the condition of least sum of squares.</a:t>
            </a:r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  <a:p>
            <a:pPr lvl="1" marL="741240" indent="-284040">
              <a:spcBef>
                <a:spcPts val="499"/>
              </a:spcBef>
              <a:buClr>
                <a:srgbClr val="ff0000"/>
              </a:buClr>
              <a:buSzPct val="55000"/>
              <a:buFont typeface="Wingdings" charset="2"/>
              <a:buChar char=""/>
            </a:pPr>
            <a:r>
              <a:rPr b="0" lang="en-GB" sz="2000" spc="-1" strike="noStrike">
                <a:solidFill>
                  <a:srgbClr val="000000"/>
                </a:solidFill>
                <a:latin typeface="Tahoma"/>
              </a:rPr>
              <a:t>In Excel this is done by the use of Solver</a:t>
            </a:r>
            <a:endParaRPr b="0" lang="en-GB" sz="2000" spc="-1" strike="noStrike">
              <a:solidFill>
                <a:srgbClr val="000000"/>
              </a:solidFill>
              <a:latin typeface="Tahoma"/>
            </a:endParaRPr>
          </a:p>
          <a:p>
            <a:pPr lvl="1" marL="741240" indent="-284040">
              <a:spcBef>
                <a:spcPts val="499"/>
              </a:spcBef>
              <a:buClr>
                <a:srgbClr val="ff0000"/>
              </a:buClr>
              <a:buSzPct val="55000"/>
              <a:buFont typeface="Wingdings" charset="2"/>
              <a:buChar char=""/>
            </a:pPr>
            <a:r>
              <a:rPr b="0" lang="en-GB" sz="2000" spc="-1" strike="noStrike">
                <a:solidFill>
                  <a:srgbClr val="000000"/>
                </a:solidFill>
                <a:latin typeface="Tahoma"/>
              </a:rPr>
              <a:t>In other programs: Similar methodology, just use a different name</a:t>
            </a:r>
            <a:endParaRPr b="0" lang="en-GB" sz="2000" spc="-1" strike="noStrike">
              <a:solidFill>
                <a:srgbClr val="000000"/>
              </a:solidFill>
              <a:latin typeface="Tahoma"/>
            </a:endParaRPr>
          </a:p>
          <a:p>
            <a:pPr marL="341280" indent="-341280">
              <a:spcBef>
                <a:spcPts val="598"/>
              </a:spcBef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b="0" lang="en-GB" sz="2400" spc="-1" strike="noStrike">
                <a:solidFill>
                  <a:srgbClr val="000000"/>
                </a:solidFill>
                <a:latin typeface="Tahoma"/>
              </a:rPr>
              <a:t>Disadvantages of numerical searches:</a:t>
            </a:r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  <a:p>
            <a:pPr lvl="1" marL="741240" indent="-284040">
              <a:spcBef>
                <a:spcPts val="499"/>
              </a:spcBef>
              <a:buClr>
                <a:srgbClr val="ff0000"/>
              </a:buClr>
              <a:buSzPct val="55000"/>
              <a:buFont typeface="Wingdings" charset="2"/>
              <a:buChar char=""/>
            </a:pPr>
            <a:r>
              <a:rPr b="0" lang="en-GB" sz="2000" spc="-1" strike="noStrike">
                <a:solidFill>
                  <a:srgbClr val="000000"/>
                </a:solidFill>
                <a:latin typeface="Tahoma"/>
              </a:rPr>
              <a:t>Can sometimes take some time</a:t>
            </a:r>
            <a:endParaRPr b="0" lang="en-GB" sz="2000" spc="-1" strike="noStrike">
              <a:solidFill>
                <a:srgbClr val="000000"/>
              </a:solidFill>
              <a:latin typeface="Tahoma"/>
            </a:endParaRPr>
          </a:p>
          <a:p>
            <a:pPr lvl="2" marL="1141200" indent="-226800">
              <a:spcBef>
                <a:spcPts val="448"/>
              </a:spcBef>
              <a:buClr>
                <a:srgbClr val="ffcf01"/>
              </a:buClr>
              <a:buSzPct val="50000"/>
              <a:buFont typeface="Wingdings" charset="2"/>
              <a:buChar char=""/>
            </a:pP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This is not really a problem today, high computer speed, efficient search routines</a:t>
            </a:r>
            <a:endParaRPr b="0" lang="en-GB" sz="1800" spc="-1" strike="noStrike">
              <a:solidFill>
                <a:srgbClr val="000000"/>
              </a:solidFill>
              <a:latin typeface="Tahoma"/>
            </a:endParaRPr>
          </a:p>
          <a:p>
            <a:pPr lvl="1" marL="741240" indent="-284040">
              <a:spcBef>
                <a:spcPts val="499"/>
              </a:spcBef>
              <a:buClr>
                <a:srgbClr val="ff0000"/>
              </a:buClr>
              <a:buSzPct val="55000"/>
              <a:buFont typeface="Wingdings" charset="2"/>
              <a:buChar char=""/>
            </a:pPr>
            <a:r>
              <a:rPr b="0" lang="en-GB" sz="2000" spc="-1" strike="noStrike">
                <a:solidFill>
                  <a:srgbClr val="000000"/>
                </a:solidFill>
                <a:latin typeface="Tahoma"/>
              </a:rPr>
              <a:t>Can get false estimates due to local minima</a:t>
            </a:r>
            <a:endParaRPr b="0" lang="en-GB" sz="2000" spc="-1" strike="noStrike">
              <a:solidFill>
                <a:srgbClr val="000000"/>
              </a:solidFill>
              <a:latin typeface="Tahoma"/>
            </a:endParaRPr>
          </a:p>
          <a:p>
            <a:pPr lvl="2" marL="1141200" indent="-226800">
              <a:spcBef>
                <a:spcPts val="448"/>
              </a:spcBef>
              <a:buClr>
                <a:srgbClr val="ffcf01"/>
              </a:buClr>
              <a:buSzPct val="50000"/>
              <a:buFont typeface="Wingdings" charset="2"/>
              <a:buChar char=""/>
            </a:pP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Try different starting values for the parameters to see if the search gives same/different answeres</a:t>
            </a:r>
            <a:endParaRPr b="0" lang="en-GB" sz="1800" spc="-1" strike="noStrike">
              <a:solidFill>
                <a:srgbClr val="000000"/>
              </a:solidFill>
              <a:latin typeface="Tahoma"/>
            </a:endParaRPr>
          </a:p>
        </p:txBody>
      </p:sp>
    </p:spTree>
  </p:cSld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TextShape 1"/>
          <p:cNvSpPr txBox="1"/>
          <p:nvPr/>
        </p:nvSpPr>
        <p:spPr>
          <a:xfrm>
            <a:off x="1066320" y="189000"/>
            <a:ext cx="7877160" cy="5760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>
            <a:noAutofit/>
          </a:bodyPr>
          <a:p>
            <a:pPr/>
            <a:r>
              <a:rPr b="0" lang="en-GB" sz="2800" spc="-1" strike="noStrike">
                <a:solidFill>
                  <a:srgbClr val="333399"/>
                </a:solidFill>
                <a:latin typeface="Tahoma"/>
              </a:rPr>
              <a:t>Local minima</a:t>
            </a:r>
            <a:endParaRPr b="0" lang="en-GB" sz="2800" spc="-1" strike="noStrike">
              <a:solidFill>
                <a:srgbClr val="333399"/>
              </a:solidFill>
              <a:latin typeface="Tahoma"/>
            </a:endParaRPr>
          </a:p>
        </p:txBody>
      </p:sp>
      <p:pic>
        <p:nvPicPr>
          <p:cNvPr id="251" name="" descr=""/>
          <p:cNvPicPr/>
          <p:nvPr/>
        </p:nvPicPr>
        <p:blipFill>
          <a:blip r:embed="rId1"/>
          <a:stretch/>
        </p:blipFill>
        <p:spPr>
          <a:xfrm>
            <a:off x="762120" y="2060640"/>
            <a:ext cx="6854760" cy="4035240"/>
          </a:xfrm>
          <a:prstGeom prst="rect">
            <a:avLst/>
          </a:prstGeom>
          <a:ln>
            <a:noFill/>
          </a:ln>
        </p:spPr>
      </p:pic>
      <p:sp>
        <p:nvSpPr>
          <p:cNvPr id="252" name="CustomShape 2"/>
          <p:cNvSpPr/>
          <p:nvPr/>
        </p:nvSpPr>
        <p:spPr>
          <a:xfrm>
            <a:off x="5645520" y="4343400"/>
            <a:ext cx="1948680" cy="4597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>
            <a:spAutoFit/>
          </a:bodyPr>
          <a:p>
            <a:pPr algn="ctr">
              <a:lnSpc>
                <a:spcPct val="100000"/>
              </a:lnSpc>
            </a:pPr>
            <a:r>
              <a:rPr b="0" lang="en-GB" sz="2400" spc="-1" strike="noStrike">
                <a:solidFill>
                  <a:srgbClr val="000000"/>
                </a:solidFill>
                <a:latin typeface="Tahoma"/>
              </a:rPr>
              <a:t>Local minima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53" name="CustomShape 3"/>
          <p:cNvSpPr/>
          <p:nvPr/>
        </p:nvSpPr>
        <p:spPr>
          <a:xfrm>
            <a:off x="2420280" y="4952880"/>
            <a:ext cx="2098080" cy="4597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>
            <a:spAutoFit/>
          </a:bodyPr>
          <a:p>
            <a:pPr algn="ctr">
              <a:lnSpc>
                <a:spcPct val="100000"/>
              </a:lnSpc>
            </a:pPr>
            <a:r>
              <a:rPr b="0" lang="en-GB" sz="2400" spc="-1" strike="noStrike">
                <a:solidFill>
                  <a:srgbClr val="000000"/>
                </a:solidFill>
                <a:latin typeface="Tahoma"/>
              </a:rPr>
              <a:t>Global minima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TextShape 1"/>
          <p:cNvSpPr txBox="1"/>
          <p:nvPr/>
        </p:nvSpPr>
        <p:spPr>
          <a:xfrm>
            <a:off x="990720" y="1873080"/>
            <a:ext cx="7772400" cy="18288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ctr">
            <a:spAutoFit/>
          </a:bodyPr>
          <a:p>
            <a:endParaRPr b="0" lang="en-GB" sz="2800" spc="-1" strike="noStrike">
              <a:solidFill>
                <a:srgbClr val="333399"/>
              </a:solidFill>
              <a:latin typeface="Tahoma"/>
            </a:endParaRPr>
          </a:p>
        </p:txBody>
      </p:sp>
      <p:sp>
        <p:nvSpPr>
          <p:cNvPr id="255" name="TextShape 2"/>
          <p:cNvSpPr txBox="1"/>
          <p:nvPr/>
        </p:nvSpPr>
        <p:spPr>
          <a:xfrm>
            <a:off x="1371600" y="3886200"/>
            <a:ext cx="6400800" cy="175248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>
            <a:noAutofit/>
          </a:bodyPr>
          <a:p>
            <a:pPr marL="342720" indent="-342720" algn="ctr">
              <a:spcBef>
                <a:spcPts val="598"/>
              </a:spcBef>
            </a:pPr>
            <a:r>
              <a:rPr b="0" lang="en-GB" sz="2400" spc="-1" strike="noStrike">
                <a:solidFill>
                  <a:srgbClr val="ff0000"/>
                </a:solidFill>
                <a:latin typeface="Tahoma"/>
              </a:rPr>
              <a:t>So how good is the goodness of fit?</a:t>
            </a:r>
            <a:endParaRPr b="0" lang="en-GB" sz="2400" spc="-1" strike="noStrike">
              <a:solidFill>
                <a:srgbClr val="ff0000"/>
              </a:solidFill>
              <a:latin typeface="Tahoma"/>
            </a:endParaRPr>
          </a:p>
        </p:txBody>
      </p:sp>
    </p:spTree>
  </p:cSld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Line 1"/>
          <p:cNvSpPr/>
          <p:nvPr/>
        </p:nvSpPr>
        <p:spPr>
          <a:xfrm>
            <a:off x="7093080" y="3502080"/>
            <a:ext cx="1440" cy="863640"/>
          </a:xfrm>
          <a:prstGeom prst="line">
            <a:avLst/>
          </a:prstGeom>
          <a:ln w="9360">
            <a:solidFill>
              <a:srgbClr val="000000"/>
            </a:solidFill>
            <a:miter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257" name="Line 2"/>
          <p:cNvSpPr/>
          <p:nvPr/>
        </p:nvSpPr>
        <p:spPr>
          <a:xfrm>
            <a:off x="7093080" y="2637000"/>
            <a:ext cx="1440" cy="863280"/>
          </a:xfrm>
          <a:prstGeom prst="line">
            <a:avLst/>
          </a:prstGeom>
          <a:ln w="9360">
            <a:solidFill>
              <a:srgbClr val="000000"/>
            </a:solidFill>
            <a:miter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258" name="Line 3"/>
          <p:cNvSpPr/>
          <p:nvPr/>
        </p:nvSpPr>
        <p:spPr>
          <a:xfrm>
            <a:off x="8101080" y="2638440"/>
            <a:ext cx="1440" cy="1727280"/>
          </a:xfrm>
          <a:prstGeom prst="line">
            <a:avLst/>
          </a:prstGeom>
          <a:ln w="9360">
            <a:solidFill>
              <a:srgbClr val="000000"/>
            </a:solidFill>
            <a:miter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259" name="TextShape 4"/>
          <p:cNvSpPr txBox="1"/>
          <p:nvPr/>
        </p:nvSpPr>
        <p:spPr>
          <a:xfrm>
            <a:off x="1066320" y="189000"/>
            <a:ext cx="7877160" cy="5760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>
            <a:noAutofit/>
          </a:bodyPr>
          <a:p>
            <a:pPr/>
            <a:r>
              <a:rPr b="0" lang="en-GB" sz="2800" spc="-1" strike="noStrike">
                <a:solidFill>
                  <a:srgbClr val="333399"/>
                </a:solidFill>
                <a:latin typeface="Tahoma"/>
              </a:rPr>
              <a:t>Partitioning the sums of squares</a:t>
            </a:r>
            <a:endParaRPr b="0" lang="en-GB" sz="2800" spc="-1" strike="noStrike">
              <a:solidFill>
                <a:srgbClr val="333399"/>
              </a:solidFill>
              <a:latin typeface="Tahoma"/>
            </a:endParaRPr>
          </a:p>
        </p:txBody>
      </p:sp>
      <p:graphicFrame>
        <p:nvGraphicFramePr>
          <p:cNvPr id="260" name="Object 5"/>
          <p:cNvGraphicFramePr/>
          <p:nvPr/>
        </p:nvGraphicFramePr>
        <p:xfrm>
          <a:off x="6659640" y="3713040"/>
          <a:ext cx="838080" cy="507960"/>
        </p:xfrm>
        <a:graphic>
          <a:graphicData uri="http://schemas.openxmlformats.org/presentationml/2006/ole">
            <p:oleObj r:id="rId1" spid="">
              <p:embed/>
              <p:pic>
                <p:nvPicPr>
                  <p:cNvPr id="261" name="" descr=""/>
                  <p:cNvPicPr/>
                  <p:nvPr/>
                </p:nvPicPr>
                <p:blipFill>
                  <a:blip r:embed="rId2"/>
                  <a:stretch/>
                </p:blipFill>
                <p:spPr>
                  <a:xfrm>
                    <a:off x="6659640" y="3713040"/>
                    <a:ext cx="838080" cy="50796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</p:oleObj>
          </a:graphicData>
        </a:graphic>
      </p:graphicFrame>
      <p:graphicFrame>
        <p:nvGraphicFramePr>
          <p:cNvPr id="262" name="Object 6"/>
          <p:cNvGraphicFramePr/>
          <p:nvPr/>
        </p:nvGraphicFramePr>
        <p:xfrm>
          <a:off x="6699240" y="2849400"/>
          <a:ext cx="825480" cy="508320"/>
        </p:xfrm>
        <a:graphic>
          <a:graphicData uri="http://schemas.openxmlformats.org/presentationml/2006/ole">
            <p:oleObj r:id="rId3" spid="">
              <p:embed/>
              <p:pic>
                <p:nvPicPr>
                  <p:cNvPr id="263" name="" descr=""/>
                  <p:cNvPicPr/>
                  <p:nvPr/>
                </p:nvPicPr>
                <p:blipFill>
                  <a:blip r:embed="rId4"/>
                  <a:stretch/>
                </p:blipFill>
                <p:spPr>
                  <a:xfrm>
                    <a:off x="6699240" y="2849400"/>
                    <a:ext cx="825480" cy="50832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</p:oleObj>
          </a:graphicData>
        </a:graphic>
      </p:graphicFrame>
      <p:graphicFrame>
        <p:nvGraphicFramePr>
          <p:cNvPr id="264" name="Object 7"/>
          <p:cNvGraphicFramePr/>
          <p:nvPr/>
        </p:nvGraphicFramePr>
        <p:xfrm>
          <a:off x="2467080" y="1125360"/>
          <a:ext cx="3576600" cy="1327320"/>
        </p:xfrm>
        <a:graphic>
          <a:graphicData uri="http://schemas.openxmlformats.org/presentationml/2006/ole">
            <p:oleObj r:id="rId5" spid="">
              <p:embed/>
              <p:pic>
                <p:nvPicPr>
                  <p:cNvPr id="265" name="" descr=""/>
                  <p:cNvPicPr/>
                  <p:nvPr/>
                </p:nvPicPr>
                <p:blipFill>
                  <a:blip r:embed="rId6"/>
                  <a:stretch/>
                </p:blipFill>
                <p:spPr>
                  <a:xfrm>
                    <a:off x="2467080" y="1125360"/>
                    <a:ext cx="3576600" cy="132732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</p:oleObj>
          </a:graphicData>
        </a:graphic>
      </p:graphicFrame>
      <p:graphicFrame>
        <p:nvGraphicFramePr>
          <p:cNvPr id="266" name="Object 8"/>
          <p:cNvGraphicFramePr/>
          <p:nvPr/>
        </p:nvGraphicFramePr>
        <p:xfrm>
          <a:off x="900000" y="2349360"/>
          <a:ext cx="209520" cy="355680"/>
        </p:xfrm>
        <a:graphic>
          <a:graphicData uri="http://schemas.openxmlformats.org/presentationml/2006/ole">
            <p:oleObj r:id="rId7" spid="">
              <p:embed/>
              <p:pic>
                <p:nvPicPr>
                  <p:cNvPr id="267" name="" descr=""/>
                  <p:cNvPicPr/>
                  <p:nvPr/>
                </p:nvPicPr>
                <p:blipFill>
                  <a:blip r:embed="rId8"/>
                  <a:stretch/>
                </p:blipFill>
                <p:spPr>
                  <a:xfrm>
                    <a:off x="900000" y="2349360"/>
                    <a:ext cx="209520" cy="35568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</p:oleObj>
          </a:graphicData>
        </a:graphic>
      </p:graphicFrame>
      <p:graphicFrame>
        <p:nvGraphicFramePr>
          <p:cNvPr id="268" name="Object 9"/>
          <p:cNvGraphicFramePr/>
          <p:nvPr/>
        </p:nvGraphicFramePr>
        <p:xfrm>
          <a:off x="3348000" y="6021360"/>
          <a:ext cx="343080" cy="355680"/>
        </p:xfrm>
        <a:graphic>
          <a:graphicData uri="http://schemas.openxmlformats.org/presentationml/2006/ole">
            <p:oleObj r:id="rId9" spid="">
              <p:embed/>
              <p:pic>
                <p:nvPicPr>
                  <p:cNvPr id="269" name="" descr=""/>
                  <p:cNvPicPr/>
                  <p:nvPr/>
                </p:nvPicPr>
                <p:blipFill>
                  <a:blip r:embed="rId10"/>
                  <a:stretch/>
                </p:blipFill>
                <p:spPr>
                  <a:xfrm>
                    <a:off x="3348000" y="6021360"/>
                    <a:ext cx="343080" cy="35568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</p:oleObj>
          </a:graphicData>
        </a:graphic>
      </p:graphicFrame>
      <p:sp>
        <p:nvSpPr>
          <p:cNvPr id="270" name="Line 10"/>
          <p:cNvSpPr/>
          <p:nvPr/>
        </p:nvSpPr>
        <p:spPr>
          <a:xfrm>
            <a:off x="1258920" y="1628640"/>
            <a:ext cx="1440" cy="424836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71" name="Line 11"/>
          <p:cNvSpPr/>
          <p:nvPr/>
        </p:nvSpPr>
        <p:spPr>
          <a:xfrm>
            <a:off x="1258920" y="5877000"/>
            <a:ext cx="7489800" cy="144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72" name="Line 12"/>
          <p:cNvSpPr/>
          <p:nvPr/>
        </p:nvSpPr>
        <p:spPr>
          <a:xfrm flipV="1">
            <a:off x="2268360" y="2058840"/>
            <a:ext cx="5472360" cy="3027600"/>
          </a:xfrm>
          <a:prstGeom prst="line">
            <a:avLst/>
          </a:prstGeom>
          <a:ln w="19080">
            <a:solidFill>
              <a:srgbClr val="0000ff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73" name="Line 13"/>
          <p:cNvSpPr/>
          <p:nvPr/>
        </p:nvSpPr>
        <p:spPr>
          <a:xfrm flipV="1">
            <a:off x="3564000" y="4363560"/>
            <a:ext cx="1440" cy="1514520"/>
          </a:xfrm>
          <a:prstGeom prst="line">
            <a:avLst/>
          </a:prstGeom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74" name="CustomShape 14"/>
          <p:cNvSpPr/>
          <p:nvPr/>
        </p:nvSpPr>
        <p:spPr>
          <a:xfrm>
            <a:off x="5076720" y="2563920"/>
            <a:ext cx="144720" cy="144360"/>
          </a:xfrm>
          <a:prstGeom prst="ellipse">
            <a:avLst/>
          </a:prstGeom>
          <a:solidFill>
            <a:srgbClr val="ffffff"/>
          </a:solidFill>
          <a:ln w="19080">
            <a:solidFill>
              <a:srgbClr val="0000ff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75" name="Line 15"/>
          <p:cNvSpPr/>
          <p:nvPr/>
        </p:nvSpPr>
        <p:spPr>
          <a:xfrm flipV="1">
            <a:off x="5148360" y="3498840"/>
            <a:ext cx="1440" cy="2379600"/>
          </a:xfrm>
          <a:prstGeom prst="line">
            <a:avLst/>
          </a:prstGeom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76" name="Line 16"/>
          <p:cNvSpPr/>
          <p:nvPr/>
        </p:nvSpPr>
        <p:spPr>
          <a:xfrm>
            <a:off x="1258920" y="4365720"/>
            <a:ext cx="3889440" cy="1440"/>
          </a:xfrm>
          <a:prstGeom prst="line">
            <a:avLst/>
          </a:prstGeom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77" name="Line 17"/>
          <p:cNvSpPr/>
          <p:nvPr/>
        </p:nvSpPr>
        <p:spPr>
          <a:xfrm>
            <a:off x="1258920" y="2637000"/>
            <a:ext cx="3889440" cy="1440"/>
          </a:xfrm>
          <a:prstGeom prst="line">
            <a:avLst/>
          </a:prstGeom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78" name="Line 18"/>
          <p:cNvSpPr/>
          <p:nvPr/>
        </p:nvSpPr>
        <p:spPr>
          <a:xfrm>
            <a:off x="1258920" y="3500280"/>
            <a:ext cx="3889440" cy="1800"/>
          </a:xfrm>
          <a:prstGeom prst="line">
            <a:avLst/>
          </a:prstGeom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graphicFrame>
        <p:nvGraphicFramePr>
          <p:cNvPr id="279" name="Object 19"/>
          <p:cNvGraphicFramePr/>
          <p:nvPr/>
        </p:nvGraphicFramePr>
        <p:xfrm>
          <a:off x="5003640" y="5950080"/>
          <a:ext cx="381240" cy="431640"/>
        </p:xfrm>
        <a:graphic>
          <a:graphicData uri="http://schemas.openxmlformats.org/presentationml/2006/ole">
            <p:oleObj r:id="rId11" spid="">
              <p:embed/>
              <p:pic>
                <p:nvPicPr>
                  <p:cNvPr id="280" name="" descr=""/>
                  <p:cNvPicPr/>
                  <p:nvPr/>
                </p:nvPicPr>
                <p:blipFill>
                  <a:blip r:embed="rId12"/>
                  <a:stretch/>
                </p:blipFill>
                <p:spPr>
                  <a:xfrm>
                    <a:off x="5003640" y="5950080"/>
                    <a:ext cx="381240" cy="43164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</p:oleObj>
          </a:graphicData>
        </a:graphic>
      </p:graphicFrame>
      <p:graphicFrame>
        <p:nvGraphicFramePr>
          <p:cNvPr id="281" name="Object 20"/>
          <p:cNvGraphicFramePr/>
          <p:nvPr/>
        </p:nvGraphicFramePr>
        <p:xfrm>
          <a:off x="900000" y="3284640"/>
          <a:ext cx="209520" cy="417240"/>
        </p:xfrm>
        <a:graphic>
          <a:graphicData uri="http://schemas.openxmlformats.org/presentationml/2006/ole">
            <p:oleObj r:id="rId13" spid="">
              <p:embed/>
              <p:pic>
                <p:nvPicPr>
                  <p:cNvPr id="282" name="" descr=""/>
                  <p:cNvPicPr/>
                  <p:nvPr/>
                </p:nvPicPr>
                <p:blipFill>
                  <a:blip r:embed="rId14"/>
                  <a:stretch/>
                </p:blipFill>
                <p:spPr>
                  <a:xfrm>
                    <a:off x="900000" y="3284640"/>
                    <a:ext cx="209520" cy="41724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</p:oleObj>
          </a:graphicData>
        </a:graphic>
      </p:graphicFrame>
      <p:graphicFrame>
        <p:nvGraphicFramePr>
          <p:cNvPr id="283" name="Object 21"/>
          <p:cNvGraphicFramePr/>
          <p:nvPr/>
        </p:nvGraphicFramePr>
        <p:xfrm>
          <a:off x="900000" y="4216320"/>
          <a:ext cx="230400" cy="292320"/>
        </p:xfrm>
        <a:graphic>
          <a:graphicData uri="http://schemas.openxmlformats.org/presentationml/2006/ole">
            <p:oleObj r:id="rId15" spid="">
              <p:embed/>
              <p:pic>
                <p:nvPicPr>
                  <p:cNvPr id="284" name="" descr=""/>
                  <p:cNvPicPr/>
                  <p:nvPr/>
                </p:nvPicPr>
                <p:blipFill>
                  <a:blip r:embed="rId16"/>
                  <a:stretch/>
                </p:blipFill>
                <p:spPr>
                  <a:xfrm>
                    <a:off x="900000" y="4216320"/>
                    <a:ext cx="230400" cy="29232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</p:oleObj>
          </a:graphicData>
        </a:graphic>
      </p:graphicFrame>
      <p:sp>
        <p:nvSpPr>
          <p:cNvPr id="285" name="Line 22"/>
          <p:cNvSpPr/>
          <p:nvPr/>
        </p:nvSpPr>
        <p:spPr>
          <a:xfrm>
            <a:off x="5148360" y="2637000"/>
            <a:ext cx="1440" cy="863280"/>
          </a:xfrm>
          <a:prstGeom prst="line">
            <a:avLst/>
          </a:prstGeom>
          <a:ln w="19080">
            <a:solidFill>
              <a:srgbClr val="ff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86" name="Line 23"/>
          <p:cNvSpPr/>
          <p:nvPr/>
        </p:nvSpPr>
        <p:spPr>
          <a:xfrm>
            <a:off x="5148360" y="2637000"/>
            <a:ext cx="2952720" cy="1440"/>
          </a:xfrm>
          <a:prstGeom prst="line">
            <a:avLst/>
          </a:prstGeom>
          <a:ln w="9360">
            <a:solidFill>
              <a:srgbClr val="000000"/>
            </a:solidFill>
            <a:custDash>
              <a:ds d="400000" sp="300000"/>
            </a:custDash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87" name="Line 24"/>
          <p:cNvSpPr/>
          <p:nvPr/>
        </p:nvSpPr>
        <p:spPr>
          <a:xfrm>
            <a:off x="5148360" y="4365720"/>
            <a:ext cx="2952720" cy="1440"/>
          </a:xfrm>
          <a:prstGeom prst="line">
            <a:avLst/>
          </a:prstGeom>
          <a:ln w="9360">
            <a:solidFill>
              <a:srgbClr val="000000"/>
            </a:solidFill>
            <a:custDash>
              <a:ds d="400000" sp="300000"/>
            </a:custDash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88" name="Line 25"/>
          <p:cNvSpPr/>
          <p:nvPr/>
        </p:nvSpPr>
        <p:spPr>
          <a:xfrm>
            <a:off x="5148360" y="3500280"/>
            <a:ext cx="2376360" cy="1800"/>
          </a:xfrm>
          <a:prstGeom prst="line">
            <a:avLst/>
          </a:prstGeom>
          <a:ln w="9360">
            <a:solidFill>
              <a:srgbClr val="000000"/>
            </a:solidFill>
            <a:custDash>
              <a:ds d="400000" sp="300000"/>
            </a:custDash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89" name="CustomShape 26"/>
          <p:cNvSpPr/>
          <p:nvPr/>
        </p:nvSpPr>
        <p:spPr>
          <a:xfrm>
            <a:off x="4261320" y="2516040"/>
            <a:ext cx="380160" cy="10375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>
            <a:spAutoFit/>
          </a:bodyPr>
          <a:p>
            <a:pPr algn="ctr">
              <a:lnSpc>
                <a:spcPct val="100000"/>
              </a:lnSpc>
            </a:pPr>
            <a:r>
              <a:rPr b="0" lang="en-GB" sz="1600" spc="-1" strike="noStrike">
                <a:solidFill>
                  <a:srgbClr val="ff0000"/>
                </a:solidFill>
                <a:latin typeface="Symbol"/>
                <a:ea typeface="Symbol"/>
              </a:rPr>
              <a:t></a:t>
            </a:r>
            <a:endParaRPr b="0" lang="en-GB" sz="1600" spc="-1" strike="noStrike">
              <a:solidFill>
                <a:srgbClr val="000000"/>
              </a:solidFill>
              <a:latin typeface="Times New Roman"/>
            </a:endParaRPr>
          </a:p>
          <a:p>
            <a:pPr algn="ctr">
              <a:lnSpc>
                <a:spcPct val="100000"/>
              </a:lnSpc>
            </a:pPr>
            <a:r>
              <a:rPr b="0" lang="en-GB" sz="3000" spc="-1" strike="noStrike">
                <a:solidFill>
                  <a:srgbClr val="ff0000"/>
                </a:solidFill>
                <a:latin typeface="Symbol"/>
                <a:ea typeface="Symbol"/>
              </a:rPr>
              <a:t></a:t>
            </a:r>
            <a:r>
              <a:rPr b="0" lang="en-GB" sz="1200" spc="-1" strike="noStrike">
                <a:solidFill>
                  <a:srgbClr val="ff0000"/>
                </a:solidFill>
                <a:latin typeface="Tahoma"/>
              </a:rPr>
              <a:t>i</a:t>
            </a:r>
            <a:endParaRPr b="0" lang="en-GB" sz="1200" spc="-1" strike="noStrike">
              <a:solidFill>
                <a:srgbClr val="000000"/>
              </a:solidFill>
              <a:latin typeface="Times New Roman"/>
            </a:endParaRPr>
          </a:p>
          <a:p>
            <a:pPr algn="ctr">
              <a:lnSpc>
                <a:spcPct val="100000"/>
              </a:lnSpc>
            </a:pPr>
            <a:r>
              <a:rPr b="0" lang="en-GB" sz="1600" spc="-1" strike="noStrike">
                <a:solidFill>
                  <a:srgbClr val="ff0000"/>
                </a:solidFill>
                <a:latin typeface="Symbol"/>
                <a:ea typeface="Symbol"/>
              </a:rPr>
              <a:t></a:t>
            </a:r>
            <a:endParaRPr b="0" lang="en-GB" sz="1600" spc="-1" strike="noStrike">
              <a:solidFill>
                <a:srgbClr val="000000"/>
              </a:solidFill>
              <a:latin typeface="Times New Roman"/>
            </a:endParaRPr>
          </a:p>
        </p:txBody>
      </p:sp>
      <p:graphicFrame>
        <p:nvGraphicFramePr>
          <p:cNvPr id="290" name="Object 27"/>
          <p:cNvGraphicFramePr/>
          <p:nvPr/>
        </p:nvGraphicFramePr>
        <p:xfrm>
          <a:off x="7837560" y="3284640"/>
          <a:ext cx="838080" cy="457200"/>
        </p:xfrm>
        <a:graphic>
          <a:graphicData uri="http://schemas.openxmlformats.org/presentationml/2006/ole">
            <p:oleObj r:id="rId17" spid="">
              <p:embed/>
              <p:pic>
                <p:nvPicPr>
                  <p:cNvPr id="291" name="" descr=""/>
                  <p:cNvPicPr/>
                  <p:nvPr/>
                </p:nvPicPr>
                <p:blipFill>
                  <a:blip r:embed="rId18"/>
                  <a:stretch/>
                </p:blipFill>
                <p:spPr>
                  <a:xfrm>
                    <a:off x="7837560" y="3284640"/>
                    <a:ext cx="838080" cy="45720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</p:oleObj>
          </a:graphicData>
        </a:graphic>
      </p:graphicFrame>
    </p:spTree>
  </p:cSld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TextShape 1"/>
          <p:cNvSpPr txBox="1"/>
          <p:nvPr/>
        </p:nvSpPr>
        <p:spPr>
          <a:xfrm>
            <a:off x="1066320" y="189000"/>
            <a:ext cx="7877160" cy="5760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>
            <a:noAutofit/>
          </a:bodyPr>
          <a:p>
            <a:pPr/>
            <a:r>
              <a:rPr b="0" lang="en-GB" sz="2800" spc="-1" strike="noStrike">
                <a:solidFill>
                  <a:srgbClr val="333399"/>
                </a:solidFill>
                <a:latin typeface="Tahoma"/>
              </a:rPr>
              <a:t>Partitioning the total variance</a:t>
            </a:r>
            <a:endParaRPr b="0" lang="en-GB" sz="2800" spc="-1" strike="noStrike">
              <a:solidFill>
                <a:srgbClr val="333399"/>
              </a:solidFill>
              <a:latin typeface="Tahoma"/>
            </a:endParaRPr>
          </a:p>
        </p:txBody>
      </p:sp>
      <p:graphicFrame>
        <p:nvGraphicFramePr>
          <p:cNvPr id="293" name="Object 2"/>
          <p:cNvGraphicFramePr/>
          <p:nvPr/>
        </p:nvGraphicFramePr>
        <p:xfrm>
          <a:off x="539640" y="1920960"/>
          <a:ext cx="5811840" cy="2982960"/>
        </p:xfrm>
        <a:graphic>
          <a:graphicData uri="http://schemas.openxmlformats.org/presentationml/2006/ole">
            <p:oleObj progId="Excel.Sheet.12" r:id="rId1" spid="">
              <p:embed/>
              <p:pic>
                <p:nvPicPr>
                  <p:cNvPr id="294" name="" descr=""/>
                  <p:cNvPicPr/>
                  <p:nvPr/>
                </p:nvPicPr>
                <p:blipFill>
                  <a:blip r:embed="rId2"/>
                  <a:stretch/>
                </p:blipFill>
                <p:spPr>
                  <a:xfrm>
                    <a:off x="539640" y="1920960"/>
                    <a:ext cx="5811840" cy="298296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</p:oleObj>
          </a:graphicData>
        </a:graphic>
      </p:graphicFrame>
      <p:sp>
        <p:nvSpPr>
          <p:cNvPr id="295" name="CustomShape 3"/>
          <p:cNvSpPr/>
          <p:nvPr/>
        </p:nvSpPr>
        <p:spPr>
          <a:xfrm>
            <a:off x="6588000" y="3495600"/>
            <a:ext cx="2303640" cy="580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1" lang="en-US" sz="1600" spc="-1" strike="noStrike">
                <a:solidFill>
                  <a:srgbClr val="000000"/>
                </a:solidFill>
                <a:latin typeface="Tahoma"/>
              </a:rPr>
              <a:t>Variance about the regression line</a:t>
            </a:r>
            <a:endParaRPr b="0" lang="en-GB" sz="16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96" name="CustomShape 4"/>
          <p:cNvSpPr/>
          <p:nvPr/>
        </p:nvSpPr>
        <p:spPr>
          <a:xfrm>
            <a:off x="6588000" y="4216320"/>
            <a:ext cx="2303640" cy="580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1" lang="en-US" sz="1600" spc="-1" strike="noStrike">
                <a:solidFill>
                  <a:srgbClr val="000000"/>
                </a:solidFill>
                <a:latin typeface="Tahoma"/>
              </a:rPr>
              <a:t>Total variance in the y-variable</a:t>
            </a:r>
            <a:endParaRPr b="0" lang="en-GB" sz="16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97" name="CustomShape 5"/>
          <p:cNvSpPr/>
          <p:nvPr/>
        </p:nvSpPr>
        <p:spPr>
          <a:xfrm>
            <a:off x="6588000" y="2781360"/>
            <a:ext cx="2303640" cy="580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1" lang="en-US" sz="1600" spc="-1" strike="noStrike">
                <a:solidFill>
                  <a:srgbClr val="000000"/>
                </a:solidFill>
                <a:latin typeface="Tahoma"/>
              </a:rPr>
              <a:t>Variance explained by the regression</a:t>
            </a:r>
            <a:endParaRPr b="0" lang="en-GB" sz="16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98" name="CustomShape 6"/>
          <p:cNvSpPr/>
          <p:nvPr/>
        </p:nvSpPr>
        <p:spPr>
          <a:xfrm>
            <a:off x="1268280" y="5662440"/>
            <a:ext cx="6116760" cy="5317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>
            <a:spAutoFit/>
          </a:bodyPr>
          <a:p>
            <a:pPr>
              <a:lnSpc>
                <a:spcPct val="80000"/>
              </a:lnSpc>
              <a:spcBef>
                <a:spcPts val="400"/>
              </a:spcBef>
            </a:pPr>
            <a:r>
              <a:rPr b="1" lang="en-GB" sz="1600" spc="-1" strike="noStrike">
                <a:solidFill>
                  <a:srgbClr val="000000"/>
                </a:solidFill>
                <a:latin typeface="Tahoma"/>
              </a:rPr>
              <a:t>Note: Total variance = Explained variance + Unexplained variance</a:t>
            </a:r>
            <a:endParaRPr b="0" lang="en-GB" sz="1600" spc="-1" strike="noStrike">
              <a:solidFill>
                <a:srgbClr val="000000"/>
              </a:solidFill>
              <a:latin typeface="Times New Roman"/>
            </a:endParaRPr>
          </a:p>
          <a:p>
            <a:pPr>
              <a:lnSpc>
                <a:spcPct val="100000"/>
              </a:lnSpc>
            </a:pPr>
            <a:endParaRPr b="0" lang="en-GB" sz="16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TextShape 1"/>
          <p:cNvSpPr txBox="1"/>
          <p:nvPr/>
        </p:nvSpPr>
        <p:spPr>
          <a:xfrm>
            <a:off x="1066320" y="189000"/>
            <a:ext cx="7877160" cy="5760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>
            <a:noAutofit/>
          </a:bodyPr>
          <a:p>
            <a:pPr/>
            <a:r>
              <a:rPr b="0" lang="en-GB" sz="2800" spc="-1" strike="noStrike">
                <a:solidFill>
                  <a:srgbClr val="333399"/>
                </a:solidFill>
                <a:latin typeface="Tahoma"/>
              </a:rPr>
              <a:t>Partitioning the total variance</a:t>
            </a:r>
            <a:endParaRPr b="0" lang="en-GB" sz="2800" spc="-1" strike="noStrike">
              <a:solidFill>
                <a:srgbClr val="333399"/>
              </a:solidFill>
              <a:latin typeface="Tahoma"/>
            </a:endParaRPr>
          </a:p>
        </p:txBody>
      </p:sp>
      <p:pic>
        <p:nvPicPr>
          <p:cNvPr id="300" name="" descr=""/>
          <p:cNvPicPr/>
          <p:nvPr/>
        </p:nvPicPr>
        <p:blipFill>
          <a:blip r:embed="rId1"/>
          <a:stretch/>
        </p:blipFill>
        <p:spPr>
          <a:xfrm>
            <a:off x="539640" y="1312920"/>
            <a:ext cx="5851800" cy="2403360"/>
          </a:xfrm>
          <a:prstGeom prst="rect">
            <a:avLst/>
          </a:prstGeom>
          <a:ln>
            <a:noFill/>
          </a:ln>
        </p:spPr>
      </p:pic>
      <p:pic>
        <p:nvPicPr>
          <p:cNvPr id="301" name="" descr=""/>
          <p:cNvPicPr/>
          <p:nvPr/>
        </p:nvPicPr>
        <p:blipFill>
          <a:blip r:embed="rId2"/>
          <a:stretch/>
        </p:blipFill>
        <p:spPr>
          <a:xfrm>
            <a:off x="520560" y="3978360"/>
            <a:ext cx="5851800" cy="2403360"/>
          </a:xfrm>
          <a:prstGeom prst="rect">
            <a:avLst/>
          </a:prstGeom>
          <a:ln>
            <a:noFill/>
          </a:ln>
        </p:spPr>
      </p:pic>
      <p:sp>
        <p:nvSpPr>
          <p:cNvPr id="302" name="CustomShape 2"/>
          <p:cNvSpPr/>
          <p:nvPr/>
        </p:nvSpPr>
        <p:spPr>
          <a:xfrm>
            <a:off x="6588000" y="1981080"/>
            <a:ext cx="2076480" cy="4597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0" lang="en-GB" sz="2400" spc="-1" strike="noStrike">
                <a:solidFill>
                  <a:srgbClr val="000000"/>
                </a:solidFill>
                <a:latin typeface="Tahoma"/>
              </a:rPr>
              <a:t>Total variance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03" name="CustomShape 3"/>
          <p:cNvSpPr/>
          <p:nvPr/>
        </p:nvSpPr>
        <p:spPr>
          <a:xfrm>
            <a:off x="6370920" y="4484520"/>
            <a:ext cx="2785320" cy="11912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0" lang="en-GB" sz="2400" spc="-1" strike="noStrike">
                <a:solidFill>
                  <a:srgbClr val="000000"/>
                </a:solidFill>
                <a:latin typeface="Tahoma"/>
              </a:rPr>
              <a:t>Red: Unexplained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>
              <a:lnSpc>
                <a:spcPct val="100000"/>
              </a:lnSpc>
            </a:pPr>
            <a:r>
              <a:rPr b="0" lang="en-GB" sz="2400" spc="-1" strike="noStrike">
                <a:solidFill>
                  <a:srgbClr val="000000"/>
                </a:solidFill>
                <a:latin typeface="Tahoma"/>
              </a:rPr>
              <a:t>Green: Explained</a:t>
            </a:r>
            <a:br/>
            <a:r>
              <a:rPr b="0" lang="en-GB" sz="2400" spc="-1" strike="noStrike">
                <a:solidFill>
                  <a:srgbClr val="000000"/>
                </a:solidFill>
                <a:latin typeface="Tahoma"/>
              </a:rPr>
              <a:t>by the linear model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TextShape 1"/>
          <p:cNvSpPr txBox="1"/>
          <p:nvPr/>
        </p:nvSpPr>
        <p:spPr>
          <a:xfrm>
            <a:off x="1066320" y="189000"/>
            <a:ext cx="7877160" cy="5760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>
            <a:noAutofit/>
          </a:bodyPr>
          <a:p>
            <a:pPr/>
            <a:r>
              <a:rPr b="0" lang="en-GB" sz="2800" spc="-1" strike="noStrike">
                <a:solidFill>
                  <a:srgbClr val="333399"/>
                </a:solidFill>
                <a:latin typeface="Tahoma"/>
              </a:rPr>
              <a:t>r</a:t>
            </a:r>
            <a:r>
              <a:rPr b="0" lang="en-GB" sz="2800" spc="-1" strike="noStrike" baseline="30000">
                <a:solidFill>
                  <a:srgbClr val="333399"/>
                </a:solidFill>
                <a:latin typeface="Tahoma"/>
              </a:rPr>
              <a:t>2</a:t>
            </a:r>
            <a:r>
              <a:rPr b="0" lang="en-GB" sz="2800" spc="-1" strike="noStrike">
                <a:solidFill>
                  <a:srgbClr val="333399"/>
                </a:solidFill>
                <a:latin typeface="Tahoma"/>
              </a:rPr>
              <a:t> - Coefficient of determination</a:t>
            </a:r>
            <a:endParaRPr b="0" lang="en-GB" sz="2800" spc="-1" strike="noStrike">
              <a:solidFill>
                <a:srgbClr val="333399"/>
              </a:solidFill>
              <a:latin typeface="Tahoma"/>
            </a:endParaRPr>
          </a:p>
        </p:txBody>
      </p:sp>
      <p:sp>
        <p:nvSpPr>
          <p:cNvPr id="305" name="TextShape 2"/>
          <p:cNvSpPr txBox="1"/>
          <p:nvPr/>
        </p:nvSpPr>
        <p:spPr>
          <a:xfrm>
            <a:off x="646200" y="1267920"/>
            <a:ext cx="8269200" cy="551844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>
            <a:normAutofit/>
          </a:bodyPr>
          <a:p>
            <a:pPr marL="341280" indent="-341280">
              <a:lnSpc>
                <a:spcPct val="90000"/>
              </a:lnSpc>
              <a:spcBef>
                <a:spcPts val="499"/>
              </a:spcBef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b="0" lang="en-GB" sz="2000" spc="-1" strike="noStrike">
                <a:solidFill>
                  <a:srgbClr val="000000"/>
                </a:solidFill>
                <a:latin typeface="Tahoma"/>
              </a:rPr>
              <a:t>Coefficient of determination is the fraction of the total variance of the dependent variable that is explained by the model.</a:t>
            </a:r>
            <a:endParaRPr b="0" lang="en-GB" sz="2000" spc="-1" strike="noStrike">
              <a:solidFill>
                <a:srgbClr val="000000"/>
              </a:solidFill>
              <a:latin typeface="Tahoma"/>
            </a:endParaRPr>
          </a:p>
          <a:p>
            <a:pPr marL="341280" indent="-341280">
              <a:lnSpc>
                <a:spcPct val="90000"/>
              </a:lnSpc>
              <a:spcBef>
                <a:spcPts val="499"/>
              </a:spcBef>
            </a:pPr>
            <a:endParaRPr b="0" lang="en-GB" sz="2000" spc="-1" strike="noStrike">
              <a:solidFill>
                <a:srgbClr val="000000"/>
              </a:solidFill>
              <a:latin typeface="Tahoma"/>
            </a:endParaRPr>
          </a:p>
          <a:p>
            <a:pPr marL="341280" indent="-341280">
              <a:lnSpc>
                <a:spcPct val="90000"/>
              </a:lnSpc>
              <a:spcBef>
                <a:spcPts val="499"/>
              </a:spcBef>
            </a:pPr>
            <a:endParaRPr b="0" lang="en-GB" sz="2000" spc="-1" strike="noStrike">
              <a:solidFill>
                <a:srgbClr val="000000"/>
              </a:solidFill>
              <a:latin typeface="Tahoma"/>
            </a:endParaRPr>
          </a:p>
          <a:p>
            <a:pPr marL="341280" indent="-341280">
              <a:lnSpc>
                <a:spcPct val="90000"/>
              </a:lnSpc>
              <a:spcBef>
                <a:spcPts val="499"/>
              </a:spcBef>
            </a:pPr>
            <a:endParaRPr b="0" lang="en-GB" sz="2000" spc="-1" strike="noStrike">
              <a:solidFill>
                <a:srgbClr val="000000"/>
              </a:solidFill>
              <a:latin typeface="Tahoma"/>
            </a:endParaRPr>
          </a:p>
          <a:p>
            <a:pPr marL="341280" indent="-341280">
              <a:lnSpc>
                <a:spcPct val="90000"/>
              </a:lnSpc>
              <a:spcBef>
                <a:spcPts val="499"/>
              </a:spcBef>
            </a:pPr>
            <a:endParaRPr b="0" lang="en-GB" sz="2000" spc="-1" strike="noStrike">
              <a:solidFill>
                <a:srgbClr val="000000"/>
              </a:solidFill>
              <a:latin typeface="Tahoma"/>
            </a:endParaRPr>
          </a:p>
          <a:p>
            <a:pPr marL="341280" indent="-341280">
              <a:lnSpc>
                <a:spcPct val="90000"/>
              </a:lnSpc>
              <a:spcBef>
                <a:spcPts val="499"/>
              </a:spcBef>
            </a:pPr>
            <a:endParaRPr b="0" lang="en-GB" sz="2000" spc="-1" strike="noStrike">
              <a:solidFill>
                <a:srgbClr val="000000"/>
              </a:solidFill>
              <a:latin typeface="Tahoma"/>
            </a:endParaRPr>
          </a:p>
          <a:p>
            <a:pPr marL="341280" indent="-341280">
              <a:lnSpc>
                <a:spcPct val="90000"/>
              </a:lnSpc>
              <a:spcBef>
                <a:spcPts val="499"/>
              </a:spcBef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b="0" lang="en-GB" sz="2000" spc="-1" strike="noStrike">
                <a:solidFill>
                  <a:srgbClr val="000000"/>
                </a:solidFill>
                <a:latin typeface="Tahoma"/>
              </a:rPr>
              <a:t>The value of r</a:t>
            </a:r>
            <a:r>
              <a:rPr b="0" lang="en-GB" sz="2000" spc="-1" strike="noStrike" baseline="30000">
                <a:solidFill>
                  <a:srgbClr val="000000"/>
                </a:solidFill>
                <a:latin typeface="Tahoma"/>
              </a:rPr>
              <a:t>2</a:t>
            </a:r>
            <a:r>
              <a:rPr b="0" lang="en-GB" sz="2000" spc="-1" strike="noStrike">
                <a:solidFill>
                  <a:srgbClr val="000000"/>
                </a:solidFill>
                <a:latin typeface="Tahoma"/>
              </a:rPr>
              <a:t> is between 0 and 1</a:t>
            </a:r>
            <a:endParaRPr b="0" lang="en-GB" sz="2000" spc="-1" strike="noStrike">
              <a:solidFill>
                <a:srgbClr val="000000"/>
              </a:solidFill>
              <a:latin typeface="Tahoma"/>
            </a:endParaRPr>
          </a:p>
          <a:p>
            <a:pPr marL="341280" indent="-341280">
              <a:lnSpc>
                <a:spcPct val="90000"/>
              </a:lnSpc>
              <a:spcBef>
                <a:spcPts val="499"/>
              </a:spcBef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b="0" lang="en-GB" sz="2000" spc="-1" strike="noStrike">
                <a:solidFill>
                  <a:srgbClr val="000000"/>
                </a:solidFill>
                <a:latin typeface="Tahoma"/>
              </a:rPr>
              <a:t>If the explained part is low compared with the total variance then r</a:t>
            </a:r>
            <a:r>
              <a:rPr b="0" lang="en-GB" sz="2000" spc="-1" strike="noStrike" baseline="30000">
                <a:solidFill>
                  <a:srgbClr val="000000"/>
                </a:solidFill>
                <a:latin typeface="Tahoma"/>
              </a:rPr>
              <a:t>2</a:t>
            </a:r>
            <a:r>
              <a:rPr b="0" lang="en-GB" sz="2000" spc="-1" strike="noStrike">
                <a:solidFill>
                  <a:srgbClr val="000000"/>
                </a:solidFill>
                <a:latin typeface="Tahoma"/>
              </a:rPr>
              <a:t> will be close to 0</a:t>
            </a:r>
            <a:endParaRPr b="0" lang="en-GB" sz="2000" spc="-1" strike="noStrike">
              <a:solidFill>
                <a:srgbClr val="000000"/>
              </a:solidFill>
              <a:latin typeface="Tahoma"/>
            </a:endParaRPr>
          </a:p>
          <a:p>
            <a:pPr marL="341280" indent="-341280">
              <a:lnSpc>
                <a:spcPct val="90000"/>
              </a:lnSpc>
              <a:spcBef>
                <a:spcPts val="499"/>
              </a:spcBef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b="0" lang="en-GB" sz="2000" spc="-1" strike="noStrike">
                <a:solidFill>
                  <a:srgbClr val="000000"/>
                </a:solidFill>
                <a:latin typeface="Tahoma"/>
              </a:rPr>
              <a:t>If the explained part is a high proportion of the total variance then r</a:t>
            </a:r>
            <a:r>
              <a:rPr b="0" lang="en-GB" sz="2000" spc="-1" strike="noStrike" baseline="30000">
                <a:solidFill>
                  <a:srgbClr val="000000"/>
                </a:solidFill>
                <a:latin typeface="Tahoma"/>
              </a:rPr>
              <a:t>2</a:t>
            </a:r>
            <a:r>
              <a:rPr b="0" lang="en-GB" sz="2000" spc="-1" strike="noStrike">
                <a:solidFill>
                  <a:srgbClr val="000000"/>
                </a:solidFill>
                <a:latin typeface="Tahoma"/>
              </a:rPr>
              <a:t> will approach 1</a:t>
            </a:r>
            <a:endParaRPr b="0" lang="en-GB" sz="2000" spc="-1" strike="noStrike">
              <a:solidFill>
                <a:srgbClr val="000000"/>
              </a:solidFill>
              <a:latin typeface="Tahoma"/>
            </a:endParaRPr>
          </a:p>
          <a:p>
            <a:pPr marL="341280" indent="-341280">
              <a:lnSpc>
                <a:spcPct val="90000"/>
              </a:lnSpc>
              <a:spcBef>
                <a:spcPts val="499"/>
              </a:spcBef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b="0" lang="en-GB" sz="2000" spc="-1" strike="noStrike">
                <a:solidFill>
                  <a:srgbClr val="000000"/>
                </a:solidFill>
                <a:latin typeface="Tahoma"/>
              </a:rPr>
              <a:t>Note:</a:t>
            </a:r>
            <a:endParaRPr b="0" lang="en-GB" sz="2000" spc="-1" strike="noStrike">
              <a:solidFill>
                <a:srgbClr val="000000"/>
              </a:solidFill>
              <a:latin typeface="Tahoma"/>
            </a:endParaRPr>
          </a:p>
          <a:p>
            <a:pPr marL="341280" indent="-341280">
              <a:lnSpc>
                <a:spcPct val="90000"/>
              </a:lnSpc>
              <a:spcBef>
                <a:spcPts val="499"/>
              </a:spcBef>
            </a:pPr>
            <a:endParaRPr b="0" lang="en-GB" sz="2000" spc="-1" strike="noStrike">
              <a:solidFill>
                <a:srgbClr val="000000"/>
              </a:solidFill>
              <a:latin typeface="Tahoma"/>
            </a:endParaRPr>
          </a:p>
          <a:p>
            <a:pPr marL="341280" indent="-341280">
              <a:lnSpc>
                <a:spcPct val="90000"/>
              </a:lnSpc>
              <a:spcBef>
                <a:spcPts val="499"/>
              </a:spcBef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b="0" lang="en-GB" sz="2000" spc="-1" strike="noStrike">
                <a:solidFill>
                  <a:srgbClr val="000000"/>
                </a:solidFill>
                <a:latin typeface="Tahoma"/>
              </a:rPr>
              <a:t>Other statistics of interest, e.g. confidence limits of the slope see statistical textbooks</a:t>
            </a:r>
            <a:endParaRPr b="0" lang="en-GB" sz="2000" spc="-1" strike="noStrike">
              <a:solidFill>
                <a:srgbClr val="000000"/>
              </a:solidFill>
              <a:latin typeface="Tahoma"/>
            </a:endParaRPr>
          </a:p>
          <a:p>
            <a:pPr marL="341280" indent="-341280">
              <a:lnSpc>
                <a:spcPct val="90000"/>
              </a:lnSpc>
              <a:spcBef>
                <a:spcPts val="499"/>
              </a:spcBef>
            </a:pPr>
            <a:endParaRPr b="0" lang="en-GB" sz="2000" spc="-1" strike="noStrike">
              <a:solidFill>
                <a:srgbClr val="000000"/>
              </a:solidFill>
              <a:latin typeface="Tahoma"/>
            </a:endParaRPr>
          </a:p>
        </p:txBody>
      </p:sp>
      <p:grpSp>
        <p:nvGrpSpPr>
          <p:cNvPr id="306" name="Group 3"/>
          <p:cNvGrpSpPr/>
          <p:nvPr/>
        </p:nvGrpSpPr>
        <p:grpSpPr>
          <a:xfrm>
            <a:off x="2124000" y="2133720"/>
            <a:ext cx="4059360" cy="817560"/>
            <a:chOff x="2124000" y="2133720"/>
            <a:chExt cx="4059360" cy="817560"/>
          </a:xfrm>
        </p:grpSpPr>
        <p:graphicFrame>
          <p:nvGraphicFramePr>
            <p:cNvPr id="307" name="Object 4"/>
            <p:cNvGraphicFramePr/>
            <p:nvPr/>
          </p:nvGraphicFramePr>
          <p:xfrm>
            <a:off x="2124000" y="2133720"/>
            <a:ext cx="4059360" cy="817560"/>
          </p:xfrm>
          <a:graphic>
            <a:graphicData uri="http://schemas.openxmlformats.org/presentationml/2006/ole">
              <p:oleObj r:id="rId1" spid="">
                <p:embed/>
                <p:pic>
                  <p:nvPicPr>
                    <p:cNvPr id="308" name="" descr=""/>
                    <p:cNvPicPr/>
                    <p:nvPr/>
                  </p:nvPicPr>
                  <p:blipFill>
                    <a:blip r:embed="rId2"/>
                    <a:stretch/>
                  </p:blipFill>
                  <p:spPr>
                    <a:xfrm>
                      <a:off x="2124000" y="2133720"/>
                      <a:ext cx="4059360" cy="817560"/>
                    </a:xfrm>
                    <a:prstGeom prst="rect">
                      <a:avLst/>
                    </a:prstGeom>
                    <a:ln>
                      <a:noFill/>
                    </a:ln>
                  </p:spPr>
                </p:pic>
              </p:oleObj>
            </a:graphicData>
          </a:graphic>
        </p:graphicFrame>
        <p:sp>
          <p:nvSpPr>
            <p:cNvPr id="309" name="CustomShape 5"/>
            <p:cNvSpPr/>
            <p:nvPr/>
          </p:nvSpPr>
          <p:spPr>
            <a:xfrm>
              <a:off x="2124000" y="2133720"/>
              <a:ext cx="4059360" cy="81756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TextShape 1"/>
          <p:cNvSpPr txBox="1"/>
          <p:nvPr/>
        </p:nvSpPr>
        <p:spPr>
          <a:xfrm>
            <a:off x="1066320" y="189000"/>
            <a:ext cx="7877160" cy="5760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>
            <a:noAutofit/>
          </a:bodyPr>
          <a:p>
            <a:pPr/>
            <a:r>
              <a:rPr b="0" lang="en-GB" sz="2800" spc="-1" strike="noStrike">
                <a:solidFill>
                  <a:srgbClr val="333399"/>
                </a:solidFill>
                <a:latin typeface="Tahoma"/>
              </a:rPr>
              <a:t>Overview</a:t>
            </a:r>
            <a:endParaRPr b="0" lang="en-GB" sz="2800" spc="-1" strike="noStrike">
              <a:solidFill>
                <a:srgbClr val="333399"/>
              </a:solidFill>
              <a:latin typeface="Tahoma"/>
            </a:endParaRPr>
          </a:p>
        </p:txBody>
      </p:sp>
      <p:sp>
        <p:nvSpPr>
          <p:cNvPr id="114" name="TextShape 2"/>
          <p:cNvSpPr txBox="1"/>
          <p:nvPr/>
        </p:nvSpPr>
        <p:spPr>
          <a:xfrm>
            <a:off x="646200" y="1267920"/>
            <a:ext cx="8269200" cy="520884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>
            <a:normAutofit/>
          </a:bodyPr>
          <a:p>
            <a:pPr marL="341280" indent="-341280">
              <a:spcBef>
                <a:spcPts val="598"/>
              </a:spcBef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b="0" lang="en-GB" sz="2400" spc="-1" strike="noStrike">
                <a:solidFill>
                  <a:srgbClr val="000000"/>
                </a:solidFill>
                <a:latin typeface="Tahoma"/>
              </a:rPr>
              <a:t>Objectives:</a:t>
            </a:r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  <a:p>
            <a:pPr lvl="1" marL="741240" indent="-284040">
              <a:spcBef>
                <a:spcPts val="499"/>
              </a:spcBef>
              <a:buClr>
                <a:srgbClr val="ff0000"/>
              </a:buClr>
              <a:buSzPct val="55000"/>
              <a:buFont typeface="Wingdings" charset="2"/>
              <a:buChar char=""/>
            </a:pPr>
            <a:r>
              <a:rPr b="0" lang="en-GB" sz="2000" spc="-1" strike="noStrike">
                <a:solidFill>
                  <a:srgbClr val="000000"/>
                </a:solidFill>
                <a:latin typeface="Tahoma"/>
              </a:rPr>
              <a:t>Introduce the basic concept and the basic procedure for fitting a mathematical model to a set of measurements</a:t>
            </a:r>
            <a:endParaRPr b="0" lang="en-GB" sz="2000" spc="-1" strike="noStrike">
              <a:solidFill>
                <a:srgbClr val="000000"/>
              </a:solidFill>
              <a:latin typeface="Tahoma"/>
            </a:endParaRPr>
          </a:p>
          <a:p>
            <a:pPr lvl="1" marL="741240" indent="-284040">
              <a:spcBef>
                <a:spcPts val="499"/>
              </a:spcBef>
              <a:buClr>
                <a:srgbClr val="ff0000"/>
              </a:buClr>
              <a:buSzPct val="55000"/>
              <a:buFont typeface="Wingdings" charset="2"/>
              <a:buChar char=""/>
            </a:pPr>
            <a:r>
              <a:rPr b="0" lang="en-US" sz="2000" spc="-1" strike="noStrike">
                <a:solidFill>
                  <a:srgbClr val="000000"/>
                </a:solidFill>
                <a:latin typeface="Tahoma"/>
              </a:rPr>
              <a:t>The method for obtaining the parameter estimates (“best fit”) is the same irrespective of the model complexity</a:t>
            </a:r>
            <a:endParaRPr b="0" lang="en-GB" sz="2000" spc="-1" strike="noStrike">
              <a:solidFill>
                <a:srgbClr val="000000"/>
              </a:solidFill>
              <a:latin typeface="Tahoma"/>
            </a:endParaRPr>
          </a:p>
          <a:p>
            <a:pPr lvl="2" marL="1141200" indent="-226800">
              <a:spcBef>
                <a:spcPts val="448"/>
              </a:spcBef>
              <a:buClr>
                <a:srgbClr val="ffcf01"/>
              </a:buClr>
              <a:buSzPct val="50000"/>
              <a:buFont typeface="Wingdings" charset="2"/>
              <a:buChar char=""/>
            </a:pPr>
            <a:r>
              <a:rPr b="0" lang="en-US" sz="1800" spc="-1" strike="noStrike">
                <a:solidFill>
                  <a:srgbClr val="000000"/>
                </a:solidFill>
                <a:latin typeface="Tahoma"/>
              </a:rPr>
              <a:t>The small print: Applies only when the error model is the same</a:t>
            </a:r>
            <a:endParaRPr b="0" lang="en-GB" sz="1800" spc="-1" strike="noStrike">
              <a:solidFill>
                <a:srgbClr val="000000"/>
              </a:solidFill>
              <a:latin typeface="Tahoma"/>
            </a:endParaRPr>
          </a:p>
          <a:p>
            <a:pPr marL="341280" indent="-341280">
              <a:spcBef>
                <a:spcPts val="598"/>
              </a:spcBef>
            </a:pPr>
            <a:endParaRPr b="0" lang="en-GB" sz="1800" spc="-1" strike="noStrike">
              <a:solidFill>
                <a:srgbClr val="000000"/>
              </a:solidFill>
              <a:latin typeface="Tahoma"/>
            </a:endParaRPr>
          </a:p>
          <a:p>
            <a:pPr marL="341280" indent="-341280">
              <a:spcBef>
                <a:spcPts val="598"/>
              </a:spcBef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b="0" lang="en-GB" sz="2400" spc="-1" strike="noStrike">
                <a:solidFill>
                  <a:srgbClr val="000000"/>
                </a:solidFill>
                <a:latin typeface="Tahoma"/>
              </a:rPr>
              <a:t>Outline</a:t>
            </a:r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  <a:p>
            <a:pPr lvl="1" marL="741240" indent="-284040">
              <a:spcBef>
                <a:spcPts val="499"/>
              </a:spcBef>
              <a:buClr>
                <a:srgbClr val="ff0000"/>
              </a:buClr>
              <a:buSzPct val="55000"/>
              <a:buFont typeface="Wingdings" charset="2"/>
              <a:buChar char=""/>
            </a:pPr>
            <a:r>
              <a:rPr b="0" lang="en-GB" sz="2000" spc="-1" strike="noStrike">
                <a:solidFill>
                  <a:srgbClr val="000000"/>
                </a:solidFill>
                <a:latin typeface="Tahoma"/>
              </a:rPr>
              <a:t>Goodness of fit: The concept of minimum sums of squares</a:t>
            </a:r>
            <a:endParaRPr b="0" lang="en-GB" sz="2000" spc="-1" strike="noStrike">
              <a:solidFill>
                <a:srgbClr val="000000"/>
              </a:solidFill>
              <a:latin typeface="Tahoma"/>
            </a:endParaRPr>
          </a:p>
          <a:p>
            <a:pPr lvl="1" marL="741240" indent="-284040">
              <a:spcBef>
                <a:spcPts val="499"/>
              </a:spcBef>
              <a:buClr>
                <a:srgbClr val="ff0000"/>
              </a:buClr>
              <a:buSzPct val="55000"/>
              <a:buFont typeface="Wingdings" charset="2"/>
              <a:buChar char=""/>
            </a:pPr>
            <a:r>
              <a:rPr b="0" lang="en-GB" sz="2000" spc="-1" strike="noStrike">
                <a:solidFill>
                  <a:srgbClr val="000000"/>
                </a:solidFill>
                <a:latin typeface="Tahoma"/>
              </a:rPr>
              <a:t>The concept of minimization explained with linear regression examples</a:t>
            </a:r>
            <a:endParaRPr b="0" lang="en-GB" sz="2000" spc="-1" strike="noStrike">
              <a:solidFill>
                <a:srgbClr val="000000"/>
              </a:solidFill>
              <a:latin typeface="Tahoma"/>
            </a:endParaRPr>
          </a:p>
          <a:p>
            <a:pPr lvl="1" marL="741240" indent="-284040">
              <a:spcBef>
                <a:spcPts val="499"/>
              </a:spcBef>
              <a:buClr>
                <a:srgbClr val="ff0000"/>
              </a:buClr>
              <a:buSzPct val="55000"/>
              <a:buFont typeface="Wingdings" charset="2"/>
              <a:buChar char=""/>
            </a:pPr>
            <a:r>
              <a:rPr b="0" lang="en-GB" sz="2000" spc="-1" strike="noStrike">
                <a:solidFill>
                  <a:srgbClr val="000000"/>
                </a:solidFill>
                <a:latin typeface="Tahoma"/>
              </a:rPr>
              <a:t>Model violation</a:t>
            </a:r>
            <a:endParaRPr b="0" lang="en-GB" sz="2000" spc="-1" strike="noStrike">
              <a:solidFill>
                <a:srgbClr val="000000"/>
              </a:solidFill>
              <a:latin typeface="Tahoma"/>
            </a:endParaRPr>
          </a:p>
          <a:p>
            <a:pPr marL="341280" indent="-341280">
              <a:spcBef>
                <a:spcPts val="448"/>
              </a:spcBef>
            </a:pPr>
            <a:endParaRPr b="0" lang="en-GB" sz="2000" spc="-1" strike="noStrike">
              <a:solidFill>
                <a:srgbClr val="000000"/>
              </a:solidFill>
              <a:latin typeface="Tahoma"/>
            </a:endParaRPr>
          </a:p>
        </p:txBody>
      </p:sp>
    </p:spTree>
  </p:cSld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TextShape 1"/>
          <p:cNvSpPr txBox="1"/>
          <p:nvPr/>
        </p:nvSpPr>
        <p:spPr>
          <a:xfrm>
            <a:off x="1066320" y="189000"/>
            <a:ext cx="7877160" cy="5760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>
            <a:noAutofit/>
          </a:bodyPr>
          <a:p>
            <a:pPr/>
            <a:r>
              <a:rPr b="0" lang="en-GB" sz="2800" spc="-1" strike="noStrike">
                <a:solidFill>
                  <a:srgbClr val="333399"/>
                </a:solidFill>
                <a:latin typeface="Tahoma"/>
              </a:rPr>
              <a:t>Goodness of fit, standard error and r</a:t>
            </a:r>
            <a:r>
              <a:rPr b="0" lang="en-GB" sz="2800" spc="-1" strike="noStrike" baseline="30000">
                <a:solidFill>
                  <a:srgbClr val="333399"/>
                </a:solidFill>
                <a:latin typeface="Tahoma"/>
              </a:rPr>
              <a:t>2</a:t>
            </a:r>
            <a:endParaRPr b="0" lang="en-GB" sz="2800" spc="-1" strike="noStrike">
              <a:solidFill>
                <a:srgbClr val="333399"/>
              </a:solidFill>
              <a:latin typeface="Tahoma"/>
            </a:endParaRPr>
          </a:p>
        </p:txBody>
      </p:sp>
      <p:graphicFrame>
        <p:nvGraphicFramePr>
          <p:cNvPr id="311" name="Object 2"/>
          <p:cNvGraphicFramePr/>
          <p:nvPr/>
        </p:nvGraphicFramePr>
        <p:xfrm>
          <a:off x="855720" y="1384200"/>
          <a:ext cx="3638520" cy="2295720"/>
        </p:xfrm>
        <a:graphic>
          <a:graphicData uri="http://schemas.openxmlformats.org/presentationml/2006/ole">
            <p:oleObj r:id="rId1" spid="">
              <p:embed/>
              <p:pic>
                <p:nvPicPr>
                  <p:cNvPr id="312" name="" descr=""/>
                  <p:cNvPicPr/>
                  <p:nvPr/>
                </p:nvPicPr>
                <p:blipFill>
                  <a:blip r:embed="rId2"/>
                  <a:stretch/>
                </p:blipFill>
                <p:spPr>
                  <a:xfrm>
                    <a:off x="855720" y="1384200"/>
                    <a:ext cx="3638520" cy="229572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</p:oleObj>
          </a:graphicData>
        </a:graphic>
      </p:graphicFrame>
      <p:sp>
        <p:nvSpPr>
          <p:cNvPr id="313" name="TextShape 3"/>
          <p:cNvSpPr txBox="1"/>
          <p:nvPr/>
        </p:nvSpPr>
        <p:spPr>
          <a:xfrm>
            <a:off x="4856040" y="1267920"/>
            <a:ext cx="4059360" cy="520884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>
            <a:normAutofit/>
          </a:bodyPr>
          <a:p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</p:txBody>
      </p:sp>
      <p:graphicFrame>
        <p:nvGraphicFramePr>
          <p:cNvPr id="314" name="Object 4"/>
          <p:cNvGraphicFramePr/>
          <p:nvPr/>
        </p:nvGraphicFramePr>
        <p:xfrm>
          <a:off x="855720" y="4005360"/>
          <a:ext cx="3638520" cy="2295360"/>
        </p:xfrm>
        <a:graphic>
          <a:graphicData uri="http://schemas.openxmlformats.org/presentationml/2006/ole">
            <p:oleObj r:id="rId3" spid="">
              <p:embed/>
              <p:pic>
                <p:nvPicPr>
                  <p:cNvPr id="315" name="" descr=""/>
                  <p:cNvPicPr/>
                  <p:nvPr/>
                </p:nvPicPr>
                <p:blipFill>
                  <a:blip r:embed="rId4"/>
                  <a:stretch/>
                </p:blipFill>
                <p:spPr>
                  <a:xfrm>
                    <a:off x="855720" y="4005360"/>
                    <a:ext cx="3638520" cy="229536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</p:oleObj>
          </a:graphicData>
        </a:graphic>
      </p:graphicFrame>
    </p:spTree>
  </p:cSld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TextShape 1"/>
          <p:cNvSpPr txBox="1"/>
          <p:nvPr/>
        </p:nvSpPr>
        <p:spPr>
          <a:xfrm>
            <a:off x="1066320" y="189000"/>
            <a:ext cx="7877160" cy="5760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>
            <a:noAutofit/>
          </a:bodyPr>
          <a:p>
            <a:pPr/>
            <a:r>
              <a:rPr b="0" lang="en-US" sz="2800" spc="-1" strike="noStrike">
                <a:solidFill>
                  <a:srgbClr val="333399"/>
                </a:solidFill>
                <a:latin typeface="Tahoma"/>
              </a:rPr>
              <a:t>Multiple regression</a:t>
            </a:r>
            <a:endParaRPr b="0" lang="en-GB" sz="2800" spc="-1" strike="noStrike">
              <a:solidFill>
                <a:srgbClr val="333399"/>
              </a:solidFill>
              <a:latin typeface="Tahoma"/>
            </a:endParaRPr>
          </a:p>
        </p:txBody>
      </p:sp>
      <p:sp>
        <p:nvSpPr>
          <p:cNvPr id="317" name="TextShape 2"/>
          <p:cNvSpPr txBox="1"/>
          <p:nvPr/>
        </p:nvSpPr>
        <p:spPr>
          <a:xfrm>
            <a:off x="646200" y="1267920"/>
            <a:ext cx="8269200" cy="58230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>
            <a:normAutofit/>
          </a:bodyPr>
          <a:p>
            <a:pPr marL="341280" indent="-341280">
              <a:spcBef>
                <a:spcPts val="598"/>
              </a:spcBef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b="0" lang="en-US" sz="2400" spc="-1" strike="noStrike">
                <a:solidFill>
                  <a:srgbClr val="000000"/>
                </a:solidFill>
                <a:latin typeface="Tahoma"/>
              </a:rPr>
              <a:t>Instead of having only one variable x, explaining the observations y, we may have two variables, x and z. A possible model may be:</a:t>
            </a:r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  <a:p>
            <a:pPr marL="341280" indent="-341280">
              <a:spcBef>
                <a:spcPts val="598"/>
              </a:spcBef>
            </a:pPr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  <a:p>
            <a:pPr marL="341280" indent="-341280">
              <a:spcBef>
                <a:spcPts val="598"/>
              </a:spcBef>
            </a:pPr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  <a:p>
            <a:pPr marL="341280" indent="-341280">
              <a:spcBef>
                <a:spcPts val="598"/>
              </a:spcBef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b="0" lang="en-GB" sz="2400" spc="-1" strike="noStrike">
                <a:solidFill>
                  <a:srgbClr val="000000"/>
                </a:solidFill>
                <a:latin typeface="Tahoma"/>
              </a:rPr>
              <a:t>The goodness of fit for this model is:</a:t>
            </a:r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  <a:p>
            <a:pPr marL="341280" indent="-341280">
              <a:spcBef>
                <a:spcPts val="598"/>
              </a:spcBef>
            </a:pPr>
            <a:r>
              <a:rPr b="0" lang="en-GB" sz="2400" spc="-1" strike="noStrike">
                <a:solidFill>
                  <a:srgbClr val="000000"/>
                </a:solidFill>
                <a:latin typeface="Tahoma"/>
              </a:rPr>
              <a:t>	</a:t>
            </a:r>
            <a:r>
              <a:rPr b="0" lang="en-GB" sz="2400" spc="-1" strike="noStrike">
                <a:solidFill>
                  <a:srgbClr val="000000"/>
                </a:solidFill>
                <a:latin typeface="Tahoma"/>
              </a:rPr>
              <a:t>	</a:t>
            </a:r>
            <a:r>
              <a:rPr b="0" lang="en-GB" sz="2400" spc="-1" strike="noStrike">
                <a:solidFill>
                  <a:srgbClr val="000000"/>
                </a:solidFill>
                <a:latin typeface="Tahoma"/>
              </a:rPr>
              <a:t>	</a:t>
            </a:r>
            <a:r>
              <a:rPr b="0" lang="en-GB" sz="2400" spc="-1" strike="noStrike">
                <a:solidFill>
                  <a:srgbClr val="ff0000"/>
                </a:solidFill>
                <a:latin typeface="Tahoma"/>
              </a:rPr>
              <a:t>SS</a:t>
            </a:r>
            <a:r>
              <a:rPr b="0" lang="en-GB" sz="2400" spc="-1" strike="noStrike">
                <a:solidFill>
                  <a:srgbClr val="000000"/>
                </a:solidFill>
                <a:latin typeface="Tahoma"/>
              </a:rPr>
              <a:t>	</a:t>
            </a:r>
            <a:r>
              <a:rPr b="0" lang="en-GB" sz="2400" spc="-1" strike="noStrike">
                <a:solidFill>
                  <a:srgbClr val="000000"/>
                </a:solidFill>
                <a:latin typeface="Tahoma"/>
              </a:rPr>
              <a:t>= </a:t>
            </a:r>
            <a:r>
              <a:rPr b="0" lang="en-GB" sz="2400" spc="-1" strike="noStrike">
                <a:solidFill>
                  <a:srgbClr val="000000"/>
                </a:solidFill>
                <a:latin typeface="Symbol"/>
                <a:ea typeface="Symbol"/>
              </a:rPr>
              <a:t></a:t>
            </a:r>
            <a:r>
              <a:rPr b="0" lang="en-GB" sz="2400" spc="-1" strike="noStrike">
                <a:solidFill>
                  <a:srgbClr val="000000"/>
                </a:solidFill>
                <a:latin typeface="Tahoma"/>
              </a:rPr>
              <a:t> (Observed</a:t>
            </a:r>
            <a:r>
              <a:rPr b="0" lang="en-GB" sz="1600" spc="-1" strike="noStrike">
                <a:solidFill>
                  <a:srgbClr val="000000"/>
                </a:solidFill>
                <a:latin typeface="Tahoma"/>
              </a:rPr>
              <a:t>i</a:t>
            </a:r>
            <a:r>
              <a:rPr b="0" lang="en-GB" sz="2400" spc="-1" strike="noStrike">
                <a:solidFill>
                  <a:srgbClr val="000000"/>
                </a:solidFill>
                <a:latin typeface="Tahoma"/>
              </a:rPr>
              <a:t> –      Predicted</a:t>
            </a:r>
            <a:r>
              <a:rPr b="0" lang="en-GB" sz="1600" spc="-1" strike="noStrike">
                <a:solidFill>
                  <a:srgbClr val="000000"/>
                </a:solidFill>
                <a:latin typeface="Tahoma"/>
              </a:rPr>
              <a:t>i      </a:t>
            </a:r>
            <a:r>
              <a:rPr b="0" lang="en-GB" sz="2400" spc="-1" strike="noStrike">
                <a:solidFill>
                  <a:srgbClr val="000000"/>
                </a:solidFill>
                <a:latin typeface="Tahoma"/>
              </a:rPr>
              <a:t>)</a:t>
            </a:r>
            <a:r>
              <a:rPr b="0" lang="en-GB" sz="2400" spc="-1" strike="noStrike" baseline="30000">
                <a:solidFill>
                  <a:srgbClr val="000000"/>
                </a:solidFill>
                <a:latin typeface="Tahoma"/>
              </a:rPr>
              <a:t>2</a:t>
            </a:r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  <a:p>
            <a:pPr marL="341280" indent="-341280">
              <a:spcBef>
                <a:spcPts val="598"/>
              </a:spcBef>
            </a:pPr>
            <a:r>
              <a:rPr b="0" lang="en-GB" sz="2400" spc="-1" strike="noStrike">
                <a:solidFill>
                  <a:srgbClr val="000000"/>
                </a:solidFill>
                <a:latin typeface="Tahoma"/>
              </a:rPr>
              <a:t>	</a:t>
            </a:r>
            <a:r>
              <a:rPr b="0" lang="en-GB" sz="2400" spc="-1" strike="noStrike">
                <a:solidFill>
                  <a:srgbClr val="000000"/>
                </a:solidFill>
                <a:latin typeface="Tahoma"/>
              </a:rPr>
              <a:t>	</a:t>
            </a:r>
            <a:r>
              <a:rPr b="0" lang="en-GB" sz="2400" spc="-1" strike="noStrike">
                <a:solidFill>
                  <a:srgbClr val="000000"/>
                </a:solidFill>
                <a:latin typeface="Tahoma"/>
              </a:rPr>
              <a:t>	</a:t>
            </a:r>
            <a:r>
              <a:rPr b="0" lang="en-GB" sz="2400" spc="-1" strike="noStrike">
                <a:solidFill>
                  <a:srgbClr val="000000"/>
                </a:solidFill>
                <a:latin typeface="Tahoma"/>
              </a:rPr>
              <a:t>	</a:t>
            </a:r>
            <a:r>
              <a:rPr b="0" lang="en-GB" sz="2400" spc="-1" strike="noStrike">
                <a:solidFill>
                  <a:srgbClr val="000000"/>
                </a:solidFill>
                <a:latin typeface="Tahoma"/>
              </a:rPr>
              <a:t>= </a:t>
            </a:r>
            <a:r>
              <a:rPr b="0" lang="en-GB" sz="2400" spc="-1" strike="noStrike">
                <a:solidFill>
                  <a:srgbClr val="000000"/>
                </a:solidFill>
                <a:latin typeface="Symbol"/>
                <a:ea typeface="Symbol"/>
              </a:rPr>
              <a:t></a:t>
            </a:r>
            <a:r>
              <a:rPr b="0" lang="en-GB" sz="2400" spc="-1" strike="noStrike">
                <a:solidFill>
                  <a:srgbClr val="000000"/>
                </a:solidFill>
                <a:latin typeface="Tahoma"/>
              </a:rPr>
              <a:t> (        Y</a:t>
            </a:r>
            <a:r>
              <a:rPr b="0" lang="en-GB" sz="1600" spc="-1" strike="noStrike">
                <a:solidFill>
                  <a:srgbClr val="000000"/>
                </a:solidFill>
                <a:latin typeface="Tahoma"/>
              </a:rPr>
              <a:t>i</a:t>
            </a:r>
            <a:r>
              <a:rPr b="0" lang="en-GB" sz="2400" spc="-1" strike="noStrike">
                <a:solidFill>
                  <a:srgbClr val="000000"/>
                </a:solidFill>
                <a:latin typeface="Tahoma"/>
              </a:rPr>
              <a:t>     –           </a:t>
            </a:r>
            <a:r>
              <a:rPr b="0" lang="en-US" sz="2400" spc="-1" strike="noStrike">
                <a:solidFill>
                  <a:srgbClr val="000000"/>
                </a:solidFill>
                <a:latin typeface="Tahoma"/>
                <a:ea typeface="Tahoma"/>
              </a:rPr>
              <a:t>Ŷ</a:t>
            </a:r>
            <a:r>
              <a:rPr b="0" lang="en-GB" sz="1600" spc="-1" strike="noStrike">
                <a:solidFill>
                  <a:srgbClr val="000000"/>
                </a:solidFill>
                <a:latin typeface="Tahoma"/>
              </a:rPr>
              <a:t>i               </a:t>
            </a:r>
            <a:r>
              <a:rPr b="0" lang="en-GB" sz="2400" spc="-1" strike="noStrike">
                <a:solidFill>
                  <a:srgbClr val="000000"/>
                </a:solidFill>
                <a:latin typeface="Tahoma"/>
              </a:rPr>
              <a:t>)</a:t>
            </a:r>
            <a:r>
              <a:rPr b="0" lang="en-GB" sz="2400" spc="-1" strike="noStrike" baseline="30000">
                <a:solidFill>
                  <a:srgbClr val="000000"/>
                </a:solidFill>
                <a:latin typeface="Tahoma"/>
              </a:rPr>
              <a:t>2</a:t>
            </a:r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  <a:p>
            <a:pPr marL="341280" indent="-341280">
              <a:spcBef>
                <a:spcPts val="598"/>
              </a:spcBef>
            </a:pPr>
            <a:r>
              <a:rPr b="0" lang="en-GB" sz="2400" spc="-1" strike="noStrike">
                <a:solidFill>
                  <a:srgbClr val="000000"/>
                </a:solidFill>
                <a:latin typeface="Tahoma"/>
              </a:rPr>
              <a:t>	</a:t>
            </a:r>
            <a:r>
              <a:rPr b="0" lang="en-GB" sz="2400" spc="-1" strike="noStrike">
                <a:solidFill>
                  <a:srgbClr val="000000"/>
                </a:solidFill>
                <a:latin typeface="Tahoma"/>
              </a:rPr>
              <a:t>	</a:t>
            </a:r>
            <a:r>
              <a:rPr b="0" lang="en-GB" sz="2400" spc="-1" strike="noStrike">
                <a:solidFill>
                  <a:srgbClr val="000000"/>
                </a:solidFill>
                <a:latin typeface="Tahoma"/>
              </a:rPr>
              <a:t>	</a:t>
            </a:r>
            <a:r>
              <a:rPr b="0" lang="en-GB" sz="2400" spc="-1" strike="noStrike">
                <a:solidFill>
                  <a:srgbClr val="000000"/>
                </a:solidFill>
                <a:latin typeface="Tahoma"/>
              </a:rPr>
              <a:t>	</a:t>
            </a:r>
            <a:r>
              <a:rPr b="0" lang="en-GB" sz="2400" spc="-1" strike="noStrike">
                <a:solidFill>
                  <a:srgbClr val="000000"/>
                </a:solidFill>
                <a:latin typeface="Tahoma"/>
              </a:rPr>
              <a:t>= </a:t>
            </a:r>
            <a:r>
              <a:rPr b="0" lang="en-GB" sz="2400" spc="-1" strike="noStrike">
                <a:solidFill>
                  <a:srgbClr val="000000"/>
                </a:solidFill>
                <a:latin typeface="Symbol"/>
                <a:ea typeface="Symbol"/>
              </a:rPr>
              <a:t></a:t>
            </a:r>
            <a:r>
              <a:rPr b="0" lang="en-GB" sz="2400" spc="-1" strike="noStrike">
                <a:solidFill>
                  <a:srgbClr val="000000"/>
                </a:solidFill>
                <a:latin typeface="Tahoma"/>
              </a:rPr>
              <a:t> (        Y</a:t>
            </a:r>
            <a:r>
              <a:rPr b="0" lang="en-GB" sz="1600" spc="-1" strike="noStrike">
                <a:solidFill>
                  <a:srgbClr val="000000"/>
                </a:solidFill>
                <a:latin typeface="Tahoma"/>
              </a:rPr>
              <a:t>i</a:t>
            </a:r>
            <a:r>
              <a:rPr b="0" lang="en-GB" sz="2400" spc="-1" strike="noStrike">
                <a:solidFill>
                  <a:srgbClr val="000000"/>
                </a:solidFill>
                <a:latin typeface="Tahoma"/>
              </a:rPr>
              <a:t>     –     [a +  b*X</a:t>
            </a:r>
            <a:r>
              <a:rPr b="0" lang="en-GB" sz="1600" spc="-1" strike="noStrike">
                <a:solidFill>
                  <a:srgbClr val="000000"/>
                </a:solidFill>
                <a:latin typeface="Tahoma"/>
              </a:rPr>
              <a:t>i </a:t>
            </a:r>
            <a:r>
              <a:rPr b="0" lang="en-GB" sz="2400" spc="-1" strike="noStrike">
                <a:solidFill>
                  <a:srgbClr val="000000"/>
                </a:solidFill>
                <a:latin typeface="Tahoma"/>
              </a:rPr>
              <a:t>+ c*Z</a:t>
            </a:r>
            <a:r>
              <a:rPr b="0" lang="en-GB" sz="1600" spc="-1" strike="noStrike">
                <a:solidFill>
                  <a:srgbClr val="000000"/>
                </a:solidFill>
                <a:latin typeface="Tahoma"/>
              </a:rPr>
              <a:t>i</a:t>
            </a:r>
            <a:r>
              <a:rPr b="0" lang="en-GB" sz="2400" spc="-1" strike="noStrike">
                <a:solidFill>
                  <a:srgbClr val="000000"/>
                </a:solidFill>
                <a:latin typeface="Tahoma"/>
              </a:rPr>
              <a:t>])</a:t>
            </a:r>
            <a:r>
              <a:rPr b="0" lang="en-GB" sz="2400" spc="-1" strike="noStrike" baseline="30000">
                <a:solidFill>
                  <a:srgbClr val="000000"/>
                </a:solidFill>
                <a:latin typeface="Tahoma"/>
              </a:rPr>
              <a:t>2</a:t>
            </a:r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  <a:p>
            <a:pPr marL="341280" indent="-341280">
              <a:spcBef>
                <a:spcPts val="598"/>
              </a:spcBef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b="0" lang="en-GB" sz="2400" spc="-1" strike="noStrike">
                <a:solidFill>
                  <a:srgbClr val="000000"/>
                </a:solidFill>
                <a:latin typeface="Tahoma"/>
              </a:rPr>
              <a:t>Different values of the parameters </a:t>
            </a:r>
            <a:r>
              <a:rPr b="0" lang="en-GB" sz="2400" spc="-1" strike="noStrike">
                <a:solidFill>
                  <a:srgbClr val="ff0000"/>
                </a:solidFill>
                <a:latin typeface="Tahoma"/>
              </a:rPr>
              <a:t>a</a:t>
            </a:r>
            <a:r>
              <a:rPr b="0" lang="en-GB" sz="2400" spc="-1" strike="noStrike">
                <a:solidFill>
                  <a:srgbClr val="000000"/>
                </a:solidFill>
                <a:latin typeface="Tahoma"/>
              </a:rPr>
              <a:t>, </a:t>
            </a:r>
            <a:r>
              <a:rPr b="0" lang="en-GB" sz="2400" spc="-1" strike="noStrike">
                <a:solidFill>
                  <a:srgbClr val="ff0000"/>
                </a:solidFill>
                <a:latin typeface="Tahoma"/>
              </a:rPr>
              <a:t>b</a:t>
            </a:r>
            <a:r>
              <a:rPr b="0" lang="en-GB" sz="2400" spc="-1" strike="noStrike">
                <a:solidFill>
                  <a:srgbClr val="000000"/>
                </a:solidFill>
                <a:latin typeface="Tahoma"/>
              </a:rPr>
              <a:t> and </a:t>
            </a:r>
            <a:r>
              <a:rPr b="0" lang="en-GB" sz="2400" spc="-1" strike="noStrike">
                <a:solidFill>
                  <a:srgbClr val="ff0000"/>
                </a:solidFill>
                <a:latin typeface="Tahoma"/>
              </a:rPr>
              <a:t>c</a:t>
            </a:r>
            <a:r>
              <a:rPr b="0" lang="en-GB" sz="2400" spc="-1" strike="noStrike">
                <a:solidFill>
                  <a:srgbClr val="000000"/>
                </a:solidFill>
                <a:latin typeface="Tahoma"/>
              </a:rPr>
              <a:t> result in different values of </a:t>
            </a:r>
            <a:r>
              <a:rPr b="0" lang="en-GB" sz="2400" spc="-1" strike="noStrike">
                <a:solidFill>
                  <a:srgbClr val="ff0000"/>
                </a:solidFill>
                <a:latin typeface="Tahoma"/>
              </a:rPr>
              <a:t>SS</a:t>
            </a:r>
            <a:r>
              <a:rPr b="0" lang="en-GB" sz="2400" spc="-1" strike="noStrike">
                <a:solidFill>
                  <a:srgbClr val="000000"/>
                </a:solidFill>
                <a:latin typeface="Tahoma"/>
              </a:rPr>
              <a:t>. The objective to find the combination of a, b and c that give the lowest SS value.</a:t>
            </a:r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  <a:p>
            <a:pPr marL="341280" indent="-341280">
              <a:spcBef>
                <a:spcPts val="598"/>
              </a:spcBef>
            </a:pPr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</p:txBody>
      </p:sp>
      <p:graphicFrame>
        <p:nvGraphicFramePr>
          <p:cNvPr id="318" name="Object 3"/>
          <p:cNvGraphicFramePr/>
          <p:nvPr/>
        </p:nvGraphicFramePr>
        <p:xfrm>
          <a:off x="2905200" y="2637000"/>
          <a:ext cx="2819160" cy="431640"/>
        </p:xfrm>
        <a:graphic>
          <a:graphicData uri="http://schemas.openxmlformats.org/presentationml/2006/ole">
            <p:oleObj r:id="rId1" spid="">
              <p:embed/>
              <p:pic>
                <p:nvPicPr>
                  <p:cNvPr id="319" name="" descr=""/>
                  <p:cNvPicPr/>
                  <p:nvPr/>
                </p:nvPicPr>
                <p:blipFill>
                  <a:blip r:embed="rId2"/>
                  <a:stretch/>
                </p:blipFill>
                <p:spPr>
                  <a:xfrm>
                    <a:off x="2905200" y="2637000"/>
                    <a:ext cx="2819160" cy="43164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</p:oleObj>
          </a:graphicData>
        </a:graphic>
      </p:graphicFrame>
    </p:spTree>
  </p:cSld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TextShape 1"/>
          <p:cNvSpPr txBox="1"/>
          <p:nvPr/>
        </p:nvSpPr>
        <p:spPr>
          <a:xfrm>
            <a:off x="1066320" y="189000"/>
            <a:ext cx="7877160" cy="5760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>
            <a:noAutofit/>
          </a:bodyPr>
          <a:p>
            <a:pPr/>
            <a:r>
              <a:rPr b="0" lang="en-GB" sz="2800" spc="-1" strike="noStrike">
                <a:solidFill>
                  <a:srgbClr val="333399"/>
                </a:solidFill>
                <a:latin typeface="Tahoma"/>
              </a:rPr>
              <a:t>The first example extended</a:t>
            </a:r>
            <a:endParaRPr b="0" lang="en-GB" sz="2800" spc="-1" strike="noStrike">
              <a:solidFill>
                <a:srgbClr val="333399"/>
              </a:solidFill>
              <a:latin typeface="Tahoma"/>
            </a:endParaRPr>
          </a:p>
        </p:txBody>
      </p:sp>
      <p:sp>
        <p:nvSpPr>
          <p:cNvPr id="321" name="TextShape 2"/>
          <p:cNvSpPr txBox="1"/>
          <p:nvPr/>
        </p:nvSpPr>
        <p:spPr>
          <a:xfrm>
            <a:off x="645840" y="1267920"/>
            <a:ext cx="4057560" cy="520884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>
            <a:normAutofit/>
          </a:bodyPr>
          <a:p>
            <a:pPr marL="341280" indent="-341280">
              <a:spcBef>
                <a:spcPts val="448"/>
              </a:spcBef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Lets imagine that in our first example we also had information on temperature and that there were only two temperature regimes, 20 and 25 </a:t>
            </a:r>
            <a:r>
              <a:rPr b="0" lang="en-US" sz="1800" spc="-1" strike="noStrike">
                <a:solidFill>
                  <a:srgbClr val="000000"/>
                </a:solidFill>
                <a:latin typeface="Tahoma"/>
                <a:ea typeface="Tahoma"/>
              </a:rPr>
              <a:t>ºC</a:t>
            </a:r>
            <a:endParaRPr b="0" lang="en-GB" sz="1800" spc="-1" strike="noStrike">
              <a:solidFill>
                <a:srgbClr val="000000"/>
              </a:solidFill>
              <a:latin typeface="Tahoma"/>
            </a:endParaRPr>
          </a:p>
          <a:p>
            <a:pPr marL="341280" indent="-341280">
              <a:spcBef>
                <a:spcPts val="448"/>
              </a:spcBef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Ten fish (n=10) with measurements of three variables:</a:t>
            </a:r>
            <a:endParaRPr b="0" lang="en-GB" sz="1800" spc="-1" strike="noStrike">
              <a:solidFill>
                <a:srgbClr val="000000"/>
              </a:solidFill>
              <a:latin typeface="Tahoma"/>
            </a:endParaRPr>
          </a:p>
          <a:p>
            <a:pPr lvl="1" marL="741240" indent="-284040">
              <a:spcBef>
                <a:spcPts val="400"/>
              </a:spcBef>
              <a:buClr>
                <a:srgbClr val="ff0000"/>
              </a:buClr>
              <a:buSzPct val="55000"/>
              <a:buFont typeface="Wingdings" charset="2"/>
              <a:buChar char=""/>
            </a:pPr>
            <a:r>
              <a:rPr b="0" lang="en-GB" sz="1600" spc="-1" strike="noStrike">
                <a:solidFill>
                  <a:srgbClr val="000000"/>
                </a:solidFill>
                <a:latin typeface="Tahoma"/>
              </a:rPr>
              <a:t>Body weight</a:t>
            </a:r>
            <a:endParaRPr b="0" lang="en-GB" sz="1600" spc="-1" strike="noStrike">
              <a:solidFill>
                <a:srgbClr val="000000"/>
              </a:solidFill>
              <a:latin typeface="Tahoma"/>
            </a:endParaRPr>
          </a:p>
          <a:p>
            <a:pPr lvl="1" marL="741240" indent="-284040">
              <a:spcBef>
                <a:spcPts val="400"/>
              </a:spcBef>
              <a:buClr>
                <a:srgbClr val="ff0000"/>
              </a:buClr>
              <a:buSzPct val="55000"/>
              <a:buFont typeface="Wingdings" charset="2"/>
              <a:buChar char=""/>
            </a:pPr>
            <a:r>
              <a:rPr b="0" lang="en-GB" sz="1600" spc="-1" strike="noStrike">
                <a:solidFill>
                  <a:srgbClr val="000000"/>
                </a:solidFill>
                <a:latin typeface="Tahoma"/>
              </a:rPr>
              <a:t>Temperature</a:t>
            </a:r>
            <a:endParaRPr b="0" lang="en-GB" sz="1600" spc="-1" strike="noStrike">
              <a:solidFill>
                <a:srgbClr val="000000"/>
              </a:solidFill>
              <a:latin typeface="Tahoma"/>
            </a:endParaRPr>
          </a:p>
          <a:p>
            <a:pPr lvl="1" marL="741240" indent="-284040">
              <a:spcBef>
                <a:spcPts val="400"/>
              </a:spcBef>
              <a:buClr>
                <a:srgbClr val="ff0000"/>
              </a:buClr>
              <a:buSzPct val="55000"/>
              <a:buFont typeface="Wingdings" charset="2"/>
              <a:buChar char=""/>
            </a:pPr>
            <a:r>
              <a:rPr b="0" lang="en-GB" sz="1600" spc="-1" strike="noStrike">
                <a:solidFill>
                  <a:srgbClr val="000000"/>
                </a:solidFill>
                <a:latin typeface="Tahoma"/>
              </a:rPr>
              <a:t>Egg number</a:t>
            </a:r>
            <a:endParaRPr b="0" lang="en-GB" sz="1600" spc="-1" strike="noStrike">
              <a:solidFill>
                <a:srgbClr val="000000"/>
              </a:solidFill>
              <a:latin typeface="Tahoma"/>
            </a:endParaRPr>
          </a:p>
          <a:p>
            <a:pPr marL="341280" indent="-341280">
              <a:spcBef>
                <a:spcPts val="448"/>
              </a:spcBef>
            </a:pPr>
            <a:endParaRPr b="0" lang="en-GB" sz="1600" spc="-1" strike="noStrike">
              <a:solidFill>
                <a:srgbClr val="000000"/>
              </a:solidFill>
              <a:latin typeface="Tahoma"/>
            </a:endParaRPr>
          </a:p>
          <a:p>
            <a:pPr marL="341280" indent="-341280">
              <a:spcBef>
                <a:spcPts val="448"/>
              </a:spcBef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Simple observation:</a:t>
            </a:r>
            <a:endParaRPr b="0" lang="en-GB" sz="1800" spc="-1" strike="noStrike">
              <a:solidFill>
                <a:srgbClr val="000000"/>
              </a:solidFill>
              <a:latin typeface="Tahoma"/>
            </a:endParaRPr>
          </a:p>
          <a:p>
            <a:pPr lvl="1" marL="741240" indent="-284040">
              <a:spcBef>
                <a:spcPts val="400"/>
              </a:spcBef>
              <a:buClr>
                <a:srgbClr val="ff0000"/>
              </a:buClr>
              <a:buSzPct val="55000"/>
              <a:buFont typeface="Wingdings" charset="2"/>
              <a:buChar char=""/>
            </a:pPr>
            <a:r>
              <a:rPr b="0" lang="en-GB" sz="1600" spc="-1" strike="noStrike">
                <a:solidFill>
                  <a:srgbClr val="000000"/>
                </a:solidFill>
                <a:latin typeface="Tahoma"/>
              </a:rPr>
              <a:t>The heavier the fish the more number of eggs</a:t>
            </a:r>
            <a:endParaRPr b="0" lang="en-GB" sz="1600" spc="-1" strike="noStrike">
              <a:solidFill>
                <a:srgbClr val="000000"/>
              </a:solidFill>
              <a:latin typeface="Tahoma"/>
            </a:endParaRPr>
          </a:p>
          <a:p>
            <a:pPr lvl="1" marL="741240" indent="-284040">
              <a:spcBef>
                <a:spcPts val="400"/>
              </a:spcBef>
              <a:buClr>
                <a:srgbClr val="ff0000"/>
              </a:buClr>
              <a:buSzPct val="55000"/>
              <a:buFont typeface="Wingdings" charset="2"/>
              <a:buChar char=""/>
            </a:pPr>
            <a:r>
              <a:rPr b="0" lang="en-GB" sz="1600" spc="-1" strike="noStrike">
                <a:solidFill>
                  <a:srgbClr val="000000"/>
                </a:solidFill>
                <a:latin typeface="Tahoma"/>
              </a:rPr>
              <a:t>For a given body weight, fish collected at lower temperature have lower number of eggs</a:t>
            </a:r>
            <a:endParaRPr b="0" lang="en-GB" sz="1600" spc="-1" strike="noStrike">
              <a:solidFill>
                <a:srgbClr val="000000"/>
              </a:solidFill>
              <a:latin typeface="Tahoma"/>
            </a:endParaRPr>
          </a:p>
        </p:txBody>
      </p:sp>
      <p:graphicFrame>
        <p:nvGraphicFramePr>
          <p:cNvPr id="322" name="Object 3"/>
          <p:cNvGraphicFramePr/>
          <p:nvPr/>
        </p:nvGraphicFramePr>
        <p:xfrm>
          <a:off x="5627520" y="1320840"/>
          <a:ext cx="2718000" cy="2187360"/>
        </p:xfrm>
        <a:graphic>
          <a:graphicData uri="http://schemas.openxmlformats.org/presentationml/2006/ole">
            <p:oleObj progId="Excel.Sheet.12" r:id="rId1" spid="">
              <p:embed/>
              <p:pic>
                <p:nvPicPr>
                  <p:cNvPr id="323" name="" descr=""/>
                  <p:cNvPicPr/>
                  <p:nvPr/>
                </p:nvPicPr>
                <p:blipFill>
                  <a:blip r:embed="rId2"/>
                  <a:stretch/>
                </p:blipFill>
                <p:spPr>
                  <a:xfrm>
                    <a:off x="5627520" y="1320840"/>
                    <a:ext cx="2718000" cy="218736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</p:oleObj>
          </a:graphicData>
        </a:graphic>
      </p:graphicFrame>
      <p:pic>
        <p:nvPicPr>
          <p:cNvPr id="324" name="" descr=""/>
          <p:cNvPicPr/>
          <p:nvPr/>
        </p:nvPicPr>
        <p:blipFill>
          <a:blip r:embed="rId3"/>
          <a:stretch/>
        </p:blipFill>
        <p:spPr>
          <a:xfrm>
            <a:off x="4643280" y="3860640"/>
            <a:ext cx="4322880" cy="2889360"/>
          </a:xfrm>
          <a:prstGeom prst="rect">
            <a:avLst/>
          </a:prstGeom>
          <a:ln>
            <a:noFill/>
          </a:ln>
        </p:spPr>
      </p:pic>
      <p:sp>
        <p:nvSpPr>
          <p:cNvPr id="325" name="CustomShape 4"/>
          <p:cNvSpPr/>
          <p:nvPr/>
        </p:nvSpPr>
        <p:spPr>
          <a:xfrm>
            <a:off x="5583960" y="4336920"/>
            <a:ext cx="1166760" cy="2462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1" lang="en-US" sz="1000" spc="-1" strike="noStrike">
                <a:solidFill>
                  <a:srgbClr val="ff0000"/>
                </a:solidFill>
                <a:latin typeface="Tahoma"/>
              </a:rPr>
              <a:t>High temperature</a:t>
            </a:r>
            <a:endParaRPr b="0" lang="en-GB" sz="1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26" name="CustomShape 5"/>
          <p:cNvSpPr/>
          <p:nvPr/>
        </p:nvSpPr>
        <p:spPr>
          <a:xfrm>
            <a:off x="7525800" y="5589720"/>
            <a:ext cx="1137960" cy="2462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1" lang="en-US" sz="1000" spc="-1" strike="noStrike">
                <a:solidFill>
                  <a:srgbClr val="3333cc"/>
                </a:solidFill>
                <a:latin typeface="Tahoma"/>
              </a:rPr>
              <a:t>Low temperature</a:t>
            </a:r>
            <a:endParaRPr b="0" lang="en-GB" sz="1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27" name="Line 6"/>
          <p:cNvSpPr/>
          <p:nvPr/>
        </p:nvSpPr>
        <p:spPr>
          <a:xfrm flipH="1" flipV="1">
            <a:off x="7306920" y="5298840"/>
            <a:ext cx="74520" cy="290520"/>
          </a:xfrm>
          <a:prstGeom prst="line">
            <a:avLst/>
          </a:prstGeom>
          <a:ln w="25560">
            <a:solidFill>
              <a:srgbClr val="3333cc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328" name="Line 7"/>
          <p:cNvSpPr/>
          <p:nvPr/>
        </p:nvSpPr>
        <p:spPr>
          <a:xfrm>
            <a:off x="6732720" y="4581360"/>
            <a:ext cx="144360" cy="216000"/>
          </a:xfrm>
          <a:prstGeom prst="line">
            <a:avLst/>
          </a:prstGeom>
          <a:ln w="25560">
            <a:solidFill>
              <a:srgbClr val="ff0000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</p:spTree>
  </p:cSld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TextShape 1"/>
          <p:cNvSpPr txBox="1"/>
          <p:nvPr/>
        </p:nvSpPr>
        <p:spPr>
          <a:xfrm>
            <a:off x="1066320" y="189000"/>
            <a:ext cx="7877160" cy="5760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>
            <a:noAutofit/>
          </a:bodyPr>
          <a:p>
            <a:pPr/>
            <a:r>
              <a:rPr b="0" lang="en-GB" sz="2800" spc="-1" strike="noStrike">
                <a:solidFill>
                  <a:srgbClr val="333399"/>
                </a:solidFill>
                <a:latin typeface="Tahoma"/>
              </a:rPr>
              <a:t>The proposed model</a:t>
            </a:r>
            <a:endParaRPr b="0" lang="en-GB" sz="2800" spc="-1" strike="noStrike">
              <a:solidFill>
                <a:srgbClr val="333399"/>
              </a:solidFill>
              <a:latin typeface="Tahoma"/>
            </a:endParaRPr>
          </a:p>
        </p:txBody>
      </p:sp>
      <p:sp>
        <p:nvSpPr>
          <p:cNvPr id="330" name="TextShape 2"/>
          <p:cNvSpPr txBox="1"/>
          <p:nvPr/>
        </p:nvSpPr>
        <p:spPr>
          <a:xfrm>
            <a:off x="646200" y="1267920"/>
            <a:ext cx="8269200" cy="520884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>
            <a:normAutofit/>
          </a:bodyPr>
          <a:p>
            <a:pPr marL="341280" indent="-341280">
              <a:lnSpc>
                <a:spcPct val="90000"/>
              </a:lnSpc>
              <a:spcBef>
                <a:spcPts val="448"/>
              </a:spcBef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In mathematical notation we have:</a:t>
            </a:r>
            <a:endParaRPr b="0" lang="en-GB" sz="1800" spc="-1" strike="noStrike">
              <a:solidFill>
                <a:srgbClr val="000000"/>
              </a:solidFill>
              <a:latin typeface="Tahoma"/>
            </a:endParaRPr>
          </a:p>
          <a:p>
            <a:pPr marL="341280" indent="-341280">
              <a:lnSpc>
                <a:spcPct val="90000"/>
              </a:lnSpc>
              <a:spcBef>
                <a:spcPts val="448"/>
              </a:spcBef>
            </a:pP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	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	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Observed = Predicted + residuals</a:t>
            </a:r>
            <a:endParaRPr b="0" lang="en-GB" sz="1800" spc="-1" strike="noStrike">
              <a:solidFill>
                <a:srgbClr val="000000"/>
              </a:solidFill>
              <a:latin typeface="Tahoma"/>
            </a:endParaRPr>
          </a:p>
          <a:p>
            <a:pPr marL="341280" indent="-341280">
              <a:lnSpc>
                <a:spcPct val="90000"/>
              </a:lnSpc>
              <a:spcBef>
                <a:spcPts val="298"/>
              </a:spcBef>
            </a:pP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	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	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	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Y</a:t>
            </a:r>
            <a:r>
              <a:rPr b="0" lang="en-GB" sz="1200" spc="-1" strike="noStrike">
                <a:solidFill>
                  <a:srgbClr val="000000"/>
                </a:solidFill>
                <a:latin typeface="Tahoma"/>
              </a:rPr>
              <a:t>i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 =    </a:t>
            </a:r>
            <a:r>
              <a:rPr b="0" lang="en-US" sz="1800" spc="-1" strike="noStrike">
                <a:solidFill>
                  <a:srgbClr val="000000"/>
                </a:solidFill>
                <a:latin typeface="Tahoma"/>
                <a:ea typeface="Tahoma"/>
              </a:rPr>
              <a:t>Ŷ</a:t>
            </a:r>
            <a:r>
              <a:rPr b="0" lang="en-GB" sz="1200" spc="-1" strike="noStrike">
                <a:solidFill>
                  <a:srgbClr val="000000"/>
                </a:solidFill>
                <a:latin typeface="Tahoma"/>
              </a:rPr>
              <a:t>i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          + </a:t>
            </a:r>
            <a:r>
              <a:rPr b="0" lang="en-GB" sz="2400" spc="-1" strike="noStrike">
                <a:solidFill>
                  <a:srgbClr val="000000"/>
                </a:solidFill>
                <a:latin typeface="Symbol"/>
                <a:ea typeface="Symbol"/>
              </a:rPr>
              <a:t></a:t>
            </a:r>
            <a:r>
              <a:rPr b="0" lang="en-GB" sz="1200" spc="-1" strike="noStrike">
                <a:solidFill>
                  <a:srgbClr val="000000"/>
                </a:solidFill>
                <a:latin typeface="Tahoma"/>
              </a:rPr>
              <a:t>i</a:t>
            </a:r>
            <a:endParaRPr b="0" lang="en-GB" sz="1200" spc="-1" strike="noStrike">
              <a:solidFill>
                <a:srgbClr val="000000"/>
              </a:solidFill>
              <a:latin typeface="Tahoma"/>
            </a:endParaRPr>
          </a:p>
          <a:p>
            <a:pPr marL="341280" indent="-341280">
              <a:lnSpc>
                <a:spcPct val="90000"/>
              </a:lnSpc>
              <a:spcBef>
                <a:spcPts val="298"/>
              </a:spcBef>
            </a:pP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	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	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	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Y</a:t>
            </a:r>
            <a:r>
              <a:rPr b="0" lang="en-GB" sz="1200" spc="-1" strike="noStrike">
                <a:solidFill>
                  <a:srgbClr val="000000"/>
                </a:solidFill>
                <a:latin typeface="Tahoma"/>
              </a:rPr>
              <a:t>i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 = a + b * X</a:t>
            </a:r>
            <a:r>
              <a:rPr b="0" lang="en-GB" sz="1200" spc="-1" strike="noStrike">
                <a:solidFill>
                  <a:srgbClr val="000000"/>
                </a:solidFill>
                <a:latin typeface="Tahoma"/>
              </a:rPr>
              <a:t>i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 + c Z</a:t>
            </a:r>
            <a:r>
              <a:rPr b="0" lang="en-GB" sz="1200" spc="-1" strike="noStrike">
                <a:solidFill>
                  <a:srgbClr val="000000"/>
                </a:solidFill>
                <a:latin typeface="Tahoma"/>
              </a:rPr>
              <a:t>i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+ </a:t>
            </a:r>
            <a:r>
              <a:rPr b="0" lang="en-GB" sz="2400" spc="-1" strike="noStrike">
                <a:solidFill>
                  <a:srgbClr val="000000"/>
                </a:solidFill>
                <a:latin typeface="Symbol"/>
                <a:ea typeface="Symbol"/>
              </a:rPr>
              <a:t></a:t>
            </a:r>
            <a:r>
              <a:rPr b="0" lang="en-GB" sz="1200" spc="-1" strike="noStrike">
                <a:solidFill>
                  <a:srgbClr val="000000"/>
                </a:solidFill>
                <a:latin typeface="Tahoma"/>
              </a:rPr>
              <a:t>i</a:t>
            </a:r>
            <a:endParaRPr b="0" lang="en-GB" sz="1200" spc="-1" strike="noStrike">
              <a:solidFill>
                <a:srgbClr val="000000"/>
              </a:solidFill>
              <a:latin typeface="Tahoma"/>
            </a:endParaRPr>
          </a:p>
          <a:p>
            <a:pPr marL="341280" indent="-341280">
              <a:lnSpc>
                <a:spcPct val="90000"/>
              </a:lnSpc>
              <a:spcBef>
                <a:spcPts val="448"/>
              </a:spcBef>
            </a:pP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	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	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No. Eggs</a:t>
            </a:r>
            <a:r>
              <a:rPr b="0" lang="en-GB" sz="1200" spc="-1" strike="noStrike">
                <a:solidFill>
                  <a:srgbClr val="000000"/>
                </a:solidFill>
                <a:latin typeface="Tahoma"/>
              </a:rPr>
              <a:t>i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  = a + b * Body weight</a:t>
            </a:r>
            <a:r>
              <a:rPr b="0" lang="en-GB" sz="1200" spc="-1" strike="noStrike">
                <a:solidFill>
                  <a:srgbClr val="000000"/>
                </a:solidFill>
                <a:latin typeface="Tahoma"/>
              </a:rPr>
              <a:t>i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 + Temperature + residual</a:t>
            </a:r>
            <a:endParaRPr b="0" lang="en-GB" sz="1800" spc="-1" strike="noStrike">
              <a:solidFill>
                <a:srgbClr val="000000"/>
              </a:solidFill>
              <a:latin typeface="Tahoma"/>
            </a:endParaRPr>
          </a:p>
          <a:p>
            <a:pPr marL="341280" indent="-341280">
              <a:lnSpc>
                <a:spcPct val="90000"/>
              </a:lnSpc>
              <a:spcBef>
                <a:spcPts val="448"/>
              </a:spcBef>
            </a:pPr>
            <a:endParaRPr b="0" lang="en-GB" sz="1800" spc="-1" strike="noStrike">
              <a:solidFill>
                <a:srgbClr val="000000"/>
              </a:solidFill>
              <a:latin typeface="Tahoma"/>
            </a:endParaRPr>
          </a:p>
          <a:p>
            <a:pPr marL="341280" indent="-341280">
              <a:lnSpc>
                <a:spcPct val="90000"/>
              </a:lnSpc>
              <a:spcBef>
                <a:spcPts val="448"/>
              </a:spcBef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Thus for this model the goodness of fit is:</a:t>
            </a:r>
            <a:endParaRPr b="0" lang="en-GB" sz="1800" spc="-1" strike="noStrike">
              <a:solidFill>
                <a:srgbClr val="000000"/>
              </a:solidFill>
              <a:latin typeface="Tahoma"/>
            </a:endParaRPr>
          </a:p>
          <a:p>
            <a:pPr marL="341280" indent="-341280">
              <a:lnSpc>
                <a:spcPct val="90000"/>
              </a:lnSpc>
              <a:spcBef>
                <a:spcPts val="448"/>
              </a:spcBef>
            </a:pP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	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	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	</a:t>
            </a:r>
            <a:r>
              <a:rPr b="0" lang="en-GB" sz="1800" spc="-1" strike="noStrike">
                <a:solidFill>
                  <a:srgbClr val="ff0000"/>
                </a:solidFill>
                <a:latin typeface="Tahoma"/>
              </a:rPr>
              <a:t>SS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	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= </a:t>
            </a:r>
            <a:r>
              <a:rPr b="0" lang="en-GB" sz="1800" spc="-1" strike="noStrike">
                <a:solidFill>
                  <a:srgbClr val="000000"/>
                </a:solidFill>
                <a:latin typeface="Symbol"/>
                <a:ea typeface="Symbol"/>
              </a:rPr>
              <a:t>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 (Observed</a:t>
            </a:r>
            <a:r>
              <a:rPr b="0" lang="en-GB" sz="1200" spc="-1" strike="noStrike">
                <a:solidFill>
                  <a:srgbClr val="000000"/>
                </a:solidFill>
                <a:latin typeface="Tahoma"/>
              </a:rPr>
              <a:t>i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 –      Predicted</a:t>
            </a:r>
            <a:r>
              <a:rPr b="0" lang="en-GB" sz="1200" spc="-1" strike="noStrike">
                <a:solidFill>
                  <a:srgbClr val="000000"/>
                </a:solidFill>
                <a:latin typeface="Tahoma"/>
              </a:rPr>
              <a:t>i      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)</a:t>
            </a:r>
            <a:r>
              <a:rPr b="0" lang="en-GB" sz="1800" spc="-1" strike="noStrike" baseline="30000">
                <a:solidFill>
                  <a:srgbClr val="000000"/>
                </a:solidFill>
                <a:latin typeface="Tahoma"/>
              </a:rPr>
              <a:t>2</a:t>
            </a:r>
            <a:endParaRPr b="0" lang="en-GB" sz="1800" spc="-1" strike="noStrike">
              <a:solidFill>
                <a:srgbClr val="000000"/>
              </a:solidFill>
              <a:latin typeface="Tahoma"/>
            </a:endParaRPr>
          </a:p>
          <a:p>
            <a:pPr marL="341280" indent="-341280">
              <a:lnSpc>
                <a:spcPct val="90000"/>
              </a:lnSpc>
              <a:spcBef>
                <a:spcPts val="448"/>
              </a:spcBef>
            </a:pP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	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	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	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	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= </a:t>
            </a:r>
            <a:r>
              <a:rPr b="0" lang="en-GB" sz="1800" spc="-1" strike="noStrike">
                <a:solidFill>
                  <a:srgbClr val="000000"/>
                </a:solidFill>
                <a:latin typeface="Symbol"/>
                <a:ea typeface="Symbol"/>
              </a:rPr>
              <a:t>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 (        Y</a:t>
            </a:r>
            <a:r>
              <a:rPr b="0" lang="en-GB" sz="1200" spc="-1" strike="noStrike">
                <a:solidFill>
                  <a:srgbClr val="000000"/>
                </a:solidFill>
                <a:latin typeface="Tahoma"/>
              </a:rPr>
              <a:t>i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     –           </a:t>
            </a:r>
            <a:r>
              <a:rPr b="0" lang="en-US" sz="1800" spc="-1" strike="noStrike">
                <a:solidFill>
                  <a:srgbClr val="000000"/>
                </a:solidFill>
                <a:latin typeface="Tahoma"/>
                <a:ea typeface="Tahoma"/>
              </a:rPr>
              <a:t>Ŷ</a:t>
            </a:r>
            <a:r>
              <a:rPr b="0" lang="en-GB" sz="1200" spc="-1" strike="noStrike">
                <a:solidFill>
                  <a:srgbClr val="000000"/>
                </a:solidFill>
                <a:latin typeface="Tahoma"/>
              </a:rPr>
              <a:t>i               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)</a:t>
            </a:r>
            <a:r>
              <a:rPr b="0" lang="en-GB" sz="1800" spc="-1" strike="noStrike" baseline="30000">
                <a:solidFill>
                  <a:srgbClr val="000000"/>
                </a:solidFill>
                <a:latin typeface="Tahoma"/>
              </a:rPr>
              <a:t>2</a:t>
            </a:r>
            <a:endParaRPr b="0" lang="en-GB" sz="1800" spc="-1" strike="noStrike">
              <a:solidFill>
                <a:srgbClr val="000000"/>
              </a:solidFill>
              <a:latin typeface="Tahoma"/>
            </a:endParaRPr>
          </a:p>
          <a:p>
            <a:pPr marL="341280" indent="-341280">
              <a:lnSpc>
                <a:spcPct val="90000"/>
              </a:lnSpc>
              <a:spcBef>
                <a:spcPts val="448"/>
              </a:spcBef>
            </a:pP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	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	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	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	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= </a:t>
            </a:r>
            <a:r>
              <a:rPr b="0" lang="en-GB" sz="1800" spc="-1" strike="noStrike">
                <a:solidFill>
                  <a:srgbClr val="000000"/>
                </a:solidFill>
                <a:latin typeface="Symbol"/>
                <a:ea typeface="Symbol"/>
              </a:rPr>
              <a:t>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 (        Y</a:t>
            </a:r>
            <a:r>
              <a:rPr b="0" lang="en-GB" sz="1200" spc="-1" strike="noStrike">
                <a:solidFill>
                  <a:srgbClr val="000000"/>
                </a:solidFill>
                <a:latin typeface="Tahoma"/>
              </a:rPr>
              <a:t>i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     –     [a +  b * X + c * Z</a:t>
            </a:r>
            <a:r>
              <a:rPr b="0" lang="en-GB" sz="1200" spc="-1" strike="noStrike">
                <a:solidFill>
                  <a:srgbClr val="000000"/>
                </a:solidFill>
                <a:latin typeface="Tahoma"/>
              </a:rPr>
              <a:t>i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]   )</a:t>
            </a:r>
            <a:r>
              <a:rPr b="0" lang="en-GB" sz="1800" spc="-1" strike="noStrike" baseline="30000">
                <a:solidFill>
                  <a:srgbClr val="000000"/>
                </a:solidFill>
                <a:latin typeface="Tahoma"/>
              </a:rPr>
              <a:t>2</a:t>
            </a:r>
            <a:endParaRPr b="0" lang="en-GB" sz="1800" spc="-1" strike="noStrike">
              <a:solidFill>
                <a:srgbClr val="000000"/>
              </a:solidFill>
              <a:latin typeface="Tahoma"/>
            </a:endParaRPr>
          </a:p>
          <a:p>
            <a:pPr marL="341280" indent="-341280">
              <a:lnSpc>
                <a:spcPct val="90000"/>
              </a:lnSpc>
              <a:spcBef>
                <a:spcPts val="448"/>
              </a:spcBef>
            </a:pP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	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	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	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	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= </a:t>
            </a:r>
            <a:r>
              <a:rPr b="0" lang="en-GB" sz="1800" spc="-1" strike="noStrike">
                <a:solidFill>
                  <a:srgbClr val="000000"/>
                </a:solidFill>
                <a:latin typeface="Symbol"/>
                <a:ea typeface="Symbol"/>
              </a:rPr>
              <a:t>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 (No. Eggs</a:t>
            </a:r>
            <a:r>
              <a:rPr b="0" lang="en-GB" sz="1200" spc="-1" strike="noStrike">
                <a:solidFill>
                  <a:srgbClr val="000000"/>
                </a:solidFill>
                <a:latin typeface="Tahoma"/>
              </a:rPr>
              <a:t>i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  –     [</a:t>
            </a:r>
            <a:r>
              <a:rPr b="0" lang="en-GB" sz="1800" spc="-1" strike="noStrike">
                <a:solidFill>
                  <a:srgbClr val="ff0000"/>
                </a:solidFill>
                <a:latin typeface="Tahoma"/>
              </a:rPr>
              <a:t>a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 + </a:t>
            </a:r>
            <a:r>
              <a:rPr b="0" lang="en-GB" sz="1800" spc="-1" strike="noStrike">
                <a:solidFill>
                  <a:srgbClr val="ff0000"/>
                </a:solidFill>
                <a:latin typeface="Tahoma"/>
              </a:rPr>
              <a:t>b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 * Weight</a:t>
            </a:r>
            <a:r>
              <a:rPr b="0" lang="en-GB" sz="1200" spc="-1" strike="noStrike">
                <a:solidFill>
                  <a:srgbClr val="000000"/>
                </a:solidFill>
                <a:latin typeface="Tahoma"/>
              </a:rPr>
              <a:t>i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+ </a:t>
            </a:r>
            <a:r>
              <a:rPr b="0" lang="en-GB" sz="1800" spc="-1" strike="noStrike">
                <a:solidFill>
                  <a:srgbClr val="ff0000"/>
                </a:solidFill>
                <a:latin typeface="Tahoma"/>
              </a:rPr>
              <a:t>c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 * Temp</a:t>
            </a:r>
            <a:r>
              <a:rPr b="0" lang="en-GB" sz="1200" spc="-1" strike="noStrike">
                <a:solidFill>
                  <a:srgbClr val="000000"/>
                </a:solidFill>
                <a:latin typeface="Tahoma"/>
              </a:rPr>
              <a:t>i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])</a:t>
            </a:r>
            <a:r>
              <a:rPr b="0" lang="en-GB" sz="1800" spc="-1" strike="noStrike" baseline="30000">
                <a:solidFill>
                  <a:srgbClr val="000000"/>
                </a:solidFill>
                <a:latin typeface="Tahoma"/>
              </a:rPr>
              <a:t>2</a:t>
            </a:r>
            <a:endParaRPr b="0" lang="en-GB" sz="1800" spc="-1" strike="noStrike">
              <a:solidFill>
                <a:srgbClr val="000000"/>
              </a:solidFill>
              <a:latin typeface="Tahoma"/>
            </a:endParaRPr>
          </a:p>
          <a:p>
            <a:pPr marL="341280" indent="-341280">
              <a:lnSpc>
                <a:spcPct val="90000"/>
              </a:lnSpc>
              <a:spcBef>
                <a:spcPts val="448"/>
              </a:spcBef>
            </a:pPr>
            <a:endParaRPr b="0" lang="en-GB" sz="1800" spc="-1" strike="noStrike">
              <a:solidFill>
                <a:srgbClr val="000000"/>
              </a:solidFill>
              <a:latin typeface="Tahoma"/>
            </a:endParaRPr>
          </a:p>
          <a:p>
            <a:pPr marL="341280" indent="-341280">
              <a:lnSpc>
                <a:spcPct val="90000"/>
              </a:lnSpc>
              <a:spcBef>
                <a:spcPts val="448"/>
              </a:spcBef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Different values of the parameters </a:t>
            </a:r>
            <a:r>
              <a:rPr b="0" lang="en-GB" sz="1800" spc="-1" strike="noStrike">
                <a:solidFill>
                  <a:srgbClr val="ff0000"/>
                </a:solidFill>
                <a:latin typeface="Tahoma"/>
              </a:rPr>
              <a:t>a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, </a:t>
            </a:r>
            <a:r>
              <a:rPr b="0" lang="en-GB" sz="1800" spc="-1" strike="noStrike">
                <a:solidFill>
                  <a:srgbClr val="ff0000"/>
                </a:solidFill>
                <a:latin typeface="Tahoma"/>
              </a:rPr>
              <a:t>b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 and </a:t>
            </a:r>
            <a:r>
              <a:rPr b="0" lang="en-GB" sz="1800" spc="-1" strike="noStrike">
                <a:solidFill>
                  <a:srgbClr val="ff0000"/>
                </a:solidFill>
                <a:latin typeface="Tahoma"/>
              </a:rPr>
              <a:t>c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 result in different values of </a:t>
            </a:r>
            <a:r>
              <a:rPr b="0" lang="en-GB" sz="1800" spc="-1" strike="noStrike">
                <a:solidFill>
                  <a:srgbClr val="ff0000"/>
                </a:solidFill>
                <a:latin typeface="Tahoma"/>
              </a:rPr>
              <a:t>SS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. The objective to find the combination of a, b and c that give the lowest SS value. </a:t>
            </a:r>
            <a:endParaRPr b="0" lang="en-GB" sz="1800" spc="-1" strike="noStrike">
              <a:solidFill>
                <a:srgbClr val="000000"/>
              </a:solidFill>
              <a:latin typeface="Tahoma"/>
            </a:endParaRPr>
          </a:p>
          <a:p>
            <a:pPr marL="341280" indent="-341280">
              <a:lnSpc>
                <a:spcPct val="90000"/>
              </a:lnSpc>
              <a:spcBef>
                <a:spcPts val="448"/>
              </a:spcBef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b="0" lang="en-GB" sz="1800" spc="-1" strike="noStrike">
                <a:solidFill>
                  <a:srgbClr val="ff0000"/>
                </a:solidFill>
                <a:latin typeface="Tahoma"/>
              </a:rPr>
              <a:t>SS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: Sum of Squares</a:t>
            </a:r>
            <a:endParaRPr b="0" lang="en-GB" sz="1800" spc="-1" strike="noStrike">
              <a:solidFill>
                <a:srgbClr val="000000"/>
              </a:solidFill>
              <a:latin typeface="Tahoma"/>
            </a:endParaRPr>
          </a:p>
        </p:txBody>
      </p:sp>
    </p:spTree>
  </p:cSld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TextShape 1"/>
          <p:cNvSpPr txBox="1"/>
          <p:nvPr/>
        </p:nvSpPr>
        <p:spPr>
          <a:xfrm>
            <a:off x="1066320" y="189000"/>
            <a:ext cx="7877160" cy="5760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>
            <a:noAutofit/>
          </a:bodyPr>
          <a:p>
            <a:pPr/>
            <a:r>
              <a:rPr b="0" lang="en-US" sz="2800" spc="-1" strike="noStrike">
                <a:solidFill>
                  <a:srgbClr val="333399"/>
                </a:solidFill>
                <a:latin typeface="Tahoma"/>
              </a:rPr>
              <a:t>Results from the model</a:t>
            </a:r>
            <a:endParaRPr b="0" lang="en-GB" sz="2800" spc="-1" strike="noStrike">
              <a:solidFill>
                <a:srgbClr val="333399"/>
              </a:solidFill>
              <a:latin typeface="Tahoma"/>
            </a:endParaRPr>
          </a:p>
        </p:txBody>
      </p:sp>
      <p:pic>
        <p:nvPicPr>
          <p:cNvPr id="332" name="" descr=""/>
          <p:cNvPicPr/>
          <p:nvPr/>
        </p:nvPicPr>
        <p:blipFill>
          <a:blip r:embed="rId1"/>
          <a:stretch/>
        </p:blipFill>
        <p:spPr>
          <a:xfrm>
            <a:off x="581040" y="1268280"/>
            <a:ext cx="7981920" cy="5313600"/>
          </a:xfrm>
          <a:prstGeom prst="rect">
            <a:avLst/>
          </a:prstGeom>
          <a:ln>
            <a:noFill/>
          </a:ln>
        </p:spPr>
      </p:pic>
      <p:graphicFrame>
        <p:nvGraphicFramePr>
          <p:cNvPr id="333" name="Object 2"/>
          <p:cNvGraphicFramePr/>
          <p:nvPr/>
        </p:nvGraphicFramePr>
        <p:xfrm>
          <a:off x="5713560" y="836640"/>
          <a:ext cx="2819160" cy="431640"/>
        </p:xfrm>
        <a:graphic>
          <a:graphicData uri="http://schemas.openxmlformats.org/presentationml/2006/ole">
            <p:oleObj r:id="rId2" spid="">
              <p:embed/>
              <p:pic>
                <p:nvPicPr>
                  <p:cNvPr id="334" name="" descr=""/>
                  <p:cNvPicPr/>
                  <p:nvPr/>
                </p:nvPicPr>
                <p:blipFill>
                  <a:blip r:embed="rId3"/>
                  <a:stretch/>
                </p:blipFill>
                <p:spPr>
                  <a:xfrm>
                    <a:off x="5713560" y="836640"/>
                    <a:ext cx="2819160" cy="43164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</p:oleObj>
          </a:graphicData>
        </a:graphic>
      </p:graphicFrame>
    </p:spTree>
  </p:cSld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TextShape 1"/>
          <p:cNvSpPr txBox="1"/>
          <p:nvPr/>
        </p:nvSpPr>
        <p:spPr>
          <a:xfrm>
            <a:off x="1066320" y="189000"/>
            <a:ext cx="7877160" cy="5760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>
            <a:noAutofit/>
          </a:bodyPr>
          <a:p>
            <a:pPr/>
            <a:r>
              <a:rPr b="0" lang="en-US" sz="2800" spc="-1" strike="noStrike">
                <a:solidFill>
                  <a:srgbClr val="333399"/>
                </a:solidFill>
                <a:latin typeface="Tahoma"/>
              </a:rPr>
              <a:t>What changed?</a:t>
            </a:r>
            <a:endParaRPr b="0" lang="en-GB" sz="2800" spc="-1" strike="noStrike">
              <a:solidFill>
                <a:srgbClr val="333399"/>
              </a:solidFill>
              <a:latin typeface="Tahoma"/>
            </a:endParaRPr>
          </a:p>
        </p:txBody>
      </p:sp>
      <p:sp>
        <p:nvSpPr>
          <p:cNvPr id="336" name="CustomShape 2"/>
          <p:cNvSpPr/>
          <p:nvPr/>
        </p:nvSpPr>
        <p:spPr>
          <a:xfrm>
            <a:off x="614160" y="1166760"/>
            <a:ext cx="1537200" cy="3682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Tahoma"/>
              </a:rPr>
              <a:t>Simple model</a:t>
            </a:r>
            <a:endParaRPr b="0" lang="en-GB" sz="1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37" name="CustomShape 3"/>
          <p:cNvSpPr/>
          <p:nvPr/>
        </p:nvSpPr>
        <p:spPr>
          <a:xfrm>
            <a:off x="4816440" y="1174680"/>
            <a:ext cx="2273040" cy="3682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Tahoma"/>
              </a:rPr>
              <a:t>More complex model</a:t>
            </a:r>
            <a:endParaRPr b="0" lang="en-GB" sz="1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38" name="CustomShape 4"/>
          <p:cNvSpPr/>
          <p:nvPr/>
        </p:nvSpPr>
        <p:spPr>
          <a:xfrm>
            <a:off x="684360" y="4292640"/>
            <a:ext cx="7993080" cy="22993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  <a:spcBef>
                <a:spcPts val="1123"/>
              </a:spcBef>
            </a:pPr>
            <a:r>
              <a:rPr b="0" lang="en-US" sz="1800" spc="-1" strike="noStrike">
                <a:solidFill>
                  <a:srgbClr val="000000"/>
                </a:solidFill>
                <a:latin typeface="Tahoma"/>
              </a:rPr>
              <a:t>The simple model is a special case of the more complex model, the former being a case where we are effectively assuming that c is zero.</a:t>
            </a:r>
            <a:endParaRPr b="0" lang="en-GB" sz="1800" spc="-1" strike="noStrike">
              <a:solidFill>
                <a:srgbClr val="000000"/>
              </a:solidFill>
              <a:latin typeface="Times New Roman"/>
            </a:endParaRPr>
          </a:p>
          <a:p>
            <a:pPr>
              <a:lnSpc>
                <a:spcPct val="100000"/>
              </a:lnSpc>
              <a:spcBef>
                <a:spcPts val="1123"/>
              </a:spcBef>
            </a:pPr>
            <a:r>
              <a:rPr b="0" lang="en-US" sz="1800" spc="-1" strike="noStrike">
                <a:solidFill>
                  <a:srgbClr val="000000"/>
                </a:solidFill>
                <a:latin typeface="Tahoma"/>
              </a:rPr>
              <a:t>Note that the slopes b (the weight parameter) has not changed that much, but the intercept has (why?).</a:t>
            </a:r>
            <a:endParaRPr b="0" lang="en-GB" sz="1800" spc="-1" strike="noStrike">
              <a:solidFill>
                <a:srgbClr val="000000"/>
              </a:solidFill>
              <a:latin typeface="Times New Roman"/>
            </a:endParaRPr>
          </a:p>
          <a:p>
            <a:pPr>
              <a:lnSpc>
                <a:spcPct val="100000"/>
              </a:lnSpc>
              <a:spcBef>
                <a:spcPts val="1123"/>
              </a:spcBef>
            </a:pPr>
            <a:r>
              <a:rPr b="0" lang="en-US" sz="1800" spc="-1" strike="noStrike">
                <a:solidFill>
                  <a:srgbClr val="000000"/>
                </a:solidFill>
                <a:latin typeface="Tahoma"/>
              </a:rPr>
              <a:t>The biggest change is a much lower SS in the more complex model. The question is if the more complex model is an improvement over the simpler model??</a:t>
            </a:r>
            <a:endParaRPr b="0" lang="en-GB" sz="1800" spc="-1" strike="noStrike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339" name="" descr=""/>
          <p:cNvPicPr/>
          <p:nvPr/>
        </p:nvPicPr>
        <p:blipFill>
          <a:blip r:embed="rId1"/>
          <a:stretch/>
        </p:blipFill>
        <p:spPr>
          <a:xfrm>
            <a:off x="4829040" y="1557360"/>
            <a:ext cx="3990960" cy="2657520"/>
          </a:xfrm>
          <a:prstGeom prst="rect">
            <a:avLst/>
          </a:prstGeom>
          <a:ln>
            <a:noFill/>
          </a:ln>
        </p:spPr>
      </p:pic>
      <p:pic>
        <p:nvPicPr>
          <p:cNvPr id="340" name="" descr=""/>
          <p:cNvPicPr/>
          <p:nvPr/>
        </p:nvPicPr>
        <p:blipFill>
          <a:blip r:embed="rId2"/>
          <a:stretch/>
        </p:blipFill>
        <p:spPr>
          <a:xfrm>
            <a:off x="539640" y="1557360"/>
            <a:ext cx="3990960" cy="2657520"/>
          </a:xfrm>
          <a:prstGeom prst="rect">
            <a:avLst/>
          </a:prstGeom>
          <a:ln>
            <a:noFill/>
          </a:ln>
        </p:spPr>
      </p:pic>
      <p:graphicFrame>
        <p:nvGraphicFramePr>
          <p:cNvPr id="341" name="Object 5"/>
          <p:cNvGraphicFramePr/>
          <p:nvPr/>
        </p:nvGraphicFramePr>
        <p:xfrm>
          <a:off x="7129440" y="1197000"/>
          <a:ext cx="1690560" cy="258840"/>
        </p:xfrm>
        <a:graphic>
          <a:graphicData uri="http://schemas.openxmlformats.org/presentationml/2006/ole">
            <p:oleObj r:id="rId3" spid="">
              <p:embed/>
              <p:pic>
                <p:nvPicPr>
                  <p:cNvPr id="342" name="" descr=""/>
                  <p:cNvPicPr/>
                  <p:nvPr/>
                </p:nvPicPr>
                <p:blipFill>
                  <a:blip r:embed="rId4"/>
                  <a:stretch/>
                </p:blipFill>
                <p:spPr>
                  <a:xfrm>
                    <a:off x="7129440" y="1197000"/>
                    <a:ext cx="1690560" cy="25884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</p:oleObj>
          </a:graphicData>
        </a:graphic>
      </p:graphicFrame>
      <p:graphicFrame>
        <p:nvGraphicFramePr>
          <p:cNvPr id="343" name="Object 6"/>
          <p:cNvGraphicFramePr/>
          <p:nvPr/>
        </p:nvGraphicFramePr>
        <p:xfrm>
          <a:off x="2556000" y="1197000"/>
          <a:ext cx="1295280" cy="258840"/>
        </p:xfrm>
        <a:graphic>
          <a:graphicData uri="http://schemas.openxmlformats.org/presentationml/2006/ole">
            <p:oleObj r:id="rId5" spid="">
              <p:embed/>
              <p:pic>
                <p:nvPicPr>
                  <p:cNvPr id="344" name="" descr=""/>
                  <p:cNvPicPr/>
                  <p:nvPr/>
                </p:nvPicPr>
                <p:blipFill>
                  <a:blip r:embed="rId6"/>
                  <a:stretch/>
                </p:blipFill>
                <p:spPr>
                  <a:xfrm>
                    <a:off x="2556000" y="1197000"/>
                    <a:ext cx="1295280" cy="25884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</p:oleObj>
          </a:graphicData>
        </a:graphic>
      </p:graphicFrame>
    </p:spTree>
  </p:cSld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TextShape 1"/>
          <p:cNvSpPr txBox="1"/>
          <p:nvPr/>
        </p:nvSpPr>
        <p:spPr>
          <a:xfrm>
            <a:off x="1066320" y="189000"/>
            <a:ext cx="7877160" cy="5760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>
            <a:noAutofit/>
          </a:bodyPr>
          <a:p>
            <a:pPr/>
            <a:r>
              <a:rPr b="0" lang="en-US" sz="2800" spc="-1" strike="noStrike">
                <a:solidFill>
                  <a:srgbClr val="333399"/>
                </a:solidFill>
                <a:latin typeface="Tahoma"/>
              </a:rPr>
              <a:t>Is the added parameter significant?</a:t>
            </a:r>
            <a:endParaRPr b="0" lang="en-GB" sz="2800" spc="-1" strike="noStrike">
              <a:solidFill>
                <a:srgbClr val="333399"/>
              </a:solidFill>
              <a:latin typeface="Tahoma"/>
            </a:endParaRPr>
          </a:p>
        </p:txBody>
      </p:sp>
      <p:sp>
        <p:nvSpPr>
          <p:cNvPr id="346" name="TextShape 2"/>
          <p:cNvSpPr txBox="1"/>
          <p:nvPr/>
        </p:nvSpPr>
        <p:spPr>
          <a:xfrm>
            <a:off x="646200" y="1267920"/>
            <a:ext cx="8269200" cy="520884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>
            <a:normAutofit/>
          </a:bodyPr>
          <a:p>
            <a:pPr marL="341280" indent="-341280">
              <a:spcBef>
                <a:spcPts val="598"/>
              </a:spcBef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b="0" lang="en-US" sz="2400" spc="-1" strike="noStrike">
                <a:solidFill>
                  <a:srgbClr val="000000"/>
                </a:solidFill>
                <a:latin typeface="Tahoma"/>
              </a:rPr>
              <a:t>Full (more complex) model:</a:t>
            </a:r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  <a:p>
            <a:pPr marL="341280" indent="-341280">
              <a:spcBef>
                <a:spcPts val="598"/>
              </a:spcBef>
            </a:pPr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  <a:p>
            <a:pPr marL="341280" indent="-341280">
              <a:spcBef>
                <a:spcPts val="598"/>
              </a:spcBef>
            </a:pPr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  <a:p>
            <a:pPr marL="341280" indent="-341280">
              <a:spcBef>
                <a:spcPts val="598"/>
              </a:spcBef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b="0" lang="en-US" sz="2400" spc="-1" strike="noStrike">
                <a:solidFill>
                  <a:srgbClr val="000000"/>
                </a:solidFill>
                <a:latin typeface="Tahoma"/>
              </a:rPr>
              <a:t>Reduced (simpler) model:</a:t>
            </a:r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  <a:p>
            <a:pPr marL="341280" indent="-341280">
              <a:spcBef>
                <a:spcPts val="598"/>
              </a:spcBef>
            </a:pPr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  <a:p>
            <a:pPr marL="341280" indent="-341280">
              <a:spcBef>
                <a:spcPts val="598"/>
              </a:spcBef>
            </a:pPr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  <a:p>
            <a:pPr marL="341280" indent="-341280">
              <a:spcBef>
                <a:spcPts val="598"/>
              </a:spcBef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b="0" lang="en-US" sz="2400" spc="-1" strike="noStrike">
                <a:solidFill>
                  <a:srgbClr val="000000"/>
                </a:solidFill>
                <a:latin typeface="Tahoma"/>
              </a:rPr>
              <a:t>Note that we always have:</a:t>
            </a:r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  <a:p>
            <a:pPr marL="341280" indent="-341280">
              <a:spcBef>
                <a:spcPts val="598"/>
              </a:spcBef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b="0" lang="en-US" sz="2400" spc="-1" strike="noStrike">
                <a:solidFill>
                  <a:srgbClr val="000000"/>
                </a:solidFill>
                <a:latin typeface="Tahoma"/>
              </a:rPr>
              <a:t>if                  we have not managed to reduce the unexplained variance around the regression line.</a:t>
            </a:r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  <a:p>
            <a:pPr marL="341280" indent="-341280">
              <a:spcBef>
                <a:spcPts val="598"/>
              </a:spcBef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b="0" lang="en-US" sz="2400" spc="-1" strike="noStrike">
                <a:solidFill>
                  <a:srgbClr val="000000"/>
                </a:solidFill>
                <a:latin typeface="Tahoma"/>
              </a:rPr>
              <a:t>Formal test</a:t>
            </a:r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</p:txBody>
      </p:sp>
      <p:graphicFrame>
        <p:nvGraphicFramePr>
          <p:cNvPr id="347" name="Object 3"/>
          <p:cNvGraphicFramePr/>
          <p:nvPr/>
        </p:nvGraphicFramePr>
        <p:xfrm>
          <a:off x="2195640" y="1700280"/>
          <a:ext cx="4254480" cy="914400"/>
        </p:xfrm>
        <a:graphic>
          <a:graphicData uri="http://schemas.openxmlformats.org/presentationml/2006/ole">
            <p:oleObj r:id="rId1" spid="">
              <p:embed/>
              <p:pic>
                <p:nvPicPr>
                  <p:cNvPr id="348" name="" descr=""/>
                  <p:cNvPicPr/>
                  <p:nvPr/>
                </p:nvPicPr>
                <p:blipFill>
                  <a:blip r:embed="rId2"/>
                  <a:stretch/>
                </p:blipFill>
                <p:spPr>
                  <a:xfrm>
                    <a:off x="2195640" y="1700280"/>
                    <a:ext cx="4254480" cy="91440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</p:oleObj>
          </a:graphicData>
        </a:graphic>
      </p:graphicFrame>
      <p:graphicFrame>
        <p:nvGraphicFramePr>
          <p:cNvPr id="349" name="Object 4"/>
          <p:cNvGraphicFramePr/>
          <p:nvPr/>
        </p:nvGraphicFramePr>
        <p:xfrm>
          <a:off x="2274840" y="2997360"/>
          <a:ext cx="3530520" cy="914400"/>
        </p:xfrm>
        <a:graphic>
          <a:graphicData uri="http://schemas.openxmlformats.org/presentationml/2006/ole">
            <p:oleObj r:id="rId3" spid="">
              <p:embed/>
              <p:pic>
                <p:nvPicPr>
                  <p:cNvPr id="350" name="" descr=""/>
                  <p:cNvPicPr/>
                  <p:nvPr/>
                </p:nvPicPr>
                <p:blipFill>
                  <a:blip r:embed="rId4"/>
                  <a:stretch/>
                </p:blipFill>
                <p:spPr>
                  <a:xfrm>
                    <a:off x="2274840" y="2997360"/>
                    <a:ext cx="3530520" cy="91440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</p:oleObj>
          </a:graphicData>
        </a:graphic>
      </p:graphicFrame>
      <p:graphicFrame>
        <p:nvGraphicFramePr>
          <p:cNvPr id="351" name="Object 5"/>
          <p:cNvGraphicFramePr/>
          <p:nvPr/>
        </p:nvGraphicFramePr>
        <p:xfrm>
          <a:off x="4932360" y="3933720"/>
          <a:ext cx="1460520" cy="432000"/>
        </p:xfrm>
        <a:graphic>
          <a:graphicData uri="http://schemas.openxmlformats.org/presentationml/2006/ole">
            <p:oleObj r:id="rId5" spid="">
              <p:embed/>
              <p:pic>
                <p:nvPicPr>
                  <p:cNvPr id="352" name="" descr=""/>
                  <p:cNvPicPr/>
                  <p:nvPr/>
                </p:nvPicPr>
                <p:blipFill>
                  <a:blip r:embed="rId6"/>
                  <a:stretch/>
                </p:blipFill>
                <p:spPr>
                  <a:xfrm>
                    <a:off x="4932360" y="3933720"/>
                    <a:ext cx="1460520" cy="43200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</p:oleObj>
          </a:graphicData>
        </a:graphic>
      </p:graphicFrame>
      <p:graphicFrame>
        <p:nvGraphicFramePr>
          <p:cNvPr id="353" name="Object 6"/>
          <p:cNvGraphicFramePr/>
          <p:nvPr/>
        </p:nvGraphicFramePr>
        <p:xfrm>
          <a:off x="1332000" y="4365720"/>
          <a:ext cx="1460520" cy="431640"/>
        </p:xfrm>
        <a:graphic>
          <a:graphicData uri="http://schemas.openxmlformats.org/presentationml/2006/ole">
            <p:oleObj r:id="rId7" spid="">
              <p:embed/>
              <p:pic>
                <p:nvPicPr>
                  <p:cNvPr id="354" name="" descr=""/>
                  <p:cNvPicPr/>
                  <p:nvPr/>
                </p:nvPicPr>
                <p:blipFill>
                  <a:blip r:embed="rId8"/>
                  <a:stretch/>
                </p:blipFill>
                <p:spPr>
                  <a:xfrm>
                    <a:off x="1332000" y="4365720"/>
                    <a:ext cx="1460520" cy="43164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</p:oleObj>
          </a:graphicData>
        </a:graphic>
      </p:graphicFrame>
      <p:graphicFrame>
        <p:nvGraphicFramePr>
          <p:cNvPr id="355" name="Object 7"/>
          <p:cNvGraphicFramePr/>
          <p:nvPr/>
        </p:nvGraphicFramePr>
        <p:xfrm>
          <a:off x="3059280" y="5229360"/>
          <a:ext cx="2197080" cy="1409400"/>
        </p:xfrm>
        <a:graphic>
          <a:graphicData uri="http://schemas.openxmlformats.org/presentationml/2006/ole">
            <p:oleObj r:id="rId9" spid="">
              <p:embed/>
              <p:pic>
                <p:nvPicPr>
                  <p:cNvPr id="356" name="" descr=""/>
                  <p:cNvPicPr/>
                  <p:nvPr/>
                </p:nvPicPr>
                <p:blipFill>
                  <a:blip r:embed="rId10"/>
                  <a:stretch/>
                </p:blipFill>
                <p:spPr>
                  <a:xfrm>
                    <a:off x="3059280" y="5229360"/>
                    <a:ext cx="2197080" cy="140940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</p:oleObj>
          </a:graphicData>
        </a:graphic>
      </p:graphicFrame>
    </p:spTree>
  </p:cSld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TextShape 1"/>
          <p:cNvSpPr txBox="1"/>
          <p:nvPr/>
        </p:nvSpPr>
        <p:spPr>
          <a:xfrm>
            <a:off x="990720" y="1873080"/>
            <a:ext cx="7772400" cy="18288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ctr">
            <a:spAutoFit/>
          </a:bodyPr>
          <a:p>
            <a:endParaRPr b="0" lang="en-GB" sz="2800" spc="-1" strike="noStrike">
              <a:solidFill>
                <a:srgbClr val="333399"/>
              </a:solidFill>
              <a:latin typeface="Tahoma"/>
            </a:endParaRPr>
          </a:p>
        </p:txBody>
      </p:sp>
      <p:sp>
        <p:nvSpPr>
          <p:cNvPr id="358" name="TextShape 2"/>
          <p:cNvSpPr txBox="1"/>
          <p:nvPr/>
        </p:nvSpPr>
        <p:spPr>
          <a:xfrm>
            <a:off x="1371600" y="3886200"/>
            <a:ext cx="6400800" cy="175248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>
            <a:noAutofit/>
          </a:bodyPr>
          <a:p>
            <a:pPr marL="342720" indent="-342720" algn="ctr">
              <a:spcBef>
                <a:spcPts val="598"/>
              </a:spcBef>
            </a:pPr>
            <a:r>
              <a:rPr b="0" lang="en-US" sz="2400" spc="-1" strike="noStrike">
                <a:solidFill>
                  <a:srgbClr val="ff0000"/>
                </a:solidFill>
                <a:latin typeface="Tahoma"/>
              </a:rPr>
              <a:t>Model violations, model transformations</a:t>
            </a:r>
            <a:endParaRPr b="0" lang="en-GB" sz="2400" spc="-1" strike="noStrike">
              <a:solidFill>
                <a:srgbClr val="ff0000"/>
              </a:solidFill>
              <a:latin typeface="Tahoma"/>
            </a:endParaRPr>
          </a:p>
        </p:txBody>
      </p:sp>
    </p:spTree>
  </p:cSld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TextShape 1"/>
          <p:cNvSpPr txBox="1"/>
          <p:nvPr/>
        </p:nvSpPr>
        <p:spPr>
          <a:xfrm>
            <a:off x="1066320" y="189000"/>
            <a:ext cx="7877160" cy="5760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>
            <a:noAutofit/>
          </a:bodyPr>
          <a:p>
            <a:pPr/>
            <a:r>
              <a:rPr b="0" lang="en-GB" sz="2400" spc="-1" strike="noStrike">
                <a:solidFill>
                  <a:srgbClr val="333399"/>
                </a:solidFill>
                <a:latin typeface="Tahoma"/>
              </a:rPr>
              <a:t>Model violations: Residuals vs. independent value</a:t>
            </a:r>
            <a:endParaRPr b="0" lang="en-GB" sz="2400" spc="-1" strike="noStrike">
              <a:solidFill>
                <a:srgbClr val="333399"/>
              </a:solidFill>
              <a:latin typeface="Tahoma"/>
            </a:endParaRPr>
          </a:p>
        </p:txBody>
      </p:sp>
      <p:graphicFrame>
        <p:nvGraphicFramePr>
          <p:cNvPr id="360" name="Object 2"/>
          <p:cNvGraphicFramePr/>
          <p:nvPr/>
        </p:nvGraphicFramePr>
        <p:xfrm>
          <a:off x="4113360" y="2563920"/>
          <a:ext cx="1806480" cy="1141200"/>
        </p:xfrm>
        <a:graphic>
          <a:graphicData uri="http://schemas.openxmlformats.org/presentationml/2006/ole">
            <p:oleObj r:id="rId1" spid="">
              <p:embed/>
              <p:pic>
                <p:nvPicPr>
                  <p:cNvPr id="361" name="" descr=""/>
                  <p:cNvPicPr/>
                  <p:nvPr/>
                </p:nvPicPr>
                <p:blipFill>
                  <a:blip r:embed="rId2"/>
                  <a:stretch/>
                </p:blipFill>
                <p:spPr>
                  <a:xfrm>
                    <a:off x="4113360" y="2563920"/>
                    <a:ext cx="1806480" cy="114120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</p:oleObj>
          </a:graphicData>
        </a:graphic>
      </p:graphicFrame>
      <p:graphicFrame>
        <p:nvGraphicFramePr>
          <p:cNvPr id="362" name="Object 3"/>
          <p:cNvGraphicFramePr/>
          <p:nvPr/>
        </p:nvGraphicFramePr>
        <p:xfrm>
          <a:off x="4098960" y="3645000"/>
          <a:ext cx="1820880" cy="1149120"/>
        </p:xfrm>
        <a:graphic>
          <a:graphicData uri="http://schemas.openxmlformats.org/presentationml/2006/ole">
            <p:oleObj r:id="rId3" spid="">
              <p:embed/>
              <p:pic>
                <p:nvPicPr>
                  <p:cNvPr id="363" name="" descr=""/>
                  <p:cNvPicPr/>
                  <p:nvPr/>
                </p:nvPicPr>
                <p:blipFill>
                  <a:blip r:embed="rId4"/>
                  <a:stretch/>
                </p:blipFill>
                <p:spPr>
                  <a:xfrm>
                    <a:off x="4098960" y="3645000"/>
                    <a:ext cx="1820880" cy="114912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</p:oleObj>
          </a:graphicData>
        </a:graphic>
      </p:graphicFrame>
      <p:graphicFrame>
        <p:nvGraphicFramePr>
          <p:cNvPr id="364" name="Object 4"/>
          <p:cNvGraphicFramePr/>
          <p:nvPr/>
        </p:nvGraphicFramePr>
        <p:xfrm>
          <a:off x="4119480" y="4799160"/>
          <a:ext cx="1820880" cy="1149120"/>
        </p:xfrm>
        <a:graphic>
          <a:graphicData uri="http://schemas.openxmlformats.org/presentationml/2006/ole">
            <p:oleObj r:id="rId5" spid="">
              <p:embed/>
              <p:pic>
                <p:nvPicPr>
                  <p:cNvPr id="365" name="" descr=""/>
                  <p:cNvPicPr/>
                  <p:nvPr/>
                </p:nvPicPr>
                <p:blipFill>
                  <a:blip r:embed="rId6"/>
                  <a:stretch/>
                </p:blipFill>
                <p:spPr>
                  <a:xfrm>
                    <a:off x="4119480" y="4799160"/>
                    <a:ext cx="1820880" cy="114912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</p:oleObj>
          </a:graphicData>
        </a:graphic>
      </p:graphicFrame>
      <p:graphicFrame>
        <p:nvGraphicFramePr>
          <p:cNvPr id="366" name="Object 5"/>
          <p:cNvGraphicFramePr/>
          <p:nvPr/>
        </p:nvGraphicFramePr>
        <p:xfrm>
          <a:off x="4098960" y="1413000"/>
          <a:ext cx="1820880" cy="1149120"/>
        </p:xfrm>
        <a:graphic>
          <a:graphicData uri="http://schemas.openxmlformats.org/presentationml/2006/ole">
            <p:oleObj r:id="rId7" spid="">
              <p:embed/>
              <p:pic>
                <p:nvPicPr>
                  <p:cNvPr id="367" name="" descr=""/>
                  <p:cNvPicPr/>
                  <p:nvPr/>
                </p:nvPicPr>
                <p:blipFill>
                  <a:blip r:embed="rId8"/>
                  <a:stretch/>
                </p:blipFill>
                <p:spPr>
                  <a:xfrm>
                    <a:off x="4098960" y="1413000"/>
                    <a:ext cx="1820880" cy="114912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</p:oleObj>
          </a:graphicData>
        </a:graphic>
      </p:graphicFrame>
      <p:graphicFrame>
        <p:nvGraphicFramePr>
          <p:cNvPr id="368" name="Object 6"/>
          <p:cNvGraphicFramePr/>
          <p:nvPr/>
        </p:nvGraphicFramePr>
        <p:xfrm>
          <a:off x="1116000" y="2503440"/>
          <a:ext cx="1806480" cy="1141560"/>
        </p:xfrm>
        <a:graphic>
          <a:graphicData uri="http://schemas.openxmlformats.org/presentationml/2006/ole">
            <p:oleObj r:id="rId9" spid="">
              <p:embed/>
              <p:pic>
                <p:nvPicPr>
                  <p:cNvPr id="369" name="" descr=""/>
                  <p:cNvPicPr/>
                  <p:nvPr/>
                </p:nvPicPr>
                <p:blipFill>
                  <a:blip r:embed="rId10"/>
                  <a:stretch/>
                </p:blipFill>
                <p:spPr>
                  <a:xfrm>
                    <a:off x="1116000" y="2503440"/>
                    <a:ext cx="1806480" cy="114156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</p:oleObj>
          </a:graphicData>
        </a:graphic>
      </p:graphicFrame>
      <p:graphicFrame>
        <p:nvGraphicFramePr>
          <p:cNvPr id="370" name="Object 7"/>
          <p:cNvGraphicFramePr/>
          <p:nvPr/>
        </p:nvGraphicFramePr>
        <p:xfrm>
          <a:off x="1116000" y="3645000"/>
          <a:ext cx="1820880" cy="1149120"/>
        </p:xfrm>
        <a:graphic>
          <a:graphicData uri="http://schemas.openxmlformats.org/presentationml/2006/ole">
            <p:oleObj r:id="rId11" spid="">
              <p:embed/>
              <p:pic>
                <p:nvPicPr>
                  <p:cNvPr id="371" name="" descr=""/>
                  <p:cNvPicPr/>
                  <p:nvPr/>
                </p:nvPicPr>
                <p:blipFill>
                  <a:blip r:embed="rId12"/>
                  <a:stretch/>
                </p:blipFill>
                <p:spPr>
                  <a:xfrm>
                    <a:off x="1116000" y="3645000"/>
                    <a:ext cx="1820880" cy="114912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</p:oleObj>
          </a:graphicData>
        </a:graphic>
      </p:graphicFrame>
      <p:graphicFrame>
        <p:nvGraphicFramePr>
          <p:cNvPr id="372" name="Object 8"/>
          <p:cNvGraphicFramePr/>
          <p:nvPr/>
        </p:nvGraphicFramePr>
        <p:xfrm>
          <a:off x="1116000" y="4800600"/>
          <a:ext cx="1820880" cy="1149480"/>
        </p:xfrm>
        <a:graphic>
          <a:graphicData uri="http://schemas.openxmlformats.org/presentationml/2006/ole">
            <p:oleObj r:id="rId13" spid="">
              <p:embed/>
              <p:pic>
                <p:nvPicPr>
                  <p:cNvPr id="373" name="" descr=""/>
                  <p:cNvPicPr/>
                  <p:nvPr/>
                </p:nvPicPr>
                <p:blipFill>
                  <a:blip r:embed="rId14"/>
                  <a:stretch/>
                </p:blipFill>
                <p:spPr>
                  <a:xfrm>
                    <a:off x="1116000" y="4800600"/>
                    <a:ext cx="1820880" cy="114948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</p:oleObj>
          </a:graphicData>
        </a:graphic>
      </p:graphicFrame>
      <p:graphicFrame>
        <p:nvGraphicFramePr>
          <p:cNvPr id="374" name="Object 9"/>
          <p:cNvGraphicFramePr/>
          <p:nvPr/>
        </p:nvGraphicFramePr>
        <p:xfrm>
          <a:off x="1116000" y="1413000"/>
          <a:ext cx="1820880" cy="1149120"/>
        </p:xfrm>
        <a:graphic>
          <a:graphicData uri="http://schemas.openxmlformats.org/presentationml/2006/ole">
            <p:oleObj r:id="rId15" spid="">
              <p:embed/>
              <p:pic>
                <p:nvPicPr>
                  <p:cNvPr id="375" name="" descr=""/>
                  <p:cNvPicPr/>
                  <p:nvPr/>
                </p:nvPicPr>
                <p:blipFill>
                  <a:blip r:embed="rId16"/>
                  <a:stretch/>
                </p:blipFill>
                <p:spPr>
                  <a:xfrm>
                    <a:off x="1116000" y="1413000"/>
                    <a:ext cx="1820880" cy="114912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</p:oleObj>
          </a:graphicData>
        </a:graphic>
      </p:graphicFrame>
      <p:sp>
        <p:nvSpPr>
          <p:cNvPr id="376" name="CustomShape 10"/>
          <p:cNvSpPr/>
          <p:nvPr/>
        </p:nvSpPr>
        <p:spPr>
          <a:xfrm>
            <a:off x="6156360" y="1268280"/>
            <a:ext cx="2808360" cy="44830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>
              <a:lnSpc>
                <a:spcPct val="100000"/>
              </a:lnSpc>
            </a:pPr>
            <a:r>
              <a:rPr b="0" lang="en-GB" sz="2400" spc="-1" strike="noStrike">
                <a:solidFill>
                  <a:srgbClr val="000000"/>
                </a:solidFill>
                <a:latin typeface="Tahoma"/>
              </a:rPr>
              <a:t>OK, residuals random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>
              <a:lnSpc>
                <a:spcPct val="100000"/>
              </a:lnSpc>
            </a:pP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>
              <a:lnSpc>
                <a:spcPct val="100000"/>
              </a:lnSpc>
            </a:pPr>
            <a:r>
              <a:rPr b="0" lang="en-GB" sz="2400" spc="-1" strike="noStrike">
                <a:solidFill>
                  <a:srgbClr val="000000"/>
                </a:solidFill>
                <a:latin typeface="Tahoma"/>
              </a:rPr>
              <a:t>OK, residuals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>
              <a:lnSpc>
                <a:spcPct val="100000"/>
              </a:lnSpc>
            </a:pPr>
            <a:r>
              <a:rPr b="0" lang="en-GB" sz="2400" spc="-1" strike="noStrike">
                <a:solidFill>
                  <a:srgbClr val="000000"/>
                </a:solidFill>
                <a:latin typeface="Tahoma"/>
              </a:rPr>
              <a:t>random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>
              <a:lnSpc>
                <a:spcPct val="100000"/>
              </a:lnSpc>
            </a:pP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>
              <a:lnSpc>
                <a:spcPct val="100000"/>
              </a:lnSpc>
            </a:pPr>
            <a:r>
              <a:rPr b="0" lang="en-GB" sz="2400" spc="-1" strike="noStrike">
                <a:solidFill>
                  <a:srgbClr val="000000"/>
                </a:solidFill>
                <a:latin typeface="Tahoma"/>
              </a:rPr>
              <a:t>Problem, residuals a function of x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>
              <a:lnSpc>
                <a:spcPct val="100000"/>
              </a:lnSpc>
            </a:pP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>
              <a:lnSpc>
                <a:spcPct val="100000"/>
              </a:lnSpc>
            </a:pPr>
            <a:r>
              <a:rPr b="0" lang="en-GB" sz="2400" spc="-1" strike="noStrike">
                <a:solidFill>
                  <a:srgbClr val="000000"/>
                </a:solidFill>
                <a:latin typeface="Tahoma"/>
              </a:rPr>
              <a:t>Problem, variance increases with x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77" name="CustomShape 11"/>
          <p:cNvSpPr/>
          <p:nvPr/>
        </p:nvSpPr>
        <p:spPr>
          <a:xfrm>
            <a:off x="770040" y="1268280"/>
            <a:ext cx="326880" cy="3988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1" lang="en-GB" sz="2000" spc="-1" strike="noStrike">
                <a:solidFill>
                  <a:srgbClr val="000000"/>
                </a:solidFill>
                <a:latin typeface="Tahoma"/>
              </a:rPr>
              <a:t>Y</a:t>
            </a:r>
            <a:endParaRPr b="0" lang="en-GB" sz="2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78" name="CustomShape 12"/>
          <p:cNvSpPr/>
          <p:nvPr/>
        </p:nvSpPr>
        <p:spPr>
          <a:xfrm>
            <a:off x="2577240" y="5985000"/>
            <a:ext cx="328680" cy="3988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1" lang="en-GB" sz="2000" spc="-1" strike="noStrike">
                <a:solidFill>
                  <a:srgbClr val="000000"/>
                </a:solidFill>
                <a:latin typeface="Tahoma"/>
              </a:rPr>
              <a:t>X</a:t>
            </a:r>
            <a:endParaRPr b="0" lang="en-GB" sz="2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79" name="CustomShape 13"/>
          <p:cNvSpPr/>
          <p:nvPr/>
        </p:nvSpPr>
        <p:spPr>
          <a:xfrm>
            <a:off x="5576040" y="6056280"/>
            <a:ext cx="328680" cy="3988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1" lang="en-GB" sz="2000" spc="-1" strike="noStrike">
                <a:solidFill>
                  <a:srgbClr val="000000"/>
                </a:solidFill>
                <a:latin typeface="Tahoma"/>
              </a:rPr>
              <a:t>X</a:t>
            </a:r>
            <a:endParaRPr b="0" lang="en-GB" sz="2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80" name="CustomShape 14"/>
          <p:cNvSpPr/>
          <p:nvPr/>
        </p:nvSpPr>
        <p:spPr>
          <a:xfrm>
            <a:off x="3535200" y="1212840"/>
            <a:ext cx="624240" cy="3988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1" lang="en-GB" sz="2000" spc="-1" strike="noStrike">
                <a:solidFill>
                  <a:srgbClr val="000000"/>
                </a:solidFill>
                <a:latin typeface="Tahoma"/>
              </a:rPr>
              <a:t>Yi-Y</a:t>
            </a:r>
            <a:endParaRPr b="0" lang="en-GB" sz="20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TextShape 1"/>
          <p:cNvSpPr txBox="1"/>
          <p:nvPr/>
        </p:nvSpPr>
        <p:spPr>
          <a:xfrm>
            <a:off x="1066320" y="189000"/>
            <a:ext cx="7877160" cy="5760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>
            <a:noAutofit/>
          </a:bodyPr>
          <a:p>
            <a:pPr/>
            <a:r>
              <a:rPr b="0" lang="en-GB" sz="2800" spc="-1" strike="noStrike">
                <a:solidFill>
                  <a:srgbClr val="333399"/>
                </a:solidFill>
                <a:latin typeface="Tahoma"/>
              </a:rPr>
              <a:t>Beyond simple statistical models</a:t>
            </a:r>
            <a:endParaRPr b="0" lang="en-GB" sz="2800" spc="-1" strike="noStrike">
              <a:solidFill>
                <a:srgbClr val="333399"/>
              </a:solidFill>
              <a:latin typeface="Tahoma"/>
            </a:endParaRPr>
          </a:p>
        </p:txBody>
      </p:sp>
      <p:sp>
        <p:nvSpPr>
          <p:cNvPr id="382" name="TextShape 2"/>
          <p:cNvSpPr txBox="1"/>
          <p:nvPr/>
        </p:nvSpPr>
        <p:spPr>
          <a:xfrm>
            <a:off x="646200" y="1267920"/>
            <a:ext cx="8269200" cy="520884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>
            <a:normAutofit/>
          </a:bodyPr>
          <a:p>
            <a:pPr marL="341280" indent="-341280">
              <a:spcBef>
                <a:spcPts val="598"/>
              </a:spcBef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b="0" lang="en-GB" sz="2400" spc="-1" strike="noStrike">
                <a:solidFill>
                  <a:srgbClr val="000000"/>
                </a:solidFill>
                <a:latin typeface="Tahoma"/>
              </a:rPr>
              <a:t>If model assumptions appear to be violated there are sometimes remedies:</a:t>
            </a:r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  <a:p>
            <a:pPr marL="341280" indent="-341280">
              <a:spcBef>
                <a:spcPts val="499"/>
              </a:spcBef>
            </a:pPr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  <a:p>
            <a:pPr lvl="1" marL="741240" indent="-284040">
              <a:spcBef>
                <a:spcPts val="499"/>
              </a:spcBef>
              <a:buClr>
                <a:srgbClr val="ff0000"/>
              </a:buClr>
              <a:buSzPct val="55000"/>
              <a:buFont typeface="Wingdings" charset="2"/>
              <a:buChar char=""/>
            </a:pPr>
            <a:r>
              <a:rPr b="0" lang="en-GB" sz="2000" spc="-1" strike="noStrike">
                <a:solidFill>
                  <a:srgbClr val="000000"/>
                </a:solidFill>
                <a:latin typeface="Tahoma"/>
              </a:rPr>
              <a:t>Try alternative model if there is a systematic pattern in the residuals (often add more parameters)</a:t>
            </a:r>
            <a:endParaRPr b="0" lang="en-GB" sz="2000" spc="-1" strike="noStrike">
              <a:solidFill>
                <a:srgbClr val="000000"/>
              </a:solidFill>
              <a:latin typeface="Tahoma"/>
            </a:endParaRPr>
          </a:p>
          <a:p>
            <a:pPr marL="341280" indent="-341280">
              <a:spcBef>
                <a:spcPts val="499"/>
              </a:spcBef>
            </a:pPr>
            <a:endParaRPr b="0" lang="en-GB" sz="2000" spc="-1" strike="noStrike">
              <a:solidFill>
                <a:srgbClr val="000000"/>
              </a:solidFill>
              <a:latin typeface="Tahoma"/>
            </a:endParaRPr>
          </a:p>
          <a:p>
            <a:pPr lvl="1" marL="741240" indent="-284040">
              <a:spcBef>
                <a:spcPts val="499"/>
              </a:spcBef>
              <a:buClr>
                <a:srgbClr val="ff0000"/>
              </a:buClr>
              <a:buSzPct val="55000"/>
              <a:buFont typeface="Wingdings" charset="2"/>
              <a:buChar char=""/>
            </a:pPr>
            <a:r>
              <a:rPr b="0" lang="en-GB" sz="2000" spc="-1" strike="noStrike">
                <a:solidFill>
                  <a:srgbClr val="000000"/>
                </a:solidFill>
                <a:latin typeface="Tahoma"/>
              </a:rPr>
              <a:t>Transformation of data if constant variance assumption is violated</a:t>
            </a:r>
            <a:endParaRPr b="0" lang="en-GB" sz="2000" spc="-1" strike="noStrike">
              <a:solidFill>
                <a:srgbClr val="000000"/>
              </a:solidFill>
              <a:latin typeface="Tahoma"/>
            </a:endParaRPr>
          </a:p>
          <a:p>
            <a:pPr marL="341280" indent="-341280">
              <a:spcBef>
                <a:spcPts val="499"/>
              </a:spcBef>
            </a:pPr>
            <a:endParaRPr b="0" lang="en-GB" sz="2000" spc="-1" strike="noStrike">
              <a:solidFill>
                <a:srgbClr val="000000"/>
              </a:solidFill>
              <a:latin typeface="Tahoma"/>
            </a:endParaRPr>
          </a:p>
          <a:p>
            <a:pPr lvl="1" marL="741240" indent="-284040">
              <a:spcBef>
                <a:spcPts val="499"/>
              </a:spcBef>
              <a:buClr>
                <a:srgbClr val="ff0000"/>
              </a:buClr>
              <a:buSzPct val="55000"/>
              <a:buFont typeface="Wingdings" charset="2"/>
              <a:buChar char=""/>
            </a:pPr>
            <a:r>
              <a:rPr b="0" lang="en-GB" sz="2000" spc="-1" strike="noStrike">
                <a:solidFill>
                  <a:srgbClr val="000000"/>
                </a:solidFill>
                <a:latin typeface="Tahoma"/>
              </a:rPr>
              <a:t>Alternative formulation of the objective function, i.e. use some other criterion than the minimum sums of squares</a:t>
            </a:r>
            <a:endParaRPr b="0" lang="en-GB" sz="2000" spc="-1" strike="noStrike">
              <a:solidFill>
                <a:srgbClr val="000000"/>
              </a:solidFill>
              <a:latin typeface="Tahoma"/>
            </a:endParaRPr>
          </a:p>
          <a:p>
            <a:pPr marL="341280" indent="-341280">
              <a:spcBef>
                <a:spcPts val="598"/>
              </a:spcBef>
            </a:pPr>
            <a:endParaRPr b="0" lang="en-GB" sz="2000" spc="-1" strike="noStrike">
              <a:solidFill>
                <a:srgbClr val="000000"/>
              </a:solidFill>
              <a:latin typeface="Tahoma"/>
            </a:endParaRPr>
          </a:p>
        </p:txBody>
      </p:sp>
    </p:spTree>
  </p:cSld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TextShape 1"/>
          <p:cNvSpPr txBox="1"/>
          <p:nvPr/>
        </p:nvSpPr>
        <p:spPr>
          <a:xfrm>
            <a:off x="1066320" y="189000"/>
            <a:ext cx="7877160" cy="5760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>
            <a:noAutofit/>
          </a:bodyPr>
          <a:p>
            <a:pPr/>
            <a:r>
              <a:rPr b="0" lang="en-GB" sz="2800" spc="-1" strike="noStrike">
                <a:solidFill>
                  <a:srgbClr val="333399"/>
                </a:solidFill>
                <a:latin typeface="Tahoma"/>
              </a:rPr>
              <a:t>Model fitting procedure</a:t>
            </a:r>
            <a:endParaRPr b="0" lang="en-GB" sz="2800" spc="-1" strike="noStrike">
              <a:solidFill>
                <a:srgbClr val="333399"/>
              </a:solidFill>
              <a:latin typeface="Tahoma"/>
            </a:endParaRPr>
          </a:p>
        </p:txBody>
      </p:sp>
      <p:sp>
        <p:nvSpPr>
          <p:cNvPr id="116" name="TextShape 2"/>
          <p:cNvSpPr txBox="1"/>
          <p:nvPr/>
        </p:nvSpPr>
        <p:spPr>
          <a:xfrm>
            <a:off x="646200" y="1268280"/>
            <a:ext cx="8269200" cy="54612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>
            <a:normAutofit/>
          </a:bodyPr>
          <a:p>
            <a:pPr marL="341280" indent="-341280">
              <a:lnSpc>
                <a:spcPct val="90000"/>
              </a:lnSpc>
              <a:spcBef>
                <a:spcPts val="598"/>
              </a:spcBef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b="0" lang="en-GB" sz="2400" spc="-1" strike="noStrike">
                <a:solidFill>
                  <a:srgbClr val="000000"/>
                </a:solidFill>
                <a:latin typeface="Tahoma"/>
              </a:rPr>
              <a:t>Three essential requirements:</a:t>
            </a:r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  <a:p>
            <a:pPr lvl="1" marL="741240" indent="-284040">
              <a:lnSpc>
                <a:spcPct val="90000"/>
              </a:lnSpc>
              <a:spcBef>
                <a:spcPts val="499"/>
              </a:spcBef>
              <a:buClr>
                <a:srgbClr val="ff0000"/>
              </a:buClr>
              <a:buSzPct val="55000"/>
              <a:buFont typeface="Wingdings" charset="2"/>
              <a:buChar char=""/>
            </a:pPr>
            <a:r>
              <a:rPr b="0" lang="en-GB" sz="2000" spc="-1" strike="noStrike">
                <a:solidFill>
                  <a:srgbClr val="ff0000"/>
                </a:solidFill>
                <a:latin typeface="Tahoma"/>
              </a:rPr>
              <a:t>Observations</a:t>
            </a:r>
            <a:r>
              <a:rPr b="0" lang="en-GB" sz="2000" spc="-1" strike="noStrike">
                <a:solidFill>
                  <a:srgbClr val="000000"/>
                </a:solidFill>
                <a:latin typeface="Tahoma"/>
              </a:rPr>
              <a:t> from a population</a:t>
            </a:r>
            <a:endParaRPr b="0" lang="en-GB" sz="2000" spc="-1" strike="noStrike">
              <a:solidFill>
                <a:srgbClr val="000000"/>
              </a:solidFill>
              <a:latin typeface="Tahoma"/>
            </a:endParaRPr>
          </a:p>
          <a:p>
            <a:pPr lvl="1" marL="741240" indent="-284040">
              <a:lnSpc>
                <a:spcPct val="90000"/>
              </a:lnSpc>
              <a:spcBef>
                <a:spcPts val="499"/>
              </a:spcBef>
              <a:buClr>
                <a:srgbClr val="ff0000"/>
              </a:buClr>
              <a:buSzPct val="55000"/>
              <a:buFont typeface="Wingdings" charset="2"/>
              <a:buChar char=""/>
            </a:pPr>
            <a:r>
              <a:rPr b="0" lang="en-GB" sz="2000" spc="-1" strike="noStrike">
                <a:solidFill>
                  <a:srgbClr val="000000"/>
                </a:solidFill>
                <a:latin typeface="Tahoma"/>
              </a:rPr>
              <a:t>A formal predictive </a:t>
            </a:r>
            <a:r>
              <a:rPr b="0" lang="en-GB" sz="2000" spc="-1" strike="noStrike">
                <a:solidFill>
                  <a:srgbClr val="ff0000"/>
                </a:solidFill>
                <a:latin typeface="Tahoma"/>
              </a:rPr>
              <a:t>model</a:t>
            </a:r>
            <a:r>
              <a:rPr b="0" lang="en-GB" sz="2000" spc="-1" strike="noStrike">
                <a:solidFill>
                  <a:srgbClr val="000000"/>
                </a:solidFill>
                <a:latin typeface="Tahoma"/>
              </a:rPr>
              <a:t> with </a:t>
            </a:r>
            <a:r>
              <a:rPr b="0" lang="en-GB" sz="2000" spc="-1" strike="noStrike">
                <a:solidFill>
                  <a:srgbClr val="ff0000"/>
                </a:solidFill>
                <a:latin typeface="Tahoma"/>
              </a:rPr>
              <a:t>parameters</a:t>
            </a:r>
            <a:r>
              <a:rPr b="0" lang="en-GB" sz="2000" spc="-1" strike="noStrike">
                <a:solidFill>
                  <a:srgbClr val="000000"/>
                </a:solidFill>
                <a:latin typeface="Tahoma"/>
              </a:rPr>
              <a:t> to be estimated</a:t>
            </a:r>
            <a:endParaRPr b="0" lang="en-GB" sz="2000" spc="-1" strike="noStrike">
              <a:solidFill>
                <a:srgbClr val="000000"/>
              </a:solidFill>
              <a:latin typeface="Tahoma"/>
            </a:endParaRPr>
          </a:p>
          <a:p>
            <a:pPr lvl="1" marL="741240" indent="-284040">
              <a:lnSpc>
                <a:spcPct val="90000"/>
              </a:lnSpc>
              <a:spcBef>
                <a:spcPts val="499"/>
              </a:spcBef>
              <a:buClr>
                <a:srgbClr val="ff0000"/>
              </a:buClr>
              <a:buSzPct val="55000"/>
              <a:buFont typeface="Wingdings" charset="2"/>
              <a:buChar char=""/>
            </a:pPr>
            <a:r>
              <a:rPr b="0" lang="en-GB" sz="2000" spc="-1" strike="noStrike">
                <a:solidFill>
                  <a:srgbClr val="000000"/>
                </a:solidFill>
                <a:latin typeface="Tahoma"/>
              </a:rPr>
              <a:t>A criterion to judge the </a:t>
            </a:r>
            <a:r>
              <a:rPr b="0" lang="en-GB" sz="2000" spc="-1" strike="noStrike">
                <a:solidFill>
                  <a:srgbClr val="ff0000"/>
                </a:solidFill>
                <a:latin typeface="Tahoma"/>
              </a:rPr>
              <a:t>goodness of fit</a:t>
            </a:r>
            <a:r>
              <a:rPr b="0" lang="en-GB" sz="2000" spc="-1" strike="noStrike">
                <a:solidFill>
                  <a:srgbClr val="000000"/>
                </a:solidFill>
                <a:latin typeface="Tahoma"/>
              </a:rPr>
              <a:t> of the model to the observations for any combination of parameter values. The criterion is often called an objective function.</a:t>
            </a:r>
            <a:endParaRPr b="0" lang="en-GB" sz="2000" spc="-1" strike="noStrike">
              <a:solidFill>
                <a:srgbClr val="000000"/>
              </a:solidFill>
              <a:latin typeface="Tahoma"/>
            </a:endParaRPr>
          </a:p>
          <a:p>
            <a:pPr marL="341280" indent="-341280">
              <a:lnSpc>
                <a:spcPct val="90000"/>
              </a:lnSpc>
              <a:spcBef>
                <a:spcPts val="249"/>
              </a:spcBef>
            </a:pPr>
            <a:r>
              <a:rPr b="0" lang="en-GB" sz="2400" spc="-1" strike="noStrike">
                <a:solidFill>
                  <a:srgbClr val="000000"/>
                </a:solidFill>
                <a:latin typeface="Symbol"/>
                <a:ea typeface="Symbol"/>
              </a:rPr>
              <a:t></a:t>
            </a:r>
            <a:r>
              <a:rPr b="0" lang="en-GB" sz="2400" spc="-1" strike="noStrike">
                <a:solidFill>
                  <a:srgbClr val="000000"/>
                </a:solidFill>
                <a:latin typeface="Tahoma"/>
              </a:rPr>
              <a:t>Y</a:t>
            </a:r>
            <a:r>
              <a:rPr b="0" lang="en-GB" sz="1000" spc="-1" strike="noStrike">
                <a:solidFill>
                  <a:srgbClr val="000000"/>
                </a:solidFill>
                <a:latin typeface="Tahoma"/>
              </a:rPr>
              <a:t>i</a:t>
            </a:r>
            <a:r>
              <a:rPr b="0" lang="en-GB" sz="2400" spc="-1" strike="noStrike">
                <a:solidFill>
                  <a:srgbClr val="000000"/>
                </a:solidFill>
                <a:latin typeface="Tahoma"/>
              </a:rPr>
              <a:t> =        </a:t>
            </a:r>
            <a:r>
              <a:rPr b="0" lang="en-US" sz="2400" spc="-1" strike="noStrike">
                <a:solidFill>
                  <a:srgbClr val="000000"/>
                </a:solidFill>
                <a:latin typeface="Tahoma"/>
                <a:ea typeface="Tahoma"/>
              </a:rPr>
              <a:t>Ŷ</a:t>
            </a:r>
            <a:r>
              <a:rPr b="0" lang="en-GB" sz="1000" spc="-1" strike="noStrike">
                <a:solidFill>
                  <a:srgbClr val="000000"/>
                </a:solidFill>
                <a:latin typeface="Tahoma"/>
              </a:rPr>
              <a:t>i</a:t>
            </a:r>
            <a:r>
              <a:rPr b="0" lang="en-GB" sz="2400" spc="-1" strike="noStrike">
                <a:solidFill>
                  <a:srgbClr val="000000"/>
                </a:solidFill>
                <a:latin typeface="Tahoma"/>
              </a:rPr>
              <a:t>              + </a:t>
            </a:r>
            <a:r>
              <a:rPr b="0" lang="en-GB" sz="2400" spc="-1" strike="noStrike">
                <a:solidFill>
                  <a:srgbClr val="000000"/>
                </a:solidFill>
                <a:latin typeface="Symbol"/>
                <a:ea typeface="Symbol"/>
              </a:rPr>
              <a:t></a:t>
            </a:r>
            <a:r>
              <a:rPr b="0" lang="en-GB" sz="1000" spc="-1" strike="noStrike">
                <a:solidFill>
                  <a:srgbClr val="000000"/>
                </a:solidFill>
                <a:latin typeface="Tahoma"/>
              </a:rPr>
              <a:t>i</a:t>
            </a:r>
            <a:endParaRPr b="0" lang="en-GB" sz="1000" spc="-1" strike="noStrike">
              <a:solidFill>
                <a:srgbClr val="000000"/>
              </a:solidFill>
              <a:latin typeface="Tahoma"/>
            </a:endParaRPr>
          </a:p>
          <a:p>
            <a:pPr lvl="2" marL="1141200" indent="-226800">
              <a:lnSpc>
                <a:spcPct val="90000"/>
              </a:lnSpc>
              <a:spcBef>
                <a:spcPts val="448"/>
              </a:spcBef>
              <a:buClr>
                <a:srgbClr val="ffcf01"/>
              </a:buClr>
              <a:buSzPct val="50000"/>
              <a:buFont typeface="Wingdings" charset="2"/>
              <a:buChar char=""/>
            </a:pP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Y</a:t>
            </a:r>
            <a:r>
              <a:rPr b="0" lang="en-GB" sz="1400" spc="-1" strike="noStrike">
                <a:solidFill>
                  <a:srgbClr val="000000"/>
                </a:solidFill>
                <a:latin typeface="Tahoma"/>
              </a:rPr>
              <a:t>i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  value of observation i</a:t>
            </a:r>
            <a:endParaRPr b="0" lang="en-GB" sz="1800" spc="-1" strike="noStrike">
              <a:solidFill>
                <a:srgbClr val="000000"/>
              </a:solidFill>
              <a:latin typeface="Tahoma"/>
            </a:endParaRPr>
          </a:p>
          <a:p>
            <a:pPr lvl="2" marL="1141200" indent="-226800">
              <a:lnSpc>
                <a:spcPct val="90000"/>
              </a:lnSpc>
              <a:spcBef>
                <a:spcPts val="448"/>
              </a:spcBef>
              <a:buClr>
                <a:srgbClr val="ffcf01"/>
              </a:buClr>
              <a:buSzPct val="50000"/>
              <a:buFont typeface="Wingdings" charset="2"/>
              <a:buChar char=""/>
            </a:pPr>
            <a:r>
              <a:rPr b="0" lang="en-US" sz="1800" spc="-1" strike="noStrike">
                <a:solidFill>
                  <a:srgbClr val="000000"/>
                </a:solidFill>
                <a:latin typeface="Tahoma"/>
                <a:ea typeface="Tahoma"/>
              </a:rPr>
              <a:t>Ŷ</a:t>
            </a:r>
            <a:r>
              <a:rPr b="0" lang="en-GB" sz="900" spc="-1" strike="noStrike">
                <a:solidFill>
                  <a:srgbClr val="000000"/>
                </a:solidFill>
                <a:latin typeface="Tahoma"/>
              </a:rPr>
              <a:t>i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  predicted value of observation i, “the mathematical model”</a:t>
            </a:r>
            <a:endParaRPr b="0" lang="en-GB" sz="1800" spc="-1" strike="noStrike">
              <a:solidFill>
                <a:srgbClr val="000000"/>
              </a:solidFill>
              <a:latin typeface="Tahoma"/>
            </a:endParaRPr>
          </a:p>
          <a:p>
            <a:pPr lvl="2" marL="1141200" indent="-226800">
              <a:lnSpc>
                <a:spcPct val="90000"/>
              </a:lnSpc>
              <a:spcBef>
                <a:spcPts val="448"/>
              </a:spcBef>
              <a:buClr>
                <a:srgbClr val="ffcf01"/>
              </a:buClr>
              <a:buSzPct val="50000"/>
              <a:buFont typeface="Wingdings" charset="2"/>
              <a:buChar char=""/>
            </a:pPr>
            <a:r>
              <a:rPr b="0" lang="en-GB" sz="1800" spc="-1" strike="noStrike">
                <a:solidFill>
                  <a:srgbClr val="000000"/>
                </a:solidFill>
                <a:latin typeface="Symbol"/>
                <a:ea typeface="Symbol"/>
              </a:rPr>
              <a:t></a:t>
            </a:r>
            <a:r>
              <a:rPr b="0" lang="en-GB" sz="900" spc="-1" strike="noStrike">
                <a:solidFill>
                  <a:srgbClr val="000000"/>
                </a:solidFill>
                <a:latin typeface="Tahoma"/>
              </a:rPr>
              <a:t>i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  the residual of observation i, this value is used as to calculate some criterion to judge the goodness of fit</a:t>
            </a:r>
            <a:endParaRPr b="0" lang="en-GB" sz="1800" spc="-1" strike="noStrike">
              <a:solidFill>
                <a:srgbClr val="000000"/>
              </a:solidFill>
              <a:latin typeface="Tahoma"/>
            </a:endParaRPr>
          </a:p>
          <a:p>
            <a:pPr marL="341280" indent="-341280">
              <a:lnSpc>
                <a:spcPct val="90000"/>
              </a:lnSpc>
              <a:spcBef>
                <a:spcPts val="598"/>
              </a:spcBef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b="0" lang="en-GB" sz="2400" spc="-1" strike="noStrike">
                <a:solidFill>
                  <a:srgbClr val="000000"/>
                </a:solidFill>
                <a:latin typeface="Tahoma"/>
              </a:rPr>
              <a:t>Parameter estimation:</a:t>
            </a:r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  <a:p>
            <a:pPr lvl="1" marL="741240" indent="-284040">
              <a:lnSpc>
                <a:spcPct val="90000"/>
              </a:lnSpc>
              <a:spcBef>
                <a:spcPts val="499"/>
              </a:spcBef>
              <a:buClr>
                <a:srgbClr val="ff0000"/>
              </a:buClr>
              <a:buSzPct val="55000"/>
              <a:buFont typeface="Wingdings" charset="2"/>
              <a:buChar char=""/>
            </a:pPr>
            <a:r>
              <a:rPr b="0" lang="en-GB" sz="2000" spc="-1" strike="noStrike">
                <a:solidFill>
                  <a:srgbClr val="000000"/>
                </a:solidFill>
                <a:latin typeface="Tahoma"/>
              </a:rPr>
              <a:t>Statistical analysis of observations (variables) where the parameters of a certain model are estimated such that the measurements are as close as possible to the predicted value given certain criteria for goodness of fit.</a:t>
            </a:r>
            <a:endParaRPr b="0" lang="en-GB" sz="2000" spc="-1" strike="noStrike">
              <a:solidFill>
                <a:srgbClr val="000000"/>
              </a:solidFill>
              <a:latin typeface="Tahoma"/>
            </a:endParaRPr>
          </a:p>
          <a:p>
            <a:pPr marL="341280" indent="-341280">
              <a:lnSpc>
                <a:spcPct val="90000"/>
              </a:lnSpc>
              <a:spcBef>
                <a:spcPts val="499"/>
              </a:spcBef>
            </a:pPr>
            <a:endParaRPr b="0" lang="en-GB" sz="2000" spc="-1" strike="noStrike">
              <a:solidFill>
                <a:srgbClr val="000000"/>
              </a:solidFill>
              <a:latin typeface="Tahoma"/>
            </a:endParaRPr>
          </a:p>
        </p:txBody>
      </p:sp>
    </p:spTree>
  </p:cSld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TextShape 1"/>
          <p:cNvSpPr txBox="1"/>
          <p:nvPr/>
        </p:nvSpPr>
        <p:spPr>
          <a:xfrm>
            <a:off x="1066320" y="189000"/>
            <a:ext cx="7877160" cy="5760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>
            <a:noAutofit/>
          </a:bodyPr>
          <a:p>
            <a:pPr/>
            <a:r>
              <a:rPr b="0" lang="en-GB" sz="2800" spc="-1" strike="noStrike">
                <a:solidFill>
                  <a:srgbClr val="333399"/>
                </a:solidFill>
                <a:latin typeface="Tahoma"/>
              </a:rPr>
              <a:t>Example of alternative model fitting</a:t>
            </a:r>
            <a:endParaRPr b="0" lang="en-GB" sz="2800" spc="-1" strike="noStrike">
              <a:solidFill>
                <a:srgbClr val="333399"/>
              </a:solidFill>
              <a:latin typeface="Tahoma"/>
            </a:endParaRPr>
          </a:p>
        </p:txBody>
      </p:sp>
      <p:graphicFrame>
        <p:nvGraphicFramePr>
          <p:cNvPr id="384" name="Object 2"/>
          <p:cNvGraphicFramePr/>
          <p:nvPr/>
        </p:nvGraphicFramePr>
        <p:xfrm>
          <a:off x="304920" y="1676520"/>
          <a:ext cx="8202600" cy="4951440"/>
        </p:xfrm>
        <a:graphic>
          <a:graphicData uri="http://schemas.openxmlformats.org/presentationml/2006/ole">
            <p:oleObj r:id="rId1" spid="">
              <p:embed/>
              <p:pic>
                <p:nvPicPr>
                  <p:cNvPr id="385" name="" descr=""/>
                  <p:cNvPicPr/>
                  <p:nvPr/>
                </p:nvPicPr>
                <p:blipFill>
                  <a:blip r:embed="rId2"/>
                  <a:stretch/>
                </p:blipFill>
                <p:spPr>
                  <a:xfrm>
                    <a:off x="304920" y="1676520"/>
                    <a:ext cx="8202600" cy="495144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</p:oleObj>
          </a:graphicData>
        </a:graphic>
      </p:graphicFrame>
      <p:sp>
        <p:nvSpPr>
          <p:cNvPr id="386" name="CustomShape 3"/>
          <p:cNvSpPr/>
          <p:nvPr/>
        </p:nvSpPr>
        <p:spPr>
          <a:xfrm>
            <a:off x="5145840" y="1117440"/>
            <a:ext cx="3268440" cy="8254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Tahoma"/>
              </a:rPr>
              <a:t>N: Population numbers</a:t>
            </a:r>
            <a:br/>
            <a:r>
              <a:rPr b="0" lang="en-US" sz="2400" spc="-1" strike="noStrike">
                <a:solidFill>
                  <a:srgbClr val="000000"/>
                </a:solidFill>
                <a:latin typeface="Tahoma"/>
              </a:rPr>
              <a:t>U: Survey index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87" name="CustomShape 4"/>
          <p:cNvSpPr/>
          <p:nvPr/>
        </p:nvSpPr>
        <p:spPr>
          <a:xfrm>
            <a:off x="2170080" y="1125360"/>
            <a:ext cx="2762280" cy="4597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Tahoma"/>
              </a:rPr>
              <a:t>The measurements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TextShape 1"/>
          <p:cNvSpPr txBox="1"/>
          <p:nvPr/>
        </p:nvSpPr>
        <p:spPr>
          <a:xfrm>
            <a:off x="1066320" y="189000"/>
            <a:ext cx="7877160" cy="5760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>
            <a:noAutofit/>
          </a:bodyPr>
          <a:p>
            <a:pPr/>
            <a:r>
              <a:rPr b="0" lang="en-GB" sz="2800" spc="-1" strike="noStrike">
                <a:solidFill>
                  <a:srgbClr val="333399"/>
                </a:solidFill>
                <a:latin typeface="Tahoma"/>
              </a:rPr>
              <a:t>Lets check three alternative models</a:t>
            </a:r>
            <a:endParaRPr b="0" lang="en-GB" sz="2800" spc="-1" strike="noStrike">
              <a:solidFill>
                <a:srgbClr val="333399"/>
              </a:solidFill>
              <a:latin typeface="Tahoma"/>
            </a:endParaRPr>
          </a:p>
        </p:txBody>
      </p:sp>
      <p:graphicFrame>
        <p:nvGraphicFramePr>
          <p:cNvPr id="389" name="Object 2"/>
          <p:cNvGraphicFramePr/>
          <p:nvPr/>
        </p:nvGraphicFramePr>
        <p:xfrm>
          <a:off x="1870200" y="1484280"/>
          <a:ext cx="4717800" cy="763560"/>
        </p:xfrm>
        <a:graphic>
          <a:graphicData uri="http://schemas.openxmlformats.org/presentationml/2006/ole">
            <p:oleObj r:id="rId1" spid="">
              <p:embed/>
              <p:pic>
                <p:nvPicPr>
                  <p:cNvPr id="390" name="" descr=""/>
                  <p:cNvPicPr/>
                  <p:nvPr/>
                </p:nvPicPr>
                <p:blipFill>
                  <a:blip r:embed="rId2"/>
                  <a:stretch/>
                </p:blipFill>
                <p:spPr>
                  <a:xfrm>
                    <a:off x="1870200" y="1484280"/>
                    <a:ext cx="4717800" cy="76356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</p:oleObj>
          </a:graphicData>
        </a:graphic>
      </p:graphicFrame>
      <p:graphicFrame>
        <p:nvGraphicFramePr>
          <p:cNvPr id="391" name="Object 3"/>
          <p:cNvGraphicFramePr/>
          <p:nvPr/>
        </p:nvGraphicFramePr>
        <p:xfrm>
          <a:off x="1476360" y="4292640"/>
          <a:ext cx="5992920" cy="1374840"/>
        </p:xfrm>
        <a:graphic>
          <a:graphicData uri="http://schemas.openxmlformats.org/presentationml/2006/ole">
            <p:oleObj r:id="rId3" spid="">
              <p:embed/>
              <p:pic>
                <p:nvPicPr>
                  <p:cNvPr id="392" name="" descr=""/>
                  <p:cNvPicPr/>
                  <p:nvPr/>
                </p:nvPicPr>
                <p:blipFill>
                  <a:blip r:embed="rId4"/>
                  <a:stretch/>
                </p:blipFill>
                <p:spPr>
                  <a:xfrm>
                    <a:off x="1476360" y="4292640"/>
                    <a:ext cx="5992920" cy="137484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</p:oleObj>
          </a:graphicData>
        </a:graphic>
      </p:graphicFrame>
      <p:graphicFrame>
        <p:nvGraphicFramePr>
          <p:cNvPr id="393" name="Object 4"/>
          <p:cNvGraphicFramePr/>
          <p:nvPr/>
        </p:nvGraphicFramePr>
        <p:xfrm>
          <a:off x="1187280" y="2247840"/>
          <a:ext cx="5481720" cy="763560"/>
        </p:xfrm>
        <a:graphic>
          <a:graphicData uri="http://schemas.openxmlformats.org/presentationml/2006/ole">
            <p:oleObj r:id="rId5" spid="">
              <p:embed/>
              <p:pic>
                <p:nvPicPr>
                  <p:cNvPr id="394" name="" descr=""/>
                  <p:cNvPicPr/>
                  <p:nvPr/>
                </p:nvPicPr>
                <p:blipFill>
                  <a:blip r:embed="rId6"/>
                  <a:stretch/>
                </p:blipFill>
                <p:spPr>
                  <a:xfrm>
                    <a:off x="1187280" y="2247840"/>
                    <a:ext cx="5481720" cy="76356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</p:oleObj>
          </a:graphicData>
        </a:graphic>
      </p:graphicFrame>
      <p:graphicFrame>
        <p:nvGraphicFramePr>
          <p:cNvPr id="395" name="Object 5"/>
          <p:cNvGraphicFramePr/>
          <p:nvPr/>
        </p:nvGraphicFramePr>
        <p:xfrm>
          <a:off x="1824120" y="3111480"/>
          <a:ext cx="4908600" cy="763560"/>
        </p:xfrm>
        <a:graphic>
          <a:graphicData uri="http://schemas.openxmlformats.org/presentationml/2006/ole">
            <p:oleObj r:id="rId7" spid="">
              <p:embed/>
              <p:pic>
                <p:nvPicPr>
                  <p:cNvPr id="396" name="" descr=""/>
                  <p:cNvPicPr/>
                  <p:nvPr/>
                </p:nvPicPr>
                <p:blipFill>
                  <a:blip r:embed="rId8"/>
                  <a:stretch/>
                </p:blipFill>
                <p:spPr>
                  <a:xfrm>
                    <a:off x="1824120" y="3111480"/>
                    <a:ext cx="4908600" cy="76356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</p:oleObj>
          </a:graphicData>
        </a:graphic>
      </p:graphicFrame>
    </p:spTree>
  </p:cSld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TextShape 1"/>
          <p:cNvSpPr txBox="1"/>
          <p:nvPr/>
        </p:nvSpPr>
        <p:spPr>
          <a:xfrm>
            <a:off x="1066320" y="189000"/>
            <a:ext cx="7877160" cy="5760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>
            <a:noAutofit/>
          </a:bodyPr>
          <a:p>
            <a:pPr/>
            <a:r>
              <a:rPr b="0" lang="en-GB" sz="2800" spc="-1" strike="noStrike">
                <a:solidFill>
                  <a:srgbClr val="333399"/>
                </a:solidFill>
                <a:latin typeface="Tahoma"/>
              </a:rPr>
              <a:t>Models confronted with data</a:t>
            </a:r>
            <a:endParaRPr b="0" lang="en-GB" sz="2800" spc="-1" strike="noStrike">
              <a:solidFill>
                <a:srgbClr val="333399"/>
              </a:solidFill>
              <a:latin typeface="Tahoma"/>
            </a:endParaRPr>
          </a:p>
        </p:txBody>
      </p:sp>
      <p:graphicFrame>
        <p:nvGraphicFramePr>
          <p:cNvPr id="398" name="Object 2"/>
          <p:cNvGraphicFramePr/>
          <p:nvPr/>
        </p:nvGraphicFramePr>
        <p:xfrm>
          <a:off x="457200" y="1371600"/>
          <a:ext cx="4282920" cy="2573280"/>
        </p:xfrm>
        <a:graphic>
          <a:graphicData uri="http://schemas.openxmlformats.org/presentationml/2006/ole">
            <p:oleObj r:id="rId1" spid="">
              <p:embed/>
              <p:pic>
                <p:nvPicPr>
                  <p:cNvPr id="399" name="" descr=""/>
                  <p:cNvPicPr/>
                  <p:nvPr/>
                </p:nvPicPr>
                <p:blipFill>
                  <a:blip r:embed="rId2"/>
                  <a:stretch/>
                </p:blipFill>
                <p:spPr>
                  <a:xfrm>
                    <a:off x="457200" y="1371600"/>
                    <a:ext cx="4282920" cy="257328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</p:oleObj>
          </a:graphicData>
        </a:graphic>
      </p:graphicFrame>
      <p:graphicFrame>
        <p:nvGraphicFramePr>
          <p:cNvPr id="400" name="Object 3"/>
          <p:cNvGraphicFramePr/>
          <p:nvPr/>
        </p:nvGraphicFramePr>
        <p:xfrm>
          <a:off x="4708440" y="1384200"/>
          <a:ext cx="4283280" cy="2578320"/>
        </p:xfrm>
        <a:graphic>
          <a:graphicData uri="http://schemas.openxmlformats.org/presentationml/2006/ole">
            <p:oleObj r:id="rId3" spid="">
              <p:embed/>
              <p:pic>
                <p:nvPicPr>
                  <p:cNvPr id="401" name="" descr=""/>
                  <p:cNvPicPr/>
                  <p:nvPr/>
                </p:nvPicPr>
                <p:blipFill>
                  <a:blip r:embed="rId4"/>
                  <a:stretch/>
                </p:blipFill>
                <p:spPr>
                  <a:xfrm>
                    <a:off x="4708440" y="1384200"/>
                    <a:ext cx="4283280" cy="257832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</p:oleObj>
          </a:graphicData>
        </a:graphic>
      </p:graphicFrame>
      <p:graphicFrame>
        <p:nvGraphicFramePr>
          <p:cNvPr id="402" name="Object 4"/>
          <p:cNvGraphicFramePr/>
          <p:nvPr/>
        </p:nvGraphicFramePr>
        <p:xfrm>
          <a:off x="4708440" y="3962520"/>
          <a:ext cx="4283280" cy="2577960"/>
        </p:xfrm>
        <a:graphic>
          <a:graphicData uri="http://schemas.openxmlformats.org/presentationml/2006/ole">
            <p:oleObj r:id="rId5" spid="">
              <p:embed/>
              <p:pic>
                <p:nvPicPr>
                  <p:cNvPr id="403" name="" descr=""/>
                  <p:cNvPicPr/>
                  <p:nvPr/>
                </p:nvPicPr>
                <p:blipFill>
                  <a:blip r:embed="rId6"/>
                  <a:stretch/>
                </p:blipFill>
                <p:spPr>
                  <a:xfrm>
                    <a:off x="4708440" y="3962520"/>
                    <a:ext cx="4283280" cy="257796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</p:oleObj>
          </a:graphicData>
        </a:graphic>
      </p:graphicFrame>
      <p:sp>
        <p:nvSpPr>
          <p:cNvPr id="404" name="CustomShape 5"/>
          <p:cNvSpPr/>
          <p:nvPr/>
        </p:nvSpPr>
        <p:spPr>
          <a:xfrm>
            <a:off x="1168920" y="4292640"/>
            <a:ext cx="2826360" cy="11912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1" lang="en-GB" sz="2400" spc="-1" strike="noStrike">
                <a:solidFill>
                  <a:srgbClr val="ff0000"/>
                </a:solidFill>
                <a:latin typeface="Tahoma"/>
              </a:rPr>
              <a:t>Which model has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>
              <a:lnSpc>
                <a:spcPct val="100000"/>
              </a:lnSpc>
            </a:pPr>
            <a:r>
              <a:rPr b="1" lang="en-GB" sz="2400" spc="-1" strike="noStrike">
                <a:solidFill>
                  <a:srgbClr val="ff0000"/>
                </a:solidFill>
                <a:latin typeface="Tahoma"/>
              </a:rPr>
              <a:t>the least detectable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>
              <a:lnSpc>
                <a:spcPct val="100000"/>
              </a:lnSpc>
            </a:pPr>
            <a:r>
              <a:rPr b="1" lang="en-GB" sz="2400" spc="-1" strike="noStrike">
                <a:solidFill>
                  <a:srgbClr val="ff0000"/>
                </a:solidFill>
                <a:latin typeface="Tahoma"/>
              </a:rPr>
              <a:t>residual problems?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TextShape 1"/>
          <p:cNvSpPr txBox="1"/>
          <p:nvPr/>
        </p:nvSpPr>
        <p:spPr>
          <a:xfrm>
            <a:off x="1066320" y="189000"/>
            <a:ext cx="7877160" cy="5760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>
            <a:noAutofit/>
          </a:bodyPr>
          <a:p>
            <a:pPr/>
            <a:r>
              <a:rPr b="0" lang="en-GB" sz="2800" spc="-1" strike="noStrike">
                <a:solidFill>
                  <a:srgbClr val="333399"/>
                </a:solidFill>
                <a:latin typeface="Tahoma"/>
              </a:rPr>
              <a:t>Residuals as a function of N </a:t>
            </a:r>
            <a:endParaRPr b="0" lang="en-GB" sz="2800" spc="-1" strike="noStrike">
              <a:solidFill>
                <a:srgbClr val="333399"/>
              </a:solidFill>
              <a:latin typeface="Tahoma"/>
            </a:endParaRPr>
          </a:p>
        </p:txBody>
      </p:sp>
      <p:graphicFrame>
        <p:nvGraphicFramePr>
          <p:cNvPr id="406" name="Object 2"/>
          <p:cNvGraphicFramePr/>
          <p:nvPr/>
        </p:nvGraphicFramePr>
        <p:xfrm>
          <a:off x="136440" y="1371600"/>
          <a:ext cx="4283280" cy="2573280"/>
        </p:xfrm>
        <a:graphic>
          <a:graphicData uri="http://schemas.openxmlformats.org/presentationml/2006/ole">
            <p:oleObj r:id="rId1" spid="">
              <p:embed/>
              <p:pic>
                <p:nvPicPr>
                  <p:cNvPr id="407" name="" descr=""/>
                  <p:cNvPicPr/>
                  <p:nvPr/>
                </p:nvPicPr>
                <p:blipFill>
                  <a:blip r:embed="rId2"/>
                  <a:stretch/>
                </p:blipFill>
                <p:spPr>
                  <a:xfrm>
                    <a:off x="136440" y="1371600"/>
                    <a:ext cx="4283280" cy="257328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</p:oleObj>
          </a:graphicData>
        </a:graphic>
      </p:graphicFrame>
      <p:graphicFrame>
        <p:nvGraphicFramePr>
          <p:cNvPr id="408" name="Object 3"/>
          <p:cNvGraphicFramePr/>
          <p:nvPr/>
        </p:nvGraphicFramePr>
        <p:xfrm>
          <a:off x="4632480" y="1384200"/>
          <a:ext cx="4282920" cy="2578320"/>
        </p:xfrm>
        <a:graphic>
          <a:graphicData uri="http://schemas.openxmlformats.org/presentationml/2006/ole">
            <p:oleObj r:id="rId3" spid="">
              <p:embed/>
              <p:pic>
                <p:nvPicPr>
                  <p:cNvPr id="409" name="" descr=""/>
                  <p:cNvPicPr/>
                  <p:nvPr/>
                </p:nvPicPr>
                <p:blipFill>
                  <a:blip r:embed="rId4"/>
                  <a:stretch/>
                </p:blipFill>
                <p:spPr>
                  <a:xfrm>
                    <a:off x="4632480" y="1384200"/>
                    <a:ext cx="4282920" cy="257832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</p:oleObj>
          </a:graphicData>
        </a:graphic>
      </p:graphicFrame>
      <p:graphicFrame>
        <p:nvGraphicFramePr>
          <p:cNvPr id="410" name="Object 4"/>
          <p:cNvGraphicFramePr/>
          <p:nvPr/>
        </p:nvGraphicFramePr>
        <p:xfrm>
          <a:off x="4648320" y="3809880"/>
          <a:ext cx="4282920" cy="2578320"/>
        </p:xfrm>
        <a:graphic>
          <a:graphicData uri="http://schemas.openxmlformats.org/presentationml/2006/ole">
            <p:oleObj r:id="rId5" spid="">
              <p:embed/>
              <p:pic>
                <p:nvPicPr>
                  <p:cNvPr id="411" name="" descr=""/>
                  <p:cNvPicPr/>
                  <p:nvPr/>
                </p:nvPicPr>
                <p:blipFill>
                  <a:blip r:embed="rId6"/>
                  <a:stretch/>
                </p:blipFill>
                <p:spPr>
                  <a:xfrm>
                    <a:off x="4648320" y="3809880"/>
                    <a:ext cx="4282920" cy="257832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</p:oleObj>
          </a:graphicData>
        </a:graphic>
      </p:graphicFrame>
      <p:sp>
        <p:nvSpPr>
          <p:cNvPr id="412" name="CustomShape 5"/>
          <p:cNvSpPr/>
          <p:nvPr/>
        </p:nvSpPr>
        <p:spPr>
          <a:xfrm>
            <a:off x="314280" y="4267080"/>
            <a:ext cx="3897360" cy="11912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1" lang="en-GB" sz="2400" spc="-1" strike="noStrike">
                <a:solidFill>
                  <a:srgbClr val="ff0000"/>
                </a:solidFill>
                <a:latin typeface="Tahoma"/>
              </a:rPr>
              <a:t>Power model is tends to have the “best” residual scatter pattern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13" name="CustomShape 6"/>
          <p:cNvSpPr/>
          <p:nvPr/>
        </p:nvSpPr>
        <p:spPr>
          <a:xfrm>
            <a:off x="1219320" y="2819520"/>
            <a:ext cx="1600200" cy="609480"/>
          </a:xfrm>
          <a:prstGeom prst="ellipse">
            <a:avLst/>
          </a:prstGeom>
          <a:noFill/>
          <a:ln w="9360">
            <a:solidFill>
              <a:srgbClr val="ff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414" name="CustomShape 7"/>
          <p:cNvSpPr/>
          <p:nvPr/>
        </p:nvSpPr>
        <p:spPr>
          <a:xfrm>
            <a:off x="2666880" y="1828800"/>
            <a:ext cx="1600200" cy="914400"/>
          </a:xfrm>
          <a:prstGeom prst="ellipse">
            <a:avLst/>
          </a:prstGeom>
          <a:noFill/>
          <a:ln w="9360">
            <a:solidFill>
              <a:srgbClr val="ff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415" name="CustomShape 8"/>
          <p:cNvSpPr/>
          <p:nvPr/>
        </p:nvSpPr>
        <p:spPr>
          <a:xfrm>
            <a:off x="5486400" y="2514600"/>
            <a:ext cx="1295280" cy="380880"/>
          </a:xfrm>
          <a:prstGeom prst="ellipse">
            <a:avLst/>
          </a:prstGeom>
          <a:noFill/>
          <a:ln w="9360">
            <a:solidFill>
              <a:srgbClr val="ff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416" name="CustomShape 9"/>
          <p:cNvSpPr/>
          <p:nvPr/>
        </p:nvSpPr>
        <p:spPr>
          <a:xfrm>
            <a:off x="6400800" y="2819520"/>
            <a:ext cx="1219320" cy="380880"/>
          </a:xfrm>
          <a:prstGeom prst="ellipse">
            <a:avLst/>
          </a:prstGeom>
          <a:noFill/>
          <a:ln w="9360">
            <a:solidFill>
              <a:srgbClr val="ff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417" name="CustomShape 10"/>
          <p:cNvSpPr/>
          <p:nvPr/>
        </p:nvSpPr>
        <p:spPr>
          <a:xfrm>
            <a:off x="7467480" y="2286000"/>
            <a:ext cx="1219320" cy="533520"/>
          </a:xfrm>
          <a:prstGeom prst="ellipse">
            <a:avLst/>
          </a:prstGeom>
          <a:noFill/>
          <a:ln w="9360">
            <a:solidFill>
              <a:srgbClr val="ff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418" name="CustomShape 11"/>
          <p:cNvSpPr/>
          <p:nvPr/>
        </p:nvSpPr>
        <p:spPr>
          <a:xfrm>
            <a:off x="5791320" y="4952880"/>
            <a:ext cx="2743200" cy="762120"/>
          </a:xfrm>
          <a:prstGeom prst="ellipse">
            <a:avLst/>
          </a:prstGeom>
          <a:noFill/>
          <a:ln w="9360">
            <a:solidFill>
              <a:srgbClr val="ff0000"/>
            </a:solidFill>
            <a:miter/>
          </a:ln>
        </p:spPr>
        <p:style>
          <a:lnRef idx="0"/>
          <a:fillRef idx="0"/>
          <a:effectRef idx="0"/>
          <a:fontRef idx="minor"/>
        </p:style>
      </p:sp>
    </p:spTree>
  </p:cSld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" name="TextShape 1"/>
          <p:cNvSpPr txBox="1"/>
          <p:nvPr/>
        </p:nvSpPr>
        <p:spPr>
          <a:xfrm>
            <a:off x="1066320" y="189000"/>
            <a:ext cx="7877160" cy="5760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>
            <a:noAutofit/>
          </a:bodyPr>
          <a:p>
            <a:pPr/>
            <a:r>
              <a:rPr b="0" lang="en-US" sz="2800" spc="-1" strike="noStrike">
                <a:solidFill>
                  <a:srgbClr val="333399"/>
                </a:solidFill>
                <a:latin typeface="Tahoma"/>
              </a:rPr>
              <a:t>Suggested further reading</a:t>
            </a:r>
            <a:endParaRPr b="0" lang="en-GB" sz="2800" spc="-1" strike="noStrike">
              <a:solidFill>
                <a:srgbClr val="333399"/>
              </a:solidFill>
              <a:latin typeface="Tahoma"/>
            </a:endParaRPr>
          </a:p>
        </p:txBody>
      </p:sp>
      <p:sp>
        <p:nvSpPr>
          <p:cNvPr id="420" name="TextShape 2"/>
          <p:cNvSpPr txBox="1"/>
          <p:nvPr/>
        </p:nvSpPr>
        <p:spPr>
          <a:xfrm>
            <a:off x="646200" y="1267920"/>
            <a:ext cx="8269200" cy="520884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>
            <a:normAutofit/>
          </a:bodyPr>
          <a:p>
            <a:pPr marL="341280" indent="-341280">
              <a:spcBef>
                <a:spcPts val="598"/>
              </a:spcBef>
            </a:pPr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  <a:p>
            <a:pPr marL="341280" indent="-341280">
              <a:spcBef>
                <a:spcPts val="598"/>
              </a:spcBef>
            </a:pPr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  <a:p>
            <a:pPr marL="341280" indent="-341280">
              <a:spcBef>
                <a:spcPts val="598"/>
              </a:spcBef>
            </a:pPr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  <a:p>
            <a:pPr marL="341280" indent="-341280">
              <a:spcBef>
                <a:spcPts val="697"/>
              </a:spcBef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b="0" lang="en-US" sz="2800" spc="-1" strike="noStrike">
                <a:solidFill>
                  <a:srgbClr val="000000"/>
                </a:solidFill>
                <a:latin typeface="Tahoma"/>
              </a:rPr>
              <a:t>Haddon, M. 2001. Modeling and quantitative methods in fisheries.</a:t>
            </a:r>
            <a:endParaRPr b="0" lang="en-GB" sz="2800" spc="-1" strike="noStrike">
              <a:solidFill>
                <a:srgbClr val="000000"/>
              </a:solidFill>
              <a:latin typeface="Tahoma"/>
            </a:endParaRPr>
          </a:p>
          <a:p>
            <a:pPr marL="341280" indent="-341280">
              <a:spcBef>
                <a:spcPts val="697"/>
              </a:spcBef>
            </a:pPr>
            <a:endParaRPr b="0" lang="en-GB" sz="2800" spc="-1" strike="noStrike">
              <a:solidFill>
                <a:srgbClr val="000000"/>
              </a:solidFill>
              <a:latin typeface="Tahoma"/>
            </a:endParaRPr>
          </a:p>
          <a:p>
            <a:pPr marL="341280" indent="-341280">
              <a:spcBef>
                <a:spcPts val="598"/>
              </a:spcBef>
            </a:pPr>
            <a:endParaRPr b="0" lang="en-GB" sz="2800" spc="-1" strike="noStrike">
              <a:solidFill>
                <a:srgbClr val="000000"/>
              </a:solidFill>
              <a:latin typeface="Tahoma"/>
            </a:endParaRPr>
          </a:p>
          <a:p>
            <a:pPr marL="341280" indent="-341280">
              <a:spcBef>
                <a:spcPts val="598"/>
              </a:spcBef>
            </a:pPr>
            <a:endParaRPr b="0" lang="en-GB" sz="2800" spc="-1" strike="noStrike">
              <a:solidFill>
                <a:srgbClr val="000000"/>
              </a:solidFill>
              <a:latin typeface="Tahoma"/>
            </a:endParaRPr>
          </a:p>
        </p:txBody>
      </p:sp>
    </p:spTree>
  </p:cSld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extShape 1"/>
          <p:cNvSpPr txBox="1"/>
          <p:nvPr/>
        </p:nvSpPr>
        <p:spPr>
          <a:xfrm>
            <a:off x="1066320" y="189000"/>
            <a:ext cx="7877160" cy="5760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>
            <a:noAutofit/>
          </a:bodyPr>
          <a:p>
            <a:pPr/>
            <a:r>
              <a:rPr b="0" lang="en-GB" sz="2800" spc="-1" strike="noStrike">
                <a:solidFill>
                  <a:srgbClr val="333399"/>
                </a:solidFill>
                <a:latin typeface="Tahoma"/>
              </a:rPr>
              <a:t>Goodness of fit</a:t>
            </a:r>
            <a:endParaRPr b="0" lang="en-GB" sz="2800" spc="-1" strike="noStrike">
              <a:solidFill>
                <a:srgbClr val="333399"/>
              </a:solidFill>
              <a:latin typeface="Tahoma"/>
            </a:endParaRPr>
          </a:p>
        </p:txBody>
      </p:sp>
      <p:sp>
        <p:nvSpPr>
          <p:cNvPr id="118" name="TextShape 2"/>
          <p:cNvSpPr txBox="1"/>
          <p:nvPr/>
        </p:nvSpPr>
        <p:spPr>
          <a:xfrm>
            <a:off x="646200" y="1267920"/>
            <a:ext cx="8269200" cy="520884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>
            <a:normAutofit/>
          </a:bodyPr>
          <a:p>
            <a:pPr marL="342720" indent="-342720">
              <a:spcBef>
                <a:spcPts val="499"/>
              </a:spcBef>
            </a:pPr>
            <a:r>
              <a:rPr b="0" lang="en-GB" sz="2400" spc="-1" strike="noStrike">
                <a:solidFill>
                  <a:srgbClr val="000000"/>
                </a:solidFill>
                <a:latin typeface="Tahoma"/>
              </a:rPr>
              <a:t>Observed value = Predicted value + residual</a:t>
            </a:r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  <a:p>
            <a:pPr lvl="2" marL="1141200" indent="-226800">
              <a:spcBef>
                <a:spcPts val="448"/>
              </a:spcBef>
              <a:buClr>
                <a:srgbClr val="ffcf01"/>
              </a:buClr>
              <a:buSzPct val="50000"/>
              <a:buFont typeface="Wingdings" charset="2"/>
              <a:buChar char=""/>
            </a:pP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Predicted value: Based on some formal mathematical model</a:t>
            </a:r>
            <a:endParaRPr b="0" lang="en-GB" sz="1800" spc="-1" strike="noStrike">
              <a:solidFill>
                <a:srgbClr val="000000"/>
              </a:solidFill>
              <a:latin typeface="Tahoma"/>
            </a:endParaRPr>
          </a:p>
          <a:p>
            <a:pPr marL="342720" indent="-342720">
              <a:spcBef>
                <a:spcPts val="448"/>
              </a:spcBef>
            </a:pPr>
            <a:r>
              <a:rPr b="0" lang="en-GB" sz="2400" spc="-1" strike="noStrike">
                <a:solidFill>
                  <a:srgbClr val="000000"/>
                </a:solidFill>
                <a:latin typeface="Tahoma"/>
              </a:rPr>
              <a:t>Note synonyms:</a:t>
            </a:r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  <a:p>
            <a:pPr lvl="3" marL="1598400" indent="-226800">
              <a:spcBef>
                <a:spcPts val="400"/>
              </a:spcBef>
              <a:buClr>
                <a:srgbClr val="3333cc"/>
              </a:buClr>
              <a:buSzPct val="55000"/>
              <a:buFont typeface="Wingdings" charset="2"/>
              <a:buChar char=""/>
            </a:pPr>
            <a:r>
              <a:rPr b="0" lang="en-GB" sz="1600" spc="-1" strike="noStrike">
                <a:solidFill>
                  <a:srgbClr val="000000"/>
                </a:solidFill>
                <a:latin typeface="Tahoma"/>
              </a:rPr>
              <a:t>observed value = measurement</a:t>
            </a:r>
            <a:endParaRPr b="0" lang="en-GB" sz="1600" spc="-1" strike="noStrike">
              <a:solidFill>
                <a:srgbClr val="000000"/>
              </a:solidFill>
              <a:latin typeface="Tahoma"/>
            </a:endParaRPr>
          </a:p>
          <a:p>
            <a:pPr lvl="3" marL="1598400" indent="-226800">
              <a:spcBef>
                <a:spcPts val="400"/>
              </a:spcBef>
              <a:buClr>
                <a:srgbClr val="3333cc"/>
              </a:buClr>
              <a:buSzPct val="55000"/>
              <a:buFont typeface="Wingdings" charset="2"/>
              <a:buChar char=""/>
            </a:pPr>
            <a:r>
              <a:rPr b="0" lang="en-GB" sz="1600" spc="-1" strike="noStrike">
                <a:solidFill>
                  <a:srgbClr val="000000"/>
                </a:solidFill>
                <a:latin typeface="Tahoma"/>
              </a:rPr>
              <a:t>predicted value = fitted value = expected value</a:t>
            </a:r>
            <a:endParaRPr b="0" lang="en-GB" sz="1600" spc="-1" strike="noStrike">
              <a:solidFill>
                <a:srgbClr val="000000"/>
              </a:solidFill>
              <a:latin typeface="Tahoma"/>
            </a:endParaRPr>
          </a:p>
          <a:p>
            <a:pPr lvl="3" marL="1598400" indent="-226800">
              <a:spcBef>
                <a:spcPts val="400"/>
              </a:spcBef>
              <a:buClr>
                <a:srgbClr val="3333cc"/>
              </a:buClr>
              <a:buSzPct val="55000"/>
              <a:buFont typeface="Wingdings" charset="2"/>
              <a:buChar char=""/>
            </a:pPr>
            <a:r>
              <a:rPr b="0" lang="en-GB" sz="1600" spc="-1" strike="noStrike">
                <a:solidFill>
                  <a:srgbClr val="000000"/>
                </a:solidFill>
                <a:latin typeface="Tahoma"/>
              </a:rPr>
              <a:t>residual error = deviation = random error = residual = error = noise</a:t>
            </a:r>
            <a:endParaRPr b="0" lang="en-GB" sz="1600" spc="-1" strike="noStrike">
              <a:solidFill>
                <a:srgbClr val="000000"/>
              </a:solidFill>
              <a:latin typeface="Tahoma"/>
            </a:endParaRPr>
          </a:p>
          <a:p>
            <a:pPr marL="342720" indent="-342720">
              <a:spcBef>
                <a:spcPts val="249"/>
              </a:spcBef>
            </a:pPr>
            <a:r>
              <a:rPr b="0" lang="en-GB" sz="2400" spc="-1" strike="noStrike">
                <a:solidFill>
                  <a:srgbClr val="000000"/>
                </a:solidFill>
                <a:latin typeface="Tahoma"/>
              </a:rPr>
              <a:t>Observed value = Predicted value + </a:t>
            </a:r>
            <a:r>
              <a:rPr b="0" lang="en-GB" sz="2400" spc="-1" strike="noStrike">
                <a:solidFill>
                  <a:srgbClr val="000000"/>
                </a:solidFill>
                <a:latin typeface="Symbol"/>
                <a:ea typeface="Symbol"/>
              </a:rPr>
              <a:t></a:t>
            </a:r>
            <a:r>
              <a:rPr b="0" lang="en-GB" sz="1000" spc="-1" strike="noStrike">
                <a:solidFill>
                  <a:srgbClr val="000000"/>
                </a:solidFill>
                <a:latin typeface="Tahoma"/>
              </a:rPr>
              <a:t>i</a:t>
            </a:r>
            <a:endParaRPr b="0" lang="en-GB" sz="1000" spc="-1" strike="noStrike">
              <a:solidFill>
                <a:srgbClr val="000000"/>
              </a:solidFill>
              <a:latin typeface="Tahoma"/>
            </a:endParaRPr>
          </a:p>
          <a:p>
            <a:pPr marL="342720" indent="-342720">
              <a:lnSpc>
                <a:spcPct val="100000"/>
              </a:lnSpc>
              <a:spcBef>
                <a:spcPts val="249"/>
              </a:spcBef>
            </a:pPr>
            <a:r>
              <a:rPr b="0" lang="en-GB" sz="2400" spc="-1" strike="noStrike">
                <a:solidFill>
                  <a:srgbClr val="000000"/>
                </a:solidFill>
                <a:latin typeface="Symbol"/>
                <a:ea typeface="Symbol"/>
              </a:rPr>
              <a:t></a:t>
            </a:r>
            <a:r>
              <a:rPr b="0" lang="en-GB" sz="2400" spc="-1" strike="noStrike">
                <a:solidFill>
                  <a:srgbClr val="000000"/>
                </a:solidFill>
                <a:latin typeface="Tahoma"/>
              </a:rPr>
              <a:t>Y</a:t>
            </a:r>
            <a:r>
              <a:rPr b="0" lang="en-GB" sz="1000" spc="-1" strike="noStrike">
                <a:solidFill>
                  <a:srgbClr val="000000"/>
                </a:solidFill>
                <a:latin typeface="Tahoma"/>
              </a:rPr>
              <a:t>i</a:t>
            </a:r>
            <a:r>
              <a:rPr b="0" lang="en-GB" sz="2400" spc="-1" strike="noStrike">
                <a:solidFill>
                  <a:srgbClr val="000000"/>
                </a:solidFill>
                <a:latin typeface="Tahoma"/>
              </a:rPr>
              <a:t> =        </a:t>
            </a:r>
            <a:r>
              <a:rPr b="0" lang="en-US" sz="2400" spc="-1" strike="noStrike">
                <a:solidFill>
                  <a:srgbClr val="000000"/>
                </a:solidFill>
                <a:latin typeface="Tahoma"/>
                <a:ea typeface="Tahoma"/>
              </a:rPr>
              <a:t>Ŷ</a:t>
            </a:r>
            <a:r>
              <a:rPr b="0" lang="en-GB" sz="1000" spc="-1" strike="noStrike">
                <a:solidFill>
                  <a:srgbClr val="000000"/>
                </a:solidFill>
                <a:latin typeface="Tahoma"/>
              </a:rPr>
              <a:t>i</a:t>
            </a:r>
            <a:r>
              <a:rPr b="0" lang="en-GB" sz="2400" spc="-1" strike="noStrike">
                <a:solidFill>
                  <a:srgbClr val="000000"/>
                </a:solidFill>
                <a:latin typeface="Tahoma"/>
              </a:rPr>
              <a:t>              + </a:t>
            </a:r>
            <a:r>
              <a:rPr b="0" lang="en-GB" sz="2400" spc="-1" strike="noStrike">
                <a:solidFill>
                  <a:srgbClr val="000000"/>
                </a:solidFill>
                <a:latin typeface="Symbol"/>
                <a:ea typeface="Symbol"/>
              </a:rPr>
              <a:t></a:t>
            </a:r>
            <a:r>
              <a:rPr b="0" lang="en-GB" sz="1000" spc="-1" strike="noStrike">
                <a:solidFill>
                  <a:srgbClr val="000000"/>
                </a:solidFill>
                <a:latin typeface="Tahoma"/>
              </a:rPr>
              <a:t>i</a:t>
            </a:r>
            <a:endParaRPr b="0" lang="en-GB" sz="1000" spc="-1" strike="noStrike">
              <a:solidFill>
                <a:srgbClr val="000000"/>
              </a:solidFill>
              <a:latin typeface="Tahoma"/>
            </a:endParaRPr>
          </a:p>
          <a:p>
            <a:pPr lvl="3" marL="1598400" indent="-226800">
              <a:spcBef>
                <a:spcPts val="400"/>
              </a:spcBef>
              <a:buClr>
                <a:srgbClr val="3333cc"/>
              </a:buClr>
              <a:buSzPct val="55000"/>
              <a:buFont typeface="Wingdings" charset="2"/>
              <a:buChar char=""/>
            </a:pPr>
            <a:r>
              <a:rPr b="0" lang="en-GB" sz="1600" spc="-1" strike="noStrike">
                <a:solidFill>
                  <a:srgbClr val="000000"/>
                </a:solidFill>
                <a:latin typeface="Tahoma"/>
              </a:rPr>
              <a:t>Each residual is added to the predicted value</a:t>
            </a:r>
            <a:endParaRPr b="0" lang="en-GB" sz="1600" spc="-1" strike="noStrike">
              <a:solidFill>
                <a:srgbClr val="000000"/>
              </a:solidFill>
              <a:latin typeface="Tahoma"/>
            </a:endParaRPr>
          </a:p>
          <a:p>
            <a:pPr lvl="3" marL="1598400" indent="-226800">
              <a:spcBef>
                <a:spcPts val="400"/>
              </a:spcBef>
              <a:buClr>
                <a:srgbClr val="3333cc"/>
              </a:buClr>
              <a:buSzPct val="55000"/>
              <a:buFont typeface="Wingdings" charset="2"/>
              <a:buChar char=""/>
            </a:pPr>
            <a:r>
              <a:rPr b="0" lang="en-GB" sz="1600" spc="-1" strike="noStrike">
                <a:solidFill>
                  <a:srgbClr val="000000"/>
                </a:solidFill>
                <a:latin typeface="Tahoma"/>
              </a:rPr>
              <a:t>i stands here for a certain observation, i = 1,2,3, …n</a:t>
            </a:r>
            <a:endParaRPr b="0" lang="en-GB" sz="1600" spc="-1" strike="noStrike">
              <a:solidFill>
                <a:srgbClr val="000000"/>
              </a:solidFill>
              <a:latin typeface="Tahoma"/>
            </a:endParaRPr>
          </a:p>
          <a:p>
            <a:pPr marL="342720" indent="-342720">
              <a:lnSpc>
                <a:spcPct val="100000"/>
              </a:lnSpc>
              <a:spcBef>
                <a:spcPts val="499"/>
              </a:spcBef>
            </a:pPr>
            <a:r>
              <a:rPr b="0" lang="en-GB" sz="2400" spc="-1" strike="noStrike">
                <a:solidFill>
                  <a:srgbClr val="000000"/>
                </a:solidFill>
                <a:latin typeface="Symbol"/>
                <a:ea typeface="Symbol"/>
              </a:rPr>
              <a:t></a:t>
            </a:r>
            <a:r>
              <a:rPr b="0" lang="en-GB" sz="1000" spc="-1" strike="noStrike">
                <a:solidFill>
                  <a:srgbClr val="000000"/>
                </a:solidFill>
                <a:latin typeface="Tahoma"/>
              </a:rPr>
              <a:t>i</a:t>
            </a:r>
            <a:r>
              <a:rPr b="0" lang="en-GB" sz="2400" spc="-1" strike="noStrike">
                <a:solidFill>
                  <a:srgbClr val="000000"/>
                </a:solidFill>
                <a:latin typeface="Symbol"/>
                <a:ea typeface="Symbol"/>
              </a:rPr>
              <a:t></a:t>
            </a:r>
            <a:r>
              <a:rPr b="0" lang="en-GB" sz="2400" spc="-1" strike="noStrike">
                <a:solidFill>
                  <a:srgbClr val="000000"/>
                </a:solidFill>
                <a:latin typeface="Tahoma"/>
              </a:rPr>
              <a:t>= Observed value – Predicted value</a:t>
            </a:r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  <a:p>
            <a:pPr marL="342720" indent="-342720">
              <a:lnSpc>
                <a:spcPct val="100000"/>
              </a:lnSpc>
              <a:spcBef>
                <a:spcPts val="249"/>
              </a:spcBef>
            </a:pPr>
            <a:r>
              <a:rPr b="0" lang="en-GB" sz="2400" spc="-1" strike="noStrike">
                <a:solidFill>
                  <a:srgbClr val="000000"/>
                </a:solidFill>
                <a:latin typeface="Symbol"/>
                <a:ea typeface="Symbol"/>
              </a:rPr>
              <a:t></a:t>
            </a:r>
            <a:r>
              <a:rPr b="0" lang="en-GB" sz="1000" spc="-1" strike="noStrike">
                <a:solidFill>
                  <a:srgbClr val="000000"/>
                </a:solidFill>
                <a:latin typeface="Tahoma"/>
              </a:rPr>
              <a:t>i</a:t>
            </a:r>
            <a:r>
              <a:rPr b="0" lang="en-GB" sz="2400" spc="-1" strike="noStrike">
                <a:solidFill>
                  <a:srgbClr val="000000"/>
                </a:solidFill>
                <a:latin typeface="Symbol"/>
                <a:ea typeface="Symbol"/>
              </a:rPr>
              <a:t></a:t>
            </a:r>
            <a:r>
              <a:rPr b="0" lang="en-GB" sz="2400" spc="-1" strike="noStrike">
                <a:solidFill>
                  <a:srgbClr val="000000"/>
                </a:solidFill>
                <a:latin typeface="Tahoma"/>
              </a:rPr>
              <a:t>=               Y</a:t>
            </a:r>
            <a:r>
              <a:rPr b="0" lang="en-GB" sz="1000" spc="-1" strike="noStrike">
                <a:solidFill>
                  <a:srgbClr val="000000"/>
                </a:solidFill>
                <a:latin typeface="Tahoma"/>
              </a:rPr>
              <a:t>i</a:t>
            </a:r>
            <a:r>
              <a:rPr b="0" lang="en-GB" sz="2400" spc="-1" strike="noStrike">
                <a:solidFill>
                  <a:srgbClr val="000000"/>
                </a:solidFill>
                <a:latin typeface="Tahoma"/>
              </a:rPr>
              <a:t>      –   </a:t>
            </a:r>
            <a:r>
              <a:rPr b="0" lang="en-US" sz="2400" spc="-1" strike="noStrike">
                <a:solidFill>
                  <a:srgbClr val="000000"/>
                </a:solidFill>
                <a:latin typeface="Tahoma"/>
                <a:ea typeface="Tahoma"/>
              </a:rPr>
              <a:t>Ŷ</a:t>
            </a:r>
            <a:r>
              <a:rPr b="0" lang="en-GB" sz="1000" spc="-1" strike="noStrike">
                <a:solidFill>
                  <a:srgbClr val="000000"/>
                </a:solidFill>
                <a:latin typeface="Tahoma"/>
              </a:rPr>
              <a:t>i</a:t>
            </a:r>
            <a:endParaRPr b="0" lang="en-GB" sz="1000" spc="-1" strike="noStrike">
              <a:solidFill>
                <a:srgbClr val="000000"/>
              </a:solidFill>
              <a:latin typeface="Tahoma"/>
            </a:endParaRPr>
          </a:p>
          <a:p>
            <a:pPr lvl="3" marL="1598400" indent="-226800">
              <a:spcBef>
                <a:spcPts val="400"/>
              </a:spcBef>
              <a:buClr>
                <a:srgbClr val="3333cc"/>
              </a:buClr>
              <a:buSzPct val="55000"/>
              <a:buFont typeface="Wingdings" charset="2"/>
              <a:buChar char=""/>
            </a:pPr>
            <a:r>
              <a:rPr b="0" lang="en-GB" sz="1600" spc="-1" strike="noStrike">
                <a:solidFill>
                  <a:srgbClr val="000000"/>
                </a:solidFill>
                <a:latin typeface="Tahoma"/>
              </a:rPr>
              <a:t>Since the residual is a measure of distance of the prediction from that of the observed, it is an obvious candidate for measure of goodness of fit</a:t>
            </a:r>
            <a:endParaRPr b="0" lang="en-GB" sz="1600" spc="-1" strike="noStrike">
              <a:solidFill>
                <a:srgbClr val="000000"/>
              </a:solidFill>
              <a:latin typeface="Tahoma"/>
            </a:endParaRPr>
          </a:p>
        </p:txBody>
      </p:sp>
    </p:spTree>
  </p:cSld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" descr=""/>
          <p:cNvPicPr/>
          <p:nvPr/>
        </p:nvPicPr>
        <p:blipFill>
          <a:blip r:embed="rId1"/>
          <a:stretch/>
        </p:blipFill>
        <p:spPr>
          <a:xfrm>
            <a:off x="468360" y="1638360"/>
            <a:ext cx="8067600" cy="5391000"/>
          </a:xfrm>
          <a:prstGeom prst="rect">
            <a:avLst/>
          </a:prstGeom>
          <a:ln>
            <a:noFill/>
          </a:ln>
        </p:spPr>
      </p:pic>
      <p:sp>
        <p:nvSpPr>
          <p:cNvPr id="120" name="TextShape 1"/>
          <p:cNvSpPr txBox="1"/>
          <p:nvPr/>
        </p:nvSpPr>
        <p:spPr>
          <a:xfrm>
            <a:off x="1066320" y="189000"/>
            <a:ext cx="7877160" cy="5760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>
            <a:noAutofit/>
          </a:bodyPr>
          <a:p>
            <a:pPr/>
            <a:r>
              <a:rPr b="0" lang="en-GB" sz="2800" spc="-1" strike="noStrike">
                <a:solidFill>
                  <a:srgbClr val="333399"/>
                </a:solidFill>
                <a:latin typeface="Tahoma"/>
              </a:rPr>
              <a:t>A visual representation of residuals</a:t>
            </a:r>
            <a:endParaRPr b="0" lang="en-GB" sz="2800" spc="-1" strike="noStrike">
              <a:solidFill>
                <a:srgbClr val="333399"/>
              </a:solidFill>
              <a:latin typeface="Tahoma"/>
            </a:endParaRPr>
          </a:p>
        </p:txBody>
      </p:sp>
      <p:sp>
        <p:nvSpPr>
          <p:cNvPr id="121" name="CustomShape 2"/>
          <p:cNvSpPr/>
          <p:nvPr/>
        </p:nvSpPr>
        <p:spPr>
          <a:xfrm>
            <a:off x="1127160" y="4221000"/>
            <a:ext cx="1913040" cy="3682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Expected</a:t>
            </a:r>
            <a:endParaRPr b="0" lang="en-GB" sz="1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2" name="CustomShape 3"/>
          <p:cNvSpPr/>
          <p:nvPr/>
        </p:nvSpPr>
        <p:spPr>
          <a:xfrm>
            <a:off x="395280" y="4341960"/>
            <a:ext cx="787320" cy="3682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Tahoma"/>
                <a:ea typeface="Tahoma"/>
              </a:rPr>
              <a:t>Ŷ</a:t>
            </a:r>
            <a:r>
              <a:rPr b="0" lang="en-GB" sz="1200" spc="-1" strike="noStrike">
                <a:solidFill>
                  <a:srgbClr val="000000"/>
                </a:solidFill>
                <a:latin typeface="Tahoma"/>
              </a:rPr>
              <a:t>i</a:t>
            </a:r>
            <a:endParaRPr b="0" lang="en-GB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3" name="CustomShape 4"/>
          <p:cNvSpPr/>
          <p:nvPr/>
        </p:nvSpPr>
        <p:spPr>
          <a:xfrm>
            <a:off x="468360" y="3448080"/>
            <a:ext cx="647640" cy="3682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Tahoma"/>
                <a:ea typeface="Tahoma"/>
              </a:rPr>
              <a:t>Y</a:t>
            </a:r>
            <a:r>
              <a:rPr b="0" lang="en-GB" sz="1200" spc="-1" strike="noStrike">
                <a:solidFill>
                  <a:srgbClr val="000000"/>
                </a:solidFill>
                <a:latin typeface="Tahoma"/>
              </a:rPr>
              <a:t>i</a:t>
            </a:r>
            <a:endParaRPr b="0" lang="en-GB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4" name="CustomShape 5"/>
          <p:cNvSpPr/>
          <p:nvPr/>
        </p:nvSpPr>
        <p:spPr>
          <a:xfrm>
            <a:off x="3675240" y="6446880"/>
            <a:ext cx="647640" cy="3682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Tahoma"/>
                <a:ea typeface="Tahoma"/>
              </a:rPr>
              <a:t>X</a:t>
            </a:r>
            <a:r>
              <a:rPr b="0" lang="en-GB" sz="1200" spc="-1" strike="noStrike">
                <a:solidFill>
                  <a:srgbClr val="000000"/>
                </a:solidFill>
                <a:latin typeface="Tahoma"/>
              </a:rPr>
              <a:t>i</a:t>
            </a:r>
            <a:endParaRPr b="0" lang="en-GB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5" name="Line 6"/>
          <p:cNvSpPr/>
          <p:nvPr/>
        </p:nvSpPr>
        <p:spPr>
          <a:xfrm>
            <a:off x="4005360" y="4510080"/>
            <a:ext cx="1440" cy="1943280"/>
          </a:xfrm>
          <a:prstGeom prst="line">
            <a:avLst/>
          </a:prstGeom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26" name="Line 7"/>
          <p:cNvSpPr/>
          <p:nvPr/>
        </p:nvSpPr>
        <p:spPr>
          <a:xfrm flipH="1">
            <a:off x="969840" y="4533840"/>
            <a:ext cx="3027600" cy="1800"/>
          </a:xfrm>
          <a:prstGeom prst="line">
            <a:avLst/>
          </a:prstGeom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27" name="Line 8"/>
          <p:cNvSpPr/>
          <p:nvPr/>
        </p:nvSpPr>
        <p:spPr>
          <a:xfrm flipH="1">
            <a:off x="969480" y="3625920"/>
            <a:ext cx="2984760" cy="1440"/>
          </a:xfrm>
          <a:prstGeom prst="line">
            <a:avLst/>
          </a:prstGeom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28" name="CustomShape 9"/>
          <p:cNvSpPr/>
          <p:nvPr/>
        </p:nvSpPr>
        <p:spPr>
          <a:xfrm>
            <a:off x="1127160" y="3284640"/>
            <a:ext cx="1913040" cy="3682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Observed</a:t>
            </a:r>
            <a:endParaRPr b="0" lang="en-GB" sz="1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9" name="CustomShape 10"/>
          <p:cNvSpPr/>
          <p:nvPr/>
        </p:nvSpPr>
        <p:spPr>
          <a:xfrm>
            <a:off x="3148560" y="3525840"/>
            <a:ext cx="380160" cy="10375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>
            <a:spAutoFit/>
          </a:bodyPr>
          <a:p>
            <a:pPr algn="ctr">
              <a:lnSpc>
                <a:spcPct val="100000"/>
              </a:lnSpc>
            </a:pPr>
            <a:r>
              <a:rPr b="0" lang="en-GB" sz="1600" spc="-1" strike="noStrike">
                <a:solidFill>
                  <a:srgbClr val="ff0000"/>
                </a:solidFill>
                <a:latin typeface="Symbol"/>
                <a:ea typeface="Symbol"/>
              </a:rPr>
              <a:t></a:t>
            </a:r>
            <a:endParaRPr b="0" lang="en-GB" sz="1600" spc="-1" strike="noStrike">
              <a:solidFill>
                <a:srgbClr val="000000"/>
              </a:solidFill>
              <a:latin typeface="Times New Roman"/>
            </a:endParaRPr>
          </a:p>
          <a:p>
            <a:pPr algn="ctr">
              <a:lnSpc>
                <a:spcPct val="100000"/>
              </a:lnSpc>
            </a:pPr>
            <a:r>
              <a:rPr b="0" lang="en-GB" sz="3000" spc="-1" strike="noStrike">
                <a:solidFill>
                  <a:srgbClr val="ff0000"/>
                </a:solidFill>
                <a:latin typeface="Symbol"/>
                <a:ea typeface="Symbol"/>
              </a:rPr>
              <a:t></a:t>
            </a:r>
            <a:r>
              <a:rPr b="0" lang="en-GB" sz="1200" spc="-1" strike="noStrike">
                <a:solidFill>
                  <a:srgbClr val="ff0000"/>
                </a:solidFill>
                <a:latin typeface="Tahoma"/>
              </a:rPr>
              <a:t>i</a:t>
            </a:r>
            <a:endParaRPr b="0" lang="en-GB" sz="1200" spc="-1" strike="noStrike">
              <a:solidFill>
                <a:srgbClr val="000000"/>
              </a:solidFill>
              <a:latin typeface="Times New Roman"/>
            </a:endParaRPr>
          </a:p>
          <a:p>
            <a:pPr algn="ctr">
              <a:lnSpc>
                <a:spcPct val="100000"/>
              </a:lnSpc>
            </a:pPr>
            <a:r>
              <a:rPr b="0" lang="en-GB" sz="1600" spc="-1" strike="noStrike">
                <a:solidFill>
                  <a:srgbClr val="ff0000"/>
                </a:solidFill>
                <a:latin typeface="Symbol"/>
                <a:ea typeface="Symbol"/>
              </a:rPr>
              <a:t></a:t>
            </a:r>
            <a:endParaRPr b="0" lang="en-GB" sz="1600" spc="-1" strike="noStrike">
              <a:solidFill>
                <a:srgbClr val="000000"/>
              </a:solidFill>
              <a:latin typeface="Times New Roman"/>
            </a:endParaRPr>
          </a:p>
        </p:txBody>
      </p:sp>
      <p:graphicFrame>
        <p:nvGraphicFramePr>
          <p:cNvPr id="130" name="Object 11"/>
          <p:cNvGraphicFramePr/>
          <p:nvPr/>
        </p:nvGraphicFramePr>
        <p:xfrm>
          <a:off x="1339920" y="1268280"/>
          <a:ext cx="1914480" cy="698760"/>
        </p:xfrm>
        <a:graphic>
          <a:graphicData uri="http://schemas.openxmlformats.org/presentationml/2006/ole">
            <p:oleObj r:id="rId2" spid="">
              <p:embed/>
              <p:pic>
                <p:nvPicPr>
                  <p:cNvPr id="131" name="" descr=""/>
                  <p:cNvPicPr/>
                  <p:nvPr/>
                </p:nvPicPr>
                <p:blipFill>
                  <a:blip r:embed="rId3"/>
                  <a:stretch/>
                </p:blipFill>
                <p:spPr>
                  <a:xfrm>
                    <a:off x="1339920" y="1268280"/>
                    <a:ext cx="1914480" cy="69876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</p:oleObj>
          </a:graphicData>
        </a:graphic>
      </p:graphicFrame>
    </p:spTree>
  </p:cSld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extShape 1"/>
          <p:cNvSpPr txBox="1"/>
          <p:nvPr/>
        </p:nvSpPr>
        <p:spPr>
          <a:xfrm>
            <a:off x="1066320" y="189000"/>
            <a:ext cx="7877160" cy="5760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>
            <a:noAutofit/>
          </a:bodyPr>
          <a:p>
            <a:pPr/>
            <a:r>
              <a:rPr b="0" lang="en-GB" sz="2800" spc="-1" strike="noStrike">
                <a:solidFill>
                  <a:srgbClr val="333399"/>
                </a:solidFill>
                <a:latin typeface="Tahoma"/>
              </a:rPr>
              <a:t>Goodness of fit: Sum of squared residuals </a:t>
            </a:r>
            <a:endParaRPr b="0" lang="en-GB" sz="2800" spc="-1" strike="noStrike">
              <a:solidFill>
                <a:srgbClr val="333399"/>
              </a:solidFill>
              <a:latin typeface="Tahoma"/>
            </a:endParaRPr>
          </a:p>
        </p:txBody>
      </p:sp>
      <p:sp>
        <p:nvSpPr>
          <p:cNvPr id="133" name="TextShape 2"/>
          <p:cNvSpPr txBox="1"/>
          <p:nvPr/>
        </p:nvSpPr>
        <p:spPr>
          <a:xfrm>
            <a:off x="646200" y="1267920"/>
            <a:ext cx="8269200" cy="520884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>
            <a:normAutofit/>
          </a:bodyPr>
          <a:p>
            <a:pPr marL="341280" indent="-341280">
              <a:lnSpc>
                <a:spcPct val="100000"/>
              </a:lnSpc>
              <a:spcBef>
                <a:spcPts val="598"/>
              </a:spcBef>
            </a:pPr>
            <a:r>
              <a:rPr b="0" lang="en-GB" sz="2400" spc="-1" strike="noStrike">
                <a:solidFill>
                  <a:srgbClr val="000000"/>
                </a:solidFill>
                <a:latin typeface="Symbol"/>
                <a:ea typeface="Symbol"/>
              </a:rPr>
              <a:t></a:t>
            </a:r>
            <a:r>
              <a:rPr b="0" lang="en-GB" sz="1400" spc="-1" strike="noStrike">
                <a:solidFill>
                  <a:srgbClr val="000000"/>
                </a:solidFill>
                <a:latin typeface="Tahoma"/>
              </a:rPr>
              <a:t>i</a:t>
            </a:r>
            <a:r>
              <a:rPr b="0" lang="en-GB" sz="2400" spc="-1" strike="noStrike">
                <a:solidFill>
                  <a:srgbClr val="000000"/>
                </a:solidFill>
                <a:latin typeface="Tahoma"/>
              </a:rPr>
              <a:t> = Observed value – Predicted value</a:t>
            </a:r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  <a:p>
            <a:pPr lvl="1" marL="741240" indent="-284040">
              <a:spcBef>
                <a:spcPts val="499"/>
              </a:spcBef>
              <a:buClr>
                <a:srgbClr val="ff0000"/>
              </a:buClr>
              <a:buSzPct val="55000"/>
              <a:buFont typeface="Wingdings" charset="2"/>
              <a:buChar char=""/>
            </a:pPr>
            <a:r>
              <a:rPr b="0" lang="en-GB" sz="2000" spc="-1" strike="noStrike">
                <a:solidFill>
                  <a:srgbClr val="000000"/>
                </a:solidFill>
                <a:latin typeface="Tahoma"/>
              </a:rPr>
              <a:t>The deviations are both positive and negative</a:t>
            </a:r>
            <a:endParaRPr b="0" lang="en-GB" sz="2000" spc="-1" strike="noStrike">
              <a:solidFill>
                <a:srgbClr val="000000"/>
              </a:solidFill>
              <a:latin typeface="Tahoma"/>
            </a:endParaRPr>
          </a:p>
          <a:p>
            <a:pPr lvl="1" marL="741240" indent="-284040">
              <a:spcBef>
                <a:spcPts val="499"/>
              </a:spcBef>
              <a:buClr>
                <a:srgbClr val="ff0000"/>
              </a:buClr>
              <a:buSzPct val="55000"/>
              <a:buFont typeface="Wingdings" charset="2"/>
              <a:buChar char=""/>
            </a:pPr>
            <a:r>
              <a:rPr b="0" lang="en-GB" sz="2000" spc="-1" strike="noStrike">
                <a:solidFill>
                  <a:srgbClr val="000000"/>
                </a:solidFill>
                <a:latin typeface="Tahoma"/>
              </a:rPr>
              <a:t>We can thus not minimize the sum of the difference.</a:t>
            </a:r>
            <a:endParaRPr b="0" lang="en-GB" sz="2000" spc="-1" strike="noStrike">
              <a:solidFill>
                <a:srgbClr val="000000"/>
              </a:solidFill>
              <a:latin typeface="Tahoma"/>
            </a:endParaRPr>
          </a:p>
          <a:p>
            <a:pPr marL="341280" indent="-341280">
              <a:spcBef>
                <a:spcPts val="598"/>
              </a:spcBef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b="0" lang="en-GB" sz="2400" spc="-1" strike="noStrike">
                <a:solidFill>
                  <a:srgbClr val="000000"/>
                </a:solidFill>
                <a:latin typeface="Tahoma"/>
              </a:rPr>
              <a:t>Squaring the difference solves the problem of negative deviations</a:t>
            </a:r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  <a:p>
            <a:pPr marL="341280" indent="-341280">
              <a:spcBef>
                <a:spcPts val="598"/>
              </a:spcBef>
            </a:pPr>
            <a:r>
              <a:rPr b="0" lang="en-GB" sz="2400" spc="-1" strike="noStrike">
                <a:solidFill>
                  <a:srgbClr val="000000"/>
                </a:solidFill>
                <a:latin typeface="Tahoma"/>
              </a:rPr>
              <a:t>          </a:t>
            </a:r>
            <a:r>
              <a:rPr b="0" lang="en-GB" sz="2400" spc="-1" strike="noStrike">
                <a:solidFill>
                  <a:srgbClr val="000000"/>
                </a:solidFill>
                <a:latin typeface="Tahoma"/>
              </a:rPr>
              <a:t>SS = </a:t>
            </a:r>
            <a:r>
              <a:rPr b="0" lang="en-GB" sz="3200" spc="-1" strike="noStrike">
                <a:solidFill>
                  <a:srgbClr val="000000"/>
                </a:solidFill>
                <a:latin typeface="Symbol"/>
                <a:ea typeface="Symbol"/>
              </a:rPr>
              <a:t></a:t>
            </a:r>
            <a:r>
              <a:rPr b="0" lang="en-GB" sz="2400" spc="-1" strike="noStrike">
                <a:solidFill>
                  <a:srgbClr val="000000"/>
                </a:solidFill>
                <a:latin typeface="Symbol"/>
                <a:ea typeface="Symbol"/>
              </a:rPr>
              <a:t></a:t>
            </a:r>
            <a:r>
              <a:rPr b="0" lang="en-GB" sz="1600" spc="-1" strike="noStrike">
                <a:solidFill>
                  <a:srgbClr val="000000"/>
                </a:solidFill>
                <a:latin typeface="Tahoma"/>
              </a:rPr>
              <a:t>i</a:t>
            </a:r>
            <a:r>
              <a:rPr b="0" lang="en-GB" sz="2400" spc="-1" strike="noStrike" baseline="30000">
                <a:solidFill>
                  <a:srgbClr val="000000"/>
                </a:solidFill>
                <a:latin typeface="Tahoma"/>
              </a:rPr>
              <a:t>2  </a:t>
            </a:r>
            <a:r>
              <a:rPr b="0" lang="en-GB" sz="2400" spc="-1" strike="noStrike">
                <a:solidFill>
                  <a:srgbClr val="000000"/>
                </a:solidFill>
                <a:latin typeface="Tahoma"/>
              </a:rPr>
              <a:t>= </a:t>
            </a:r>
            <a:r>
              <a:rPr b="0" lang="en-GB" sz="3200" spc="-1" strike="noStrike">
                <a:solidFill>
                  <a:srgbClr val="000000"/>
                </a:solidFill>
                <a:latin typeface="Symbol"/>
                <a:ea typeface="Symbol"/>
              </a:rPr>
              <a:t></a:t>
            </a:r>
            <a:r>
              <a:rPr b="0" lang="en-GB" sz="2400" spc="-1" strike="noStrike">
                <a:solidFill>
                  <a:srgbClr val="000000"/>
                </a:solidFill>
                <a:latin typeface="Tahoma"/>
              </a:rPr>
              <a:t>(Observed –Predicted)</a:t>
            </a:r>
            <a:r>
              <a:rPr b="0" lang="en-GB" sz="2400" spc="-1" strike="noStrike" baseline="30000">
                <a:solidFill>
                  <a:srgbClr val="000000"/>
                </a:solidFill>
                <a:latin typeface="Tahoma"/>
              </a:rPr>
              <a:t>2</a:t>
            </a:r>
            <a:endParaRPr b="0" lang="en-GB" sz="2400" spc="-1" strike="noStrike">
              <a:solidFill>
                <a:srgbClr val="000000"/>
              </a:solidFill>
              <a:latin typeface="Tahoma"/>
            </a:endParaRPr>
          </a:p>
          <a:p>
            <a:pPr lvl="1" marL="741240" indent="-284040">
              <a:spcBef>
                <a:spcPts val="499"/>
              </a:spcBef>
              <a:buClr>
                <a:srgbClr val="ff0000"/>
              </a:buClr>
              <a:buSzPct val="55000"/>
              <a:buFont typeface="Wingdings" charset="2"/>
              <a:buChar char=""/>
            </a:pPr>
            <a:r>
              <a:rPr b="0" lang="en-GB" sz="2000" spc="-1" strike="noStrike">
                <a:solidFill>
                  <a:srgbClr val="000000"/>
                </a:solidFill>
                <a:latin typeface="Tahoma"/>
              </a:rPr>
              <a:t>The criterion in the model fitting is to minimize SS</a:t>
            </a:r>
            <a:endParaRPr b="0" lang="en-GB" sz="2000" spc="-1" strike="noStrike">
              <a:solidFill>
                <a:srgbClr val="000000"/>
              </a:solidFill>
              <a:latin typeface="Tahoma"/>
            </a:endParaRPr>
          </a:p>
          <a:p>
            <a:pPr marL="341280" indent="-341280">
              <a:spcBef>
                <a:spcPts val="499"/>
              </a:spcBef>
            </a:pPr>
            <a:endParaRPr b="0" lang="en-GB" sz="2000" spc="-1" strike="noStrike">
              <a:solidFill>
                <a:srgbClr val="000000"/>
              </a:solidFill>
              <a:latin typeface="Tahoma"/>
            </a:endParaRPr>
          </a:p>
          <a:p>
            <a:pPr lvl="1" marL="741240" indent="-284040">
              <a:spcBef>
                <a:spcPts val="499"/>
              </a:spcBef>
              <a:buClr>
                <a:srgbClr val="ff0000"/>
              </a:buClr>
              <a:buSzPct val="55000"/>
              <a:buFont typeface="Wingdings" charset="2"/>
              <a:buChar char=""/>
            </a:pPr>
            <a:r>
              <a:rPr b="0" lang="en-GB" sz="2000" spc="-1" strike="noStrike">
                <a:solidFill>
                  <a:srgbClr val="000000"/>
                </a:solidFill>
                <a:latin typeface="Tahoma"/>
              </a:rPr>
              <a:t>There are 2 major assumption when using the sums of squares as the criterion of fit; The residuals are:</a:t>
            </a:r>
            <a:endParaRPr b="0" lang="en-GB" sz="2000" spc="-1" strike="noStrike">
              <a:solidFill>
                <a:srgbClr val="000000"/>
              </a:solidFill>
              <a:latin typeface="Tahoma"/>
            </a:endParaRPr>
          </a:p>
          <a:p>
            <a:pPr lvl="2" marL="1141200" indent="-226800">
              <a:spcBef>
                <a:spcPts val="448"/>
              </a:spcBef>
              <a:buClr>
                <a:srgbClr val="ffcf01"/>
              </a:buClr>
              <a:buSzPct val="50000"/>
              <a:buFont typeface="Wingdings" charset="2"/>
              <a:buChar char=""/>
            </a:pPr>
            <a:r>
              <a:rPr b="0" lang="en-GB" sz="1800" spc="-1" strike="noStrike">
                <a:solidFill>
                  <a:srgbClr val="ff0000"/>
                </a:solidFill>
                <a:latin typeface="Tahoma"/>
              </a:rPr>
              <a:t>normally distributed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 about the predicted variable</a:t>
            </a:r>
            <a:endParaRPr b="0" lang="en-GB" sz="1800" spc="-1" strike="noStrike">
              <a:solidFill>
                <a:srgbClr val="000000"/>
              </a:solidFill>
              <a:latin typeface="Tahoma"/>
            </a:endParaRPr>
          </a:p>
          <a:p>
            <a:pPr lvl="2" marL="1141200" indent="-226800">
              <a:spcBef>
                <a:spcPts val="448"/>
              </a:spcBef>
              <a:buClr>
                <a:srgbClr val="ffcf01"/>
              </a:buClr>
              <a:buSzPct val="50000"/>
              <a:buFont typeface="Wingdings" charset="2"/>
              <a:buChar char=""/>
            </a:pPr>
            <a:r>
              <a:rPr b="0" lang="en-GB" sz="1800" spc="-1" strike="noStrike">
                <a:solidFill>
                  <a:srgbClr val="ff0000"/>
                </a:solidFill>
                <a:latin typeface="Tahoma"/>
              </a:rPr>
              <a:t>with equal variance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 (</a:t>
            </a:r>
            <a:r>
              <a:rPr b="0" lang="en-US" sz="1800" spc="-1" strike="noStrike">
                <a:solidFill>
                  <a:srgbClr val="000000"/>
                </a:solidFill>
                <a:latin typeface="Symbol"/>
                <a:ea typeface="Symbol"/>
              </a:rPr>
              <a:t></a:t>
            </a:r>
            <a:r>
              <a:rPr b="0" lang="en-US" sz="1800" spc="-1" strike="noStrike" baseline="30000">
                <a:solidFill>
                  <a:srgbClr val="000000"/>
                </a:solidFill>
                <a:latin typeface="Tahoma"/>
                <a:ea typeface="Tahoma"/>
              </a:rPr>
              <a:t>2) </a:t>
            </a:r>
            <a:r>
              <a:rPr b="0" lang="en-GB" sz="1800" spc="-1" strike="noStrike">
                <a:solidFill>
                  <a:srgbClr val="000000"/>
                </a:solidFill>
                <a:latin typeface="Tahoma"/>
              </a:rPr>
              <a:t>for all values of the observed variable.</a:t>
            </a:r>
            <a:endParaRPr b="0" lang="en-GB" sz="1800" spc="-1" strike="noStrike">
              <a:solidFill>
                <a:srgbClr val="000000"/>
              </a:solidFill>
              <a:latin typeface="Tahoma"/>
            </a:endParaRPr>
          </a:p>
        </p:txBody>
      </p:sp>
    </p:spTree>
  </p:cSld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TextShape 1"/>
          <p:cNvSpPr txBox="1"/>
          <p:nvPr/>
        </p:nvSpPr>
        <p:spPr>
          <a:xfrm>
            <a:off x="1066320" y="189000"/>
            <a:ext cx="7877160" cy="5760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>
            <a:noAutofit/>
          </a:bodyPr>
          <a:p>
            <a:pPr/>
            <a:r>
              <a:rPr b="0" lang="en-GB" sz="2800" spc="-1" strike="noStrike">
                <a:solidFill>
                  <a:srgbClr val="333399"/>
                </a:solidFill>
                <a:latin typeface="Tahoma"/>
              </a:rPr>
              <a:t>Variance of residuals independent of value of x</a:t>
            </a:r>
            <a:endParaRPr b="0" lang="en-GB" sz="2800" spc="-1" strike="noStrike">
              <a:solidFill>
                <a:srgbClr val="333399"/>
              </a:solidFill>
              <a:latin typeface="Tahoma"/>
            </a:endParaRPr>
          </a:p>
        </p:txBody>
      </p:sp>
      <p:sp>
        <p:nvSpPr>
          <p:cNvPr id="135" name="CustomShape 2"/>
          <p:cNvSpPr/>
          <p:nvPr/>
        </p:nvSpPr>
        <p:spPr>
          <a:xfrm>
            <a:off x="573120" y="1447920"/>
            <a:ext cx="7797600" cy="4597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>
            <a:spAutoFit/>
          </a:bodyPr>
          <a:p>
            <a:pPr algn="ctr">
              <a:lnSpc>
                <a:spcPct val="100000"/>
              </a:lnSpc>
              <a:spcBef>
                <a:spcPts val="1500"/>
              </a:spcBef>
            </a:pPr>
            <a:r>
              <a:rPr b="0" lang="en-GB" sz="2400" spc="-1" strike="noStrike">
                <a:solidFill>
                  <a:srgbClr val="000000"/>
                </a:solidFill>
                <a:latin typeface="Tahoma"/>
              </a:rPr>
              <a:t>Often do not have sufficient data to test this assumption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136" name="" descr=""/>
          <p:cNvPicPr/>
          <p:nvPr/>
        </p:nvPicPr>
        <p:blipFill>
          <a:blip r:embed="rId1"/>
          <a:stretch/>
        </p:blipFill>
        <p:spPr>
          <a:xfrm>
            <a:off x="1023840" y="2171880"/>
            <a:ext cx="7094520" cy="4305240"/>
          </a:xfrm>
          <a:prstGeom prst="rect">
            <a:avLst/>
          </a:prstGeom>
          <a:ln>
            <a:noFill/>
          </a:ln>
        </p:spPr>
      </p:pic>
    </p:spTree>
  </p:cSld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" descr=""/>
          <p:cNvPicPr/>
          <p:nvPr/>
        </p:nvPicPr>
        <p:blipFill>
          <a:blip r:embed="rId1"/>
          <a:stretch/>
        </p:blipFill>
        <p:spPr>
          <a:xfrm>
            <a:off x="468360" y="1782720"/>
            <a:ext cx="8067600" cy="5391360"/>
          </a:xfrm>
          <a:prstGeom prst="rect">
            <a:avLst/>
          </a:prstGeom>
          <a:ln>
            <a:noFill/>
          </a:ln>
        </p:spPr>
      </p:pic>
      <p:sp>
        <p:nvSpPr>
          <p:cNvPr id="138" name="TextShape 1"/>
          <p:cNvSpPr txBox="1"/>
          <p:nvPr/>
        </p:nvSpPr>
        <p:spPr>
          <a:xfrm>
            <a:off x="1066320" y="189000"/>
            <a:ext cx="7877160" cy="5760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>
            <a:noAutofit/>
          </a:bodyPr>
          <a:p>
            <a:pPr/>
            <a:r>
              <a:rPr b="0" lang="en-GB" sz="2800" spc="-1" strike="noStrike">
                <a:solidFill>
                  <a:srgbClr val="333399"/>
                </a:solidFill>
                <a:latin typeface="Tahoma"/>
              </a:rPr>
              <a:t>The squared residuals</a:t>
            </a:r>
            <a:endParaRPr b="0" lang="en-GB" sz="2800" spc="-1" strike="noStrike">
              <a:solidFill>
                <a:srgbClr val="333399"/>
              </a:solidFill>
              <a:latin typeface="Tahoma"/>
            </a:endParaRPr>
          </a:p>
        </p:txBody>
      </p:sp>
      <p:sp>
        <p:nvSpPr>
          <p:cNvPr id="139" name="CustomShape 2"/>
          <p:cNvSpPr/>
          <p:nvPr/>
        </p:nvSpPr>
        <p:spPr>
          <a:xfrm>
            <a:off x="3274920" y="5083200"/>
            <a:ext cx="1225800" cy="122544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40" name="CustomShape 3"/>
          <p:cNvSpPr/>
          <p:nvPr/>
        </p:nvSpPr>
        <p:spPr>
          <a:xfrm>
            <a:off x="3049560" y="3765600"/>
            <a:ext cx="938160" cy="93816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41" name="CustomShape 4"/>
          <p:cNvSpPr/>
          <p:nvPr/>
        </p:nvSpPr>
        <p:spPr>
          <a:xfrm>
            <a:off x="4643280" y="4309920"/>
            <a:ext cx="289080" cy="28908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42" name="CustomShape 5"/>
          <p:cNvSpPr/>
          <p:nvPr/>
        </p:nvSpPr>
        <p:spPr>
          <a:xfrm>
            <a:off x="4896000" y="3090960"/>
            <a:ext cx="660240" cy="66024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43" name="CustomShape 6"/>
          <p:cNvSpPr/>
          <p:nvPr/>
        </p:nvSpPr>
        <p:spPr>
          <a:xfrm>
            <a:off x="6681960" y="3102120"/>
            <a:ext cx="554040" cy="55404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44" name="CustomShape 7"/>
          <p:cNvSpPr/>
          <p:nvPr/>
        </p:nvSpPr>
        <p:spPr>
          <a:xfrm>
            <a:off x="6966000" y="2452680"/>
            <a:ext cx="288720" cy="28908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45" name="CustomShape 8"/>
          <p:cNvSpPr/>
          <p:nvPr/>
        </p:nvSpPr>
        <p:spPr>
          <a:xfrm>
            <a:off x="7966080" y="2328840"/>
            <a:ext cx="277920" cy="27792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46" name="CustomShape 9"/>
          <p:cNvSpPr/>
          <p:nvPr/>
        </p:nvSpPr>
        <p:spPr>
          <a:xfrm>
            <a:off x="1863720" y="5456160"/>
            <a:ext cx="289080" cy="28908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47" name="CustomShape 10"/>
          <p:cNvSpPr/>
          <p:nvPr/>
        </p:nvSpPr>
        <p:spPr>
          <a:xfrm>
            <a:off x="2583000" y="5308560"/>
            <a:ext cx="134640" cy="135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grpSp>
        <p:nvGrpSpPr>
          <p:cNvPr id="148" name="Group 11"/>
          <p:cNvGrpSpPr/>
          <p:nvPr/>
        </p:nvGrpSpPr>
        <p:grpSpPr>
          <a:xfrm>
            <a:off x="1057320" y="1341360"/>
            <a:ext cx="1930320" cy="698400"/>
            <a:chOff x="1057320" y="1341360"/>
            <a:chExt cx="1930320" cy="698400"/>
          </a:xfrm>
        </p:grpSpPr>
        <p:graphicFrame>
          <p:nvGraphicFramePr>
            <p:cNvPr id="149" name="Object 12"/>
            <p:cNvGraphicFramePr/>
            <p:nvPr/>
          </p:nvGraphicFramePr>
          <p:xfrm>
            <a:off x="1057320" y="1341360"/>
            <a:ext cx="1930320" cy="698400"/>
          </p:xfrm>
          <a:graphic>
            <a:graphicData uri="http://schemas.openxmlformats.org/presentationml/2006/ole">
              <p:oleObj r:id="rId2" spid="">
                <p:embed/>
                <p:pic>
                  <p:nvPicPr>
                    <p:cNvPr id="150" name="" descr=""/>
                    <p:cNvPicPr/>
                    <p:nvPr/>
                  </p:nvPicPr>
                  <p:blipFill>
                    <a:blip r:embed="rId3"/>
                    <a:stretch/>
                  </p:blipFill>
                  <p:spPr>
                    <a:xfrm>
                      <a:off x="1057320" y="1341360"/>
                      <a:ext cx="1930320" cy="698400"/>
                    </a:xfrm>
                    <a:prstGeom prst="rect">
                      <a:avLst/>
                    </a:prstGeom>
                    <a:ln>
                      <a:noFill/>
                    </a:ln>
                  </p:spPr>
                </p:pic>
              </p:oleObj>
            </a:graphicData>
          </a:graphic>
        </p:graphicFrame>
        <p:sp>
          <p:nvSpPr>
            <p:cNvPr id="151" name="CustomShape 13"/>
            <p:cNvSpPr/>
            <p:nvPr/>
          </p:nvSpPr>
          <p:spPr>
            <a:xfrm>
              <a:off x="1057320" y="1341360"/>
              <a:ext cx="1930320" cy="69840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12980</TotalTime>
  <Application>LibreOffice/6.2.7.1$Linux_X86_64 LibreOffice_project/20$Build-1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2002-08-29T10:56:37Z</dcterms:created>
  <dc:creator>Einar Hjörleifsson</dc:creator>
  <dc:description/>
  <dc:language>en-US</dc:language>
  <cp:lastModifiedBy>einarhj</cp:lastModifiedBy>
  <cp:lastPrinted>2003-09-17T14:14:57Z</cp:lastPrinted>
  <dcterms:modified xsi:type="dcterms:W3CDTF">2010-08-24T16:47:31Z</dcterms:modified>
  <cp:revision>336</cp:revision>
  <dc:subject/>
  <dc:title>Kynning á parameter estimation</dc:title>
</cp:coreProperties>
</file>