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96" r:id="rId3"/>
    <p:sldId id="482" r:id="rId4"/>
    <p:sldId id="295" r:id="rId5"/>
    <p:sldId id="261" r:id="rId6"/>
    <p:sldId id="260" r:id="rId7"/>
    <p:sldId id="262" r:id="rId8"/>
    <p:sldId id="263" r:id="rId9"/>
    <p:sldId id="287" r:id="rId10"/>
    <p:sldId id="303" r:id="rId11"/>
    <p:sldId id="304" r:id="rId12"/>
    <p:sldId id="285" r:id="rId13"/>
    <p:sldId id="299" r:id="rId14"/>
    <p:sldId id="487" r:id="rId15"/>
    <p:sldId id="293" r:id="rId16"/>
    <p:sldId id="485" r:id="rId17"/>
    <p:sldId id="488" r:id="rId18"/>
    <p:sldId id="294" r:id="rId19"/>
    <p:sldId id="483" r:id="rId20"/>
    <p:sldId id="484" r:id="rId21"/>
    <p:sldId id="446" r:id="rId22"/>
    <p:sldId id="48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63" d="100"/>
          <a:sy n="63" d="100"/>
        </p:scale>
        <p:origin x="6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70139-1B1F-427B-93F6-0A346F9E9C21}" type="datetimeFigureOut">
              <a:rPr lang="en-US" smtClean="0"/>
              <a:t>6/23/2023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400EC1-133E-4EBE-8004-9743D21EC644}" type="slidenum">
              <a:rPr lang="en-US" smtClean="0"/>
              <a:t>‹#›</a:t>
            </a:fld>
            <a:endParaRPr lang="en-US"/>
          </a:p>
        </p:txBody>
      </p:sp>
    </p:spTree>
    <p:extLst>
      <p:ext uri="{BB962C8B-B14F-4D97-AF65-F5344CB8AC3E}">
        <p14:creationId xmlns:p14="http://schemas.microsoft.com/office/powerpoint/2010/main" val="3759785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5">
            <a:extLst>
              <a:ext uri="{FF2B5EF4-FFF2-40B4-BE49-F238E27FC236}">
                <a16:creationId xmlns:a16="http://schemas.microsoft.com/office/drawing/2014/main" id="{546A638B-5B8E-CDED-118A-F4C3293D837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795CCFD0-C039-45FB-9BA7-6DDB3B2000AD}" type="slidenum">
              <a:rPr lang="en-US" altLang="en-US" sz="1000" smtClean="0"/>
              <a:pPr>
                <a:spcBef>
                  <a:spcPct val="0"/>
                </a:spcBef>
              </a:pPr>
              <a:t>1</a:t>
            </a:fld>
            <a:endParaRPr lang="en-US" altLang="en-US" sz="1000"/>
          </a:p>
        </p:txBody>
      </p:sp>
      <p:sp>
        <p:nvSpPr>
          <p:cNvPr id="5123" name="Rectangle 1">
            <a:extLst>
              <a:ext uri="{FF2B5EF4-FFF2-40B4-BE49-F238E27FC236}">
                <a16:creationId xmlns:a16="http://schemas.microsoft.com/office/drawing/2014/main" id="{C97FB20F-CB23-7EC3-A54B-173EF81DDB34}"/>
              </a:ext>
            </a:extLst>
          </p:cNvPr>
          <p:cNvSpPr>
            <a:spLocks noGrp="1" noRot="1" noChangeAspect="1" noChangeArrowheads="1" noTextEdit="1"/>
          </p:cNvSpPr>
          <p:nvPr>
            <p:ph type="sldImg"/>
          </p:nvPr>
        </p:nvSpPr>
        <p:spPr>
          <a:xfrm>
            <a:off x="315913" y="866775"/>
            <a:ext cx="6164262"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Rectangle 2">
            <a:extLst>
              <a:ext uri="{FF2B5EF4-FFF2-40B4-BE49-F238E27FC236}">
                <a16:creationId xmlns:a16="http://schemas.microsoft.com/office/drawing/2014/main" id="{98B72900-B98F-6877-8013-A7B8D341721C}"/>
              </a:ext>
            </a:extLst>
          </p:cNvPr>
          <p:cNvSpPr>
            <a:spLocks noGrp="1" noChangeArrowheads="1"/>
          </p:cNvSpPr>
          <p:nvPr>
            <p:ph type="body" idx="1"/>
          </p:nvPr>
        </p:nvSpPr>
        <p:spPr>
          <a:xfrm>
            <a:off x="904875" y="4708525"/>
            <a:ext cx="4984750" cy="416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a:extLst>
              <a:ext uri="{FF2B5EF4-FFF2-40B4-BE49-F238E27FC236}">
                <a16:creationId xmlns:a16="http://schemas.microsoft.com/office/drawing/2014/main" id="{5DB8038D-2302-A9B3-0134-02CCAD2A8077}"/>
              </a:ext>
            </a:extLst>
          </p:cNvPr>
          <p:cNvSpPr>
            <a:spLocks noGrp="1" noChangeArrowheads="1"/>
          </p:cNvSpPr>
          <p:nvPr>
            <p:ph type="dt" sz="quarter" idx="1"/>
          </p:nvPr>
        </p:nvSpPr>
        <p:spPr/>
        <p:txBody>
          <a:bodyPr/>
          <a:lstStyle/>
          <a:p>
            <a:pPr>
              <a:defRPr/>
            </a:pPr>
            <a:fld id="{2B5E9312-82D3-4C70-A58A-257FED00B0CD}" type="datetime1">
              <a:rPr lang="en-US" smtClean="0"/>
              <a:pPr>
                <a:defRPr/>
              </a:pPr>
              <a:t>6/23/2023</a:t>
            </a:fld>
            <a:endParaRPr lang="en-AU"/>
          </a:p>
        </p:txBody>
      </p:sp>
      <p:sp>
        <p:nvSpPr>
          <p:cNvPr id="61443" name="Rectangle 7">
            <a:extLst>
              <a:ext uri="{FF2B5EF4-FFF2-40B4-BE49-F238E27FC236}">
                <a16:creationId xmlns:a16="http://schemas.microsoft.com/office/drawing/2014/main" id="{38D37564-46E3-A348-7E15-62CE39CCAD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Arial" panose="020B0604020202020204" pitchFamily="34" charset="0"/>
              </a:defRPr>
            </a:lvl1pPr>
            <a:lvl2pPr marL="742950" indent="-285750" defTabSz="919163">
              <a:spcBef>
                <a:spcPct val="30000"/>
              </a:spcBef>
              <a:defRPr kumimoji="1" sz="1200">
                <a:solidFill>
                  <a:schemeClr val="tx1"/>
                </a:solidFill>
                <a:latin typeface="Arial" panose="020B0604020202020204" pitchFamily="34" charset="0"/>
              </a:defRPr>
            </a:lvl2pPr>
            <a:lvl3pPr marL="1143000" indent="-228600" defTabSz="919163">
              <a:spcBef>
                <a:spcPct val="30000"/>
              </a:spcBef>
              <a:defRPr kumimoji="1" sz="1200">
                <a:solidFill>
                  <a:schemeClr val="tx1"/>
                </a:solidFill>
                <a:latin typeface="Arial" panose="020B0604020202020204" pitchFamily="34" charset="0"/>
              </a:defRPr>
            </a:lvl3pPr>
            <a:lvl4pPr marL="1600200" indent="-228600" defTabSz="919163">
              <a:spcBef>
                <a:spcPct val="30000"/>
              </a:spcBef>
              <a:defRPr kumimoji="1" sz="1200">
                <a:solidFill>
                  <a:schemeClr val="tx1"/>
                </a:solidFill>
                <a:latin typeface="Arial" panose="020B0604020202020204" pitchFamily="34" charset="0"/>
              </a:defRPr>
            </a:lvl4pPr>
            <a:lvl5pPr marL="2057400" indent="-228600" defTabSz="919163">
              <a:spcBef>
                <a:spcPct val="30000"/>
              </a:spcBef>
              <a:defRPr kumimoji="1"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C32A6E77-556C-4C40-A36E-3985085778F0}" type="slidenum">
              <a:rPr kumimoji="0" lang="en-AU" altLang="en-US">
                <a:latin typeface="Times New Roman" panose="02020603050405020304" pitchFamily="18" charset="0"/>
              </a:rPr>
              <a:pPr>
                <a:spcBef>
                  <a:spcPct val="0"/>
                </a:spcBef>
              </a:pPr>
              <a:t>3</a:t>
            </a:fld>
            <a:endParaRPr kumimoji="0" lang="en-AU" altLang="en-US">
              <a:latin typeface="Times New Roman" panose="02020603050405020304" pitchFamily="18" charset="0"/>
            </a:endParaRPr>
          </a:p>
        </p:txBody>
      </p:sp>
      <p:sp>
        <p:nvSpPr>
          <p:cNvPr id="61444" name="Rectangle 2">
            <a:extLst>
              <a:ext uri="{FF2B5EF4-FFF2-40B4-BE49-F238E27FC236}">
                <a16:creationId xmlns:a16="http://schemas.microsoft.com/office/drawing/2014/main" id="{A45D174F-F3FD-CA36-4B59-F1BF1C8D9A1D}"/>
              </a:ext>
            </a:extLst>
          </p:cNvPr>
          <p:cNvSpPr>
            <a:spLocks noGrp="1" noRot="1" noChangeAspect="1" noChangeArrowheads="1" noTextEdit="1"/>
          </p:cNvSpPr>
          <p:nvPr>
            <p:ph type="sldImg"/>
          </p:nvPr>
        </p:nvSpPr>
        <p:spPr>
          <a:ln/>
        </p:spPr>
      </p:sp>
      <p:sp>
        <p:nvSpPr>
          <p:cNvPr id="61445" name="Rectangle 4">
            <a:extLst>
              <a:ext uri="{FF2B5EF4-FFF2-40B4-BE49-F238E27FC236}">
                <a16:creationId xmlns:a16="http://schemas.microsoft.com/office/drawing/2014/main" id="{FA5ACB70-67D3-2E24-D785-8F1BCDE8EB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4EDA5779-1CBB-2BAB-75D6-B3787D69D6C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776483B2-E5D1-42CB-B759-15DFBDF8D62D}" type="slidenum">
              <a:rPr lang="en-US" altLang="en-US" sz="1000" smtClean="0"/>
              <a:pPr>
                <a:spcBef>
                  <a:spcPct val="0"/>
                </a:spcBef>
              </a:pPr>
              <a:t>5</a:t>
            </a:fld>
            <a:endParaRPr lang="en-US" altLang="en-US" sz="1000"/>
          </a:p>
        </p:txBody>
      </p:sp>
      <p:sp>
        <p:nvSpPr>
          <p:cNvPr id="13315" name="Rectangle 1">
            <a:extLst>
              <a:ext uri="{FF2B5EF4-FFF2-40B4-BE49-F238E27FC236}">
                <a16:creationId xmlns:a16="http://schemas.microsoft.com/office/drawing/2014/main" id="{3E3BF5C5-25F5-D6D9-0092-32F792666173}"/>
              </a:ext>
            </a:extLst>
          </p:cNvPr>
          <p:cNvSpPr>
            <a:spLocks noGrp="1" noRot="1" noChangeAspect="1" noChangeArrowheads="1" noTextEdit="1"/>
          </p:cNvSpPr>
          <p:nvPr>
            <p:ph type="sldImg"/>
          </p:nvPr>
        </p:nvSpPr>
        <p:spPr>
          <a:xfrm>
            <a:off x="315913" y="866775"/>
            <a:ext cx="6164262"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Rectangle 2">
            <a:extLst>
              <a:ext uri="{FF2B5EF4-FFF2-40B4-BE49-F238E27FC236}">
                <a16:creationId xmlns:a16="http://schemas.microsoft.com/office/drawing/2014/main" id="{9DC7DEEB-329B-E04F-CF18-CD26B54DEB7E}"/>
              </a:ext>
            </a:extLst>
          </p:cNvPr>
          <p:cNvSpPr>
            <a:spLocks noGrp="1" noChangeArrowheads="1"/>
          </p:cNvSpPr>
          <p:nvPr>
            <p:ph type="body" idx="1"/>
          </p:nvPr>
        </p:nvSpPr>
        <p:spPr>
          <a:xfrm>
            <a:off x="904875" y="4708525"/>
            <a:ext cx="4984750" cy="416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03A88C91-B561-69D9-EF76-1ED15D9A93F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1C74E4E5-1FC3-4D01-9E40-E98B72D23D44}" type="slidenum">
              <a:rPr lang="en-US" altLang="en-US" sz="1000" smtClean="0"/>
              <a:pPr>
                <a:spcBef>
                  <a:spcPct val="0"/>
                </a:spcBef>
              </a:pPr>
              <a:t>6</a:t>
            </a:fld>
            <a:endParaRPr lang="en-US" altLang="en-US" sz="1000"/>
          </a:p>
        </p:txBody>
      </p:sp>
      <p:sp>
        <p:nvSpPr>
          <p:cNvPr id="11267" name="Rectangle 1">
            <a:extLst>
              <a:ext uri="{FF2B5EF4-FFF2-40B4-BE49-F238E27FC236}">
                <a16:creationId xmlns:a16="http://schemas.microsoft.com/office/drawing/2014/main" id="{9689FA5E-FA47-DE58-670D-FE7BB50571AE}"/>
              </a:ext>
            </a:extLst>
          </p:cNvPr>
          <p:cNvSpPr>
            <a:spLocks noGrp="1" noRot="1" noChangeAspect="1" noChangeArrowheads="1" noTextEdit="1"/>
          </p:cNvSpPr>
          <p:nvPr>
            <p:ph type="sldImg"/>
          </p:nvPr>
        </p:nvSpPr>
        <p:spPr>
          <a:xfrm>
            <a:off x="315913" y="866775"/>
            <a:ext cx="6164262"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Rectangle 2">
            <a:extLst>
              <a:ext uri="{FF2B5EF4-FFF2-40B4-BE49-F238E27FC236}">
                <a16:creationId xmlns:a16="http://schemas.microsoft.com/office/drawing/2014/main" id="{6BFD43C7-14B8-BBC5-90F9-A842D8B759E6}"/>
              </a:ext>
            </a:extLst>
          </p:cNvPr>
          <p:cNvSpPr>
            <a:spLocks noGrp="1" noChangeArrowheads="1"/>
          </p:cNvSpPr>
          <p:nvPr>
            <p:ph type="body" idx="1"/>
          </p:nvPr>
        </p:nvSpPr>
        <p:spPr>
          <a:xfrm>
            <a:off x="904875" y="4708525"/>
            <a:ext cx="4984750" cy="416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63100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5">
            <a:extLst>
              <a:ext uri="{FF2B5EF4-FFF2-40B4-BE49-F238E27FC236}">
                <a16:creationId xmlns:a16="http://schemas.microsoft.com/office/drawing/2014/main" id="{1486E3F5-92CC-AC65-01BE-13962209032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C2433542-F134-48F1-AF76-EC549B5B0DAC}" type="slidenum">
              <a:rPr lang="en-US" altLang="en-US" sz="1000" smtClean="0"/>
              <a:pPr>
                <a:spcBef>
                  <a:spcPct val="0"/>
                </a:spcBef>
              </a:pPr>
              <a:t>7</a:t>
            </a:fld>
            <a:endParaRPr lang="en-US" altLang="en-US" sz="1000"/>
          </a:p>
        </p:txBody>
      </p:sp>
      <p:sp>
        <p:nvSpPr>
          <p:cNvPr id="15363" name="Rectangle 1">
            <a:extLst>
              <a:ext uri="{FF2B5EF4-FFF2-40B4-BE49-F238E27FC236}">
                <a16:creationId xmlns:a16="http://schemas.microsoft.com/office/drawing/2014/main" id="{C8D2530C-89C6-A4C9-DFFC-03FC1E501A84}"/>
              </a:ext>
            </a:extLst>
          </p:cNvPr>
          <p:cNvSpPr>
            <a:spLocks noGrp="1" noRot="1" noChangeAspect="1" noChangeArrowheads="1" noTextEdit="1"/>
          </p:cNvSpPr>
          <p:nvPr>
            <p:ph type="sldImg"/>
          </p:nvPr>
        </p:nvSpPr>
        <p:spPr>
          <a:xfrm>
            <a:off x="315913" y="866775"/>
            <a:ext cx="6164262"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Rectangle 2">
            <a:extLst>
              <a:ext uri="{FF2B5EF4-FFF2-40B4-BE49-F238E27FC236}">
                <a16:creationId xmlns:a16="http://schemas.microsoft.com/office/drawing/2014/main" id="{3A757B95-A35F-0AD0-6449-B09EC81DBFBA}"/>
              </a:ext>
            </a:extLst>
          </p:cNvPr>
          <p:cNvSpPr>
            <a:spLocks noGrp="1" noChangeArrowheads="1"/>
          </p:cNvSpPr>
          <p:nvPr>
            <p:ph type="body" idx="1"/>
          </p:nvPr>
        </p:nvSpPr>
        <p:spPr>
          <a:xfrm>
            <a:off x="904875" y="4708525"/>
            <a:ext cx="4984750" cy="416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781862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5">
            <a:extLst>
              <a:ext uri="{FF2B5EF4-FFF2-40B4-BE49-F238E27FC236}">
                <a16:creationId xmlns:a16="http://schemas.microsoft.com/office/drawing/2014/main" id="{199A4FDE-F6DD-B9A7-7109-566AB7D34C7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5C4A400B-BD16-473A-BF25-35A6A3E5B4DF}" type="slidenum">
              <a:rPr lang="en-US" altLang="en-US" sz="1000" smtClean="0"/>
              <a:pPr>
                <a:spcBef>
                  <a:spcPct val="0"/>
                </a:spcBef>
              </a:pPr>
              <a:t>8</a:t>
            </a:fld>
            <a:endParaRPr lang="en-US" altLang="en-US" sz="1000"/>
          </a:p>
        </p:txBody>
      </p:sp>
      <p:sp>
        <p:nvSpPr>
          <p:cNvPr id="17411" name="Rectangle 1">
            <a:extLst>
              <a:ext uri="{FF2B5EF4-FFF2-40B4-BE49-F238E27FC236}">
                <a16:creationId xmlns:a16="http://schemas.microsoft.com/office/drawing/2014/main" id="{79F9ADA8-E308-9D11-AA23-BD5C7597AF15}"/>
              </a:ext>
            </a:extLst>
          </p:cNvPr>
          <p:cNvSpPr>
            <a:spLocks noGrp="1" noRot="1" noChangeAspect="1" noChangeArrowheads="1" noTextEdit="1"/>
          </p:cNvSpPr>
          <p:nvPr>
            <p:ph type="sldImg"/>
          </p:nvPr>
        </p:nvSpPr>
        <p:spPr>
          <a:xfrm>
            <a:off x="315913" y="866775"/>
            <a:ext cx="6164262"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Rectangle 2">
            <a:extLst>
              <a:ext uri="{FF2B5EF4-FFF2-40B4-BE49-F238E27FC236}">
                <a16:creationId xmlns:a16="http://schemas.microsoft.com/office/drawing/2014/main" id="{3ACE9324-4968-E030-EB14-E8BBBD7DBB23}"/>
              </a:ext>
            </a:extLst>
          </p:cNvPr>
          <p:cNvSpPr>
            <a:spLocks noGrp="1" noChangeArrowheads="1"/>
          </p:cNvSpPr>
          <p:nvPr>
            <p:ph type="body" idx="1"/>
          </p:nvPr>
        </p:nvSpPr>
        <p:spPr>
          <a:xfrm>
            <a:off x="904875" y="4708525"/>
            <a:ext cx="4984750" cy="416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287457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CB89B273-ED9C-9310-2562-5774BCB74A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B987B6-479F-432F-8988-660CB4AB6506}" type="slidenum">
              <a:rPr lang="en-US" altLang="en-US"/>
              <a:pPr/>
              <a:t>10</a:t>
            </a:fld>
            <a:endParaRPr lang="en-US" altLang="en-US"/>
          </a:p>
        </p:txBody>
      </p:sp>
      <p:sp>
        <p:nvSpPr>
          <p:cNvPr id="29699" name="Rectangle 2">
            <a:extLst>
              <a:ext uri="{FF2B5EF4-FFF2-40B4-BE49-F238E27FC236}">
                <a16:creationId xmlns:a16="http://schemas.microsoft.com/office/drawing/2014/main" id="{B477ED90-D621-24C9-7267-447B01E4F417}"/>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6902F982-B3DB-7384-70A1-9620B086392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i-FI" altLang="en-US"/>
              <a:t>Graafisesti!</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a:extLst>
              <a:ext uri="{FF2B5EF4-FFF2-40B4-BE49-F238E27FC236}">
                <a16:creationId xmlns:a16="http://schemas.microsoft.com/office/drawing/2014/main" id="{ECACDC95-00C2-AF60-5640-4E5A0DC74F48}"/>
              </a:ext>
            </a:extLst>
          </p:cNvPr>
          <p:cNvSpPr>
            <a:spLocks noGrp="1" noChangeArrowheads="1"/>
          </p:cNvSpPr>
          <p:nvPr>
            <p:ph type="dt" sz="quarter" idx="1"/>
          </p:nvPr>
        </p:nvSpPr>
        <p:spPr/>
        <p:txBody>
          <a:bodyPr/>
          <a:lstStyle/>
          <a:p>
            <a:pPr>
              <a:defRPr/>
            </a:pPr>
            <a:fld id="{547A5949-FA5B-4E28-811D-889DBA7CF349}" type="datetime1">
              <a:rPr lang="en-US" smtClean="0"/>
              <a:pPr>
                <a:defRPr/>
              </a:pPr>
              <a:t>6/23/2023</a:t>
            </a:fld>
            <a:endParaRPr lang="en-AU"/>
          </a:p>
        </p:txBody>
      </p:sp>
      <p:sp>
        <p:nvSpPr>
          <p:cNvPr id="83971" name="Rectangle 7">
            <a:extLst>
              <a:ext uri="{FF2B5EF4-FFF2-40B4-BE49-F238E27FC236}">
                <a16:creationId xmlns:a16="http://schemas.microsoft.com/office/drawing/2014/main" id="{B87F5F89-FD88-B29A-16B4-5C775DE4C1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a:spcBef>
                <a:spcPct val="30000"/>
              </a:spcBef>
              <a:defRPr kumimoji="1" sz="1200">
                <a:solidFill>
                  <a:schemeClr val="tx1"/>
                </a:solidFill>
                <a:latin typeface="Arial" panose="020B0604020202020204" pitchFamily="34" charset="0"/>
              </a:defRPr>
            </a:lvl1pPr>
            <a:lvl2pPr marL="742950" indent="-285750" defTabSz="919163">
              <a:spcBef>
                <a:spcPct val="30000"/>
              </a:spcBef>
              <a:defRPr kumimoji="1" sz="1200">
                <a:solidFill>
                  <a:schemeClr val="tx1"/>
                </a:solidFill>
                <a:latin typeface="Arial" panose="020B0604020202020204" pitchFamily="34" charset="0"/>
              </a:defRPr>
            </a:lvl2pPr>
            <a:lvl3pPr marL="1143000" indent="-228600" defTabSz="919163">
              <a:spcBef>
                <a:spcPct val="30000"/>
              </a:spcBef>
              <a:defRPr kumimoji="1" sz="1200">
                <a:solidFill>
                  <a:schemeClr val="tx1"/>
                </a:solidFill>
                <a:latin typeface="Arial" panose="020B0604020202020204" pitchFamily="34" charset="0"/>
              </a:defRPr>
            </a:lvl3pPr>
            <a:lvl4pPr marL="1600200" indent="-228600" defTabSz="919163">
              <a:spcBef>
                <a:spcPct val="30000"/>
              </a:spcBef>
              <a:defRPr kumimoji="1" sz="1200">
                <a:solidFill>
                  <a:schemeClr val="tx1"/>
                </a:solidFill>
                <a:latin typeface="Arial" panose="020B0604020202020204" pitchFamily="34" charset="0"/>
              </a:defRPr>
            </a:lvl4pPr>
            <a:lvl5pPr marL="2057400" indent="-228600" defTabSz="919163">
              <a:spcBef>
                <a:spcPct val="30000"/>
              </a:spcBef>
              <a:defRPr kumimoji="1" sz="1200">
                <a:solidFill>
                  <a:schemeClr val="tx1"/>
                </a:solidFill>
                <a:latin typeface="Arial" panose="020B0604020202020204" pitchFamily="34" charset="0"/>
              </a:defRPr>
            </a:lvl5pPr>
            <a:lvl6pPr marL="2514600" indent="-228600" defTabSz="919163"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defTabSz="919163"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defTabSz="919163"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defTabSz="919163" eaLnBrk="0" fontAlgn="base" hangingPunct="0">
              <a:spcBef>
                <a:spcPct val="30000"/>
              </a:spcBef>
              <a:spcAft>
                <a:spcPct val="0"/>
              </a:spcAft>
              <a:defRPr kumimoji="1" sz="1200">
                <a:solidFill>
                  <a:schemeClr val="tx1"/>
                </a:solidFill>
                <a:latin typeface="Arial" panose="020B0604020202020204" pitchFamily="34" charset="0"/>
              </a:defRPr>
            </a:lvl9pPr>
          </a:lstStyle>
          <a:p>
            <a:pPr>
              <a:spcBef>
                <a:spcPct val="0"/>
              </a:spcBef>
            </a:pPr>
            <a:fld id="{3E3FFEAA-2344-4C80-88EB-119E1829BE97}" type="slidenum">
              <a:rPr kumimoji="0" lang="en-AU" altLang="en-US">
                <a:latin typeface="Times New Roman" panose="02020603050405020304" pitchFamily="18" charset="0"/>
              </a:rPr>
              <a:pPr>
                <a:spcBef>
                  <a:spcPct val="0"/>
                </a:spcBef>
              </a:pPr>
              <a:t>21</a:t>
            </a:fld>
            <a:endParaRPr kumimoji="0" lang="en-AU" altLang="en-US">
              <a:latin typeface="Times New Roman" panose="02020603050405020304" pitchFamily="18" charset="0"/>
            </a:endParaRPr>
          </a:p>
        </p:txBody>
      </p:sp>
      <p:sp>
        <p:nvSpPr>
          <p:cNvPr id="83972" name="Rectangle 2">
            <a:extLst>
              <a:ext uri="{FF2B5EF4-FFF2-40B4-BE49-F238E27FC236}">
                <a16:creationId xmlns:a16="http://schemas.microsoft.com/office/drawing/2014/main" id="{90927BF1-8D95-D3F2-125F-CA8B6127B657}"/>
              </a:ext>
            </a:extLst>
          </p:cNvPr>
          <p:cNvSpPr>
            <a:spLocks noGrp="1" noRot="1" noChangeAspect="1" noChangeArrowheads="1" noTextEdit="1"/>
          </p:cNvSpPr>
          <p:nvPr>
            <p:ph type="sldImg"/>
          </p:nvPr>
        </p:nvSpPr>
        <p:spPr>
          <a:ln/>
        </p:spPr>
      </p:sp>
      <p:sp>
        <p:nvSpPr>
          <p:cNvPr id="83973" name="Rectangle 3">
            <a:extLst>
              <a:ext uri="{FF2B5EF4-FFF2-40B4-BE49-F238E27FC236}">
                <a16:creationId xmlns:a16="http://schemas.microsoft.com/office/drawing/2014/main" id="{1094073F-A483-6F89-ADA7-BBB0D11FC3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AB802-2DFC-B00E-67D6-90B61D17F0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61BEC2-BF34-D27C-326A-F9D0D8E95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D552B2-7B92-284D-01D5-F335D93539DC}"/>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B3EB30AB-77EC-E9A6-86DF-F031172EA2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F87F16-F1E2-9FED-DE1A-5555A26B8132}"/>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305303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1EAD1-C2DD-DF2B-0624-76351AF56B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411233-2D3E-5163-6B29-3539BC7DFF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3EC65-0795-4D3A-0762-0C15E501710E}"/>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B251DB6F-589F-948B-6C26-1D2034F7F0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ABAB0C-D68B-ECBE-88AD-7E0E09951D62}"/>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387663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76B6E4-1498-B19B-DFEF-2B8B7CA7AE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682D60-147A-34E4-10EC-1741D2799F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5C1EE-BB47-6BD2-9B25-20CE4699EA0E}"/>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CE4263D7-B462-B2C5-F9D1-9D4C266470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ADA1F4-A825-E84F-9A1F-0DB0B632C616}"/>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3838697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1" y="1828801"/>
            <a:ext cx="10361084" cy="1827213"/>
          </a:xfrm>
        </p:spPr>
        <p:txBody>
          <a:bodyPr/>
          <a:lstStyle/>
          <a:p>
            <a:r>
              <a:rPr lang="en-US"/>
              <a:t>Click to edit Master title style</a:t>
            </a:r>
          </a:p>
        </p:txBody>
      </p:sp>
      <p:sp>
        <p:nvSpPr>
          <p:cNvPr id="3" name="Rectangle 12">
            <a:extLst>
              <a:ext uri="{FF2B5EF4-FFF2-40B4-BE49-F238E27FC236}">
                <a16:creationId xmlns:a16="http://schemas.microsoft.com/office/drawing/2014/main" id="{2B41C5DB-8898-0EEB-7FCE-99EE3B5B78AD}"/>
              </a:ext>
            </a:extLst>
          </p:cNvPr>
          <p:cNvSpPr>
            <a:spLocks noGrp="1" noChangeArrowheads="1"/>
          </p:cNvSpPr>
          <p:nvPr>
            <p:ph type="dt" idx="10"/>
          </p:nvPr>
        </p:nvSpPr>
        <p:spPr>
          <a:ln/>
        </p:spPr>
        <p:txBody>
          <a:bodyPr/>
          <a:lstStyle>
            <a:lvl1pPr>
              <a:defRPr/>
            </a:lvl1pPr>
          </a:lstStyle>
          <a:p>
            <a:pPr>
              <a:defRPr/>
            </a:pPr>
            <a:endParaRPr lang="is-IS" altLang="en-US"/>
          </a:p>
        </p:txBody>
      </p:sp>
      <p:sp>
        <p:nvSpPr>
          <p:cNvPr id="4" name="Rectangle 13">
            <a:extLst>
              <a:ext uri="{FF2B5EF4-FFF2-40B4-BE49-F238E27FC236}">
                <a16:creationId xmlns:a16="http://schemas.microsoft.com/office/drawing/2014/main" id="{6DA78E0B-0440-4C9C-7213-FF1E38A53BDF}"/>
              </a:ext>
            </a:extLst>
          </p:cNvPr>
          <p:cNvSpPr>
            <a:spLocks noGrp="1" noChangeArrowheads="1"/>
          </p:cNvSpPr>
          <p:nvPr>
            <p:ph type="ftr" idx="11"/>
          </p:nvPr>
        </p:nvSpPr>
        <p:spPr>
          <a:ln/>
        </p:spPr>
        <p:txBody>
          <a:bodyPr/>
          <a:lstStyle>
            <a:lvl1pPr>
              <a:defRPr/>
            </a:lvl1pPr>
          </a:lstStyle>
          <a:p>
            <a:pPr>
              <a:defRPr/>
            </a:pPr>
            <a:endParaRPr lang="is-IS" altLang="en-US"/>
          </a:p>
        </p:txBody>
      </p:sp>
    </p:spTree>
    <p:extLst>
      <p:ext uri="{BB962C8B-B14F-4D97-AF65-F5344CB8AC3E}">
        <p14:creationId xmlns:p14="http://schemas.microsoft.com/office/powerpoint/2010/main" val="1592266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16000" y="381000"/>
            <a:ext cx="10871200" cy="601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5352554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CAECC-1CFC-195E-2E16-03D0DDFA74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6CB6E6-2DAC-4811-1585-BE82E47A20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AC7D7-A127-48CA-B4A3-D76AB595B76C}"/>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70A70066-2290-0ED8-83DF-7C95A431A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D2BFF-3433-01C3-C1FC-52295F53839C}"/>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235513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607C-5309-63D0-0C8B-861A9E3582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C18F5B-D20C-1CA4-D5E1-75984384B4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EBD446-AE51-3FF0-448E-C380A7BBD468}"/>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432C4B67-5E9D-2F2C-B083-9EBD3AA7E2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66B46-BA58-8A0F-D031-B3B0186D1B76}"/>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1839817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C65D-B721-BE0B-E8F6-1EC82FB9D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F646C1-2E54-8EE5-CD8D-09B69BC6D8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B0D79A-4288-5243-BBF3-C16AF3C469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41F4E3-4649-A57D-7379-248E1D8E96F6}"/>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6" name="Footer Placeholder 5">
            <a:extLst>
              <a:ext uri="{FF2B5EF4-FFF2-40B4-BE49-F238E27FC236}">
                <a16:creationId xmlns:a16="http://schemas.microsoft.com/office/drawing/2014/main" id="{F32C7627-A638-A209-F696-B70F9BA27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93BF48-E5D7-631E-E78F-2DDE7571921D}"/>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101737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E9FB-CE52-C781-C4D2-3D97FCF739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02DD9-4830-694E-4D30-A3B1319BC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14CD43-096E-5B2F-F68B-BEA3E89C6B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F04C46-4EEC-3EB0-5190-95E3827738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25D86C-537B-95B7-6507-E99A8C8A76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BD1C7-6128-77E9-097E-15C0BEA273B9}"/>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8" name="Footer Placeholder 7">
            <a:extLst>
              <a:ext uri="{FF2B5EF4-FFF2-40B4-BE49-F238E27FC236}">
                <a16:creationId xmlns:a16="http://schemas.microsoft.com/office/drawing/2014/main" id="{D11ADB5D-79B7-F78C-AAE4-129445FD10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6109DB-28AB-A732-F3C3-070B8005D3B3}"/>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1512390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97412-4EC1-03B5-0220-117331EA7E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5E0010-5815-0B5E-FFCB-3F38F939E814}"/>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4" name="Footer Placeholder 3">
            <a:extLst>
              <a:ext uri="{FF2B5EF4-FFF2-40B4-BE49-F238E27FC236}">
                <a16:creationId xmlns:a16="http://schemas.microsoft.com/office/drawing/2014/main" id="{DA5A91D7-F52F-2359-B5EA-568703CC3C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9F4286-FA78-8EBF-765E-E84E4B4F47B5}"/>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130853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316921-0C5F-DABF-7FC3-FFEA8F76103D}"/>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3" name="Footer Placeholder 2">
            <a:extLst>
              <a:ext uri="{FF2B5EF4-FFF2-40B4-BE49-F238E27FC236}">
                <a16:creationId xmlns:a16="http://schemas.microsoft.com/office/drawing/2014/main" id="{15CD65B8-4FED-C7EF-5A79-6DD3FFD6F9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452A09-1AF9-EB80-5064-7B5CC36BA2C9}"/>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2099969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1F29-C7F8-AC92-4F25-459120054E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C169C0-577C-4DAE-9DD3-FA77EA2331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89ADE2-1B32-96C2-AEC2-0765466F9F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52150-CFBA-797E-4EB1-1FBF9B0FE723}"/>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6" name="Footer Placeholder 5">
            <a:extLst>
              <a:ext uri="{FF2B5EF4-FFF2-40B4-BE49-F238E27FC236}">
                <a16:creationId xmlns:a16="http://schemas.microsoft.com/office/drawing/2014/main" id="{A84F71D4-EF8D-8515-6C52-8339399443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1DE63B-EE42-C010-E108-A67E02ECC15F}"/>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1645738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1E67F-8A6A-649F-848A-CB66596F4F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F2D3C4-99F1-A9C7-8E49-4629FBA1E5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DFF380-0D96-9C30-8F3D-21EAA75D0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BE8904-4959-DB49-BFD1-D541D8B2E6C5}"/>
              </a:ext>
            </a:extLst>
          </p:cNvPr>
          <p:cNvSpPr>
            <a:spLocks noGrp="1"/>
          </p:cNvSpPr>
          <p:nvPr>
            <p:ph type="dt" sz="half" idx="10"/>
          </p:nvPr>
        </p:nvSpPr>
        <p:spPr/>
        <p:txBody>
          <a:bodyPr/>
          <a:lstStyle/>
          <a:p>
            <a:fld id="{7CAFD565-0309-48D1-B629-6E85C1480B2C}" type="datetimeFigureOut">
              <a:rPr lang="en-US" smtClean="0"/>
              <a:t>6/23/2023</a:t>
            </a:fld>
            <a:endParaRPr lang="en-US"/>
          </a:p>
        </p:txBody>
      </p:sp>
      <p:sp>
        <p:nvSpPr>
          <p:cNvPr id="6" name="Footer Placeholder 5">
            <a:extLst>
              <a:ext uri="{FF2B5EF4-FFF2-40B4-BE49-F238E27FC236}">
                <a16:creationId xmlns:a16="http://schemas.microsoft.com/office/drawing/2014/main" id="{FF79BE6F-3F1D-E758-AEEF-037FBABE3F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ECB5C8-4B06-6387-4417-AF80C1C14D67}"/>
              </a:ext>
            </a:extLst>
          </p:cNvPr>
          <p:cNvSpPr>
            <a:spLocks noGrp="1"/>
          </p:cNvSpPr>
          <p:nvPr>
            <p:ph type="sldNum" sz="quarter" idx="12"/>
          </p:nvPr>
        </p:nvSpPr>
        <p:spPr/>
        <p:txBody>
          <a:bodyPr/>
          <a:lstStyle/>
          <a:p>
            <a:fld id="{927FF215-477F-4746-821B-9E5F9EE6FB12}" type="slidenum">
              <a:rPr lang="en-US" smtClean="0"/>
              <a:t>‹#›</a:t>
            </a:fld>
            <a:endParaRPr lang="en-US"/>
          </a:p>
        </p:txBody>
      </p:sp>
    </p:spTree>
    <p:extLst>
      <p:ext uri="{BB962C8B-B14F-4D97-AF65-F5344CB8AC3E}">
        <p14:creationId xmlns:p14="http://schemas.microsoft.com/office/powerpoint/2010/main" val="2462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59352-4E64-09B5-384D-674CCDDC72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DA39A0-9712-5440-888F-4A805AA8B6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CB4DF9-5A99-DEC1-E869-A1614D8FA7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AFD565-0309-48D1-B629-6E85C1480B2C}" type="datetimeFigureOut">
              <a:rPr lang="en-US" smtClean="0"/>
              <a:t>6/23/2023</a:t>
            </a:fld>
            <a:endParaRPr lang="en-US"/>
          </a:p>
        </p:txBody>
      </p:sp>
      <p:sp>
        <p:nvSpPr>
          <p:cNvPr id="5" name="Footer Placeholder 4">
            <a:extLst>
              <a:ext uri="{FF2B5EF4-FFF2-40B4-BE49-F238E27FC236}">
                <a16:creationId xmlns:a16="http://schemas.microsoft.com/office/drawing/2014/main" id="{E3477DC1-C7BE-142E-191A-FA962012AA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996FC4-5BB6-D195-6B30-04496B46B9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FF215-477F-4746-821B-9E5F9EE6FB12}" type="slidenum">
              <a:rPr lang="en-US" smtClean="0"/>
              <a:t>‹#›</a:t>
            </a:fld>
            <a:endParaRPr lang="en-US"/>
          </a:p>
        </p:txBody>
      </p:sp>
    </p:spTree>
    <p:extLst>
      <p:ext uri="{BB962C8B-B14F-4D97-AF65-F5344CB8AC3E}">
        <p14:creationId xmlns:p14="http://schemas.microsoft.com/office/powerpoint/2010/main" val="3131968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oleObject" Target="../embeddings/oleObject7.bin"/><Relationship Id="rId5" Type="http://schemas.openxmlformats.org/officeDocument/2006/relationships/image" Target="../media/image12.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10.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8.bin"/><Relationship Id="rId1" Type="http://schemas.openxmlformats.org/officeDocument/2006/relationships/slideLayout" Target="../slideLayouts/slideLayout13.x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9.png"/><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D131B483-3CD7-F3EC-E825-C03DB90F5152}"/>
              </a:ext>
            </a:extLst>
          </p:cNvPr>
          <p:cNvSpPr>
            <a:spLocks noGrp="1" noChangeArrowheads="1"/>
          </p:cNvSpPr>
          <p:nvPr>
            <p:ph type="title"/>
          </p:nvPr>
        </p:nvSpPr>
        <p:spPr>
          <a:xfrm>
            <a:off x="2396557" y="2161005"/>
            <a:ext cx="7772400" cy="962527"/>
          </a:xfrm>
        </p:spPr>
        <p:txBody>
          <a:bodyPr>
            <a:norm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4000" b="1" dirty="0">
                <a:solidFill>
                  <a:srgbClr val="000000"/>
                </a:solidFill>
              </a:rPr>
              <a:t>Surplus-Production Models</a:t>
            </a:r>
          </a:p>
        </p:txBody>
      </p:sp>
      <p:sp>
        <p:nvSpPr>
          <p:cNvPr id="4099" name="Rectangle 2">
            <a:extLst>
              <a:ext uri="{FF2B5EF4-FFF2-40B4-BE49-F238E27FC236}">
                <a16:creationId xmlns:a16="http://schemas.microsoft.com/office/drawing/2014/main" id="{4DAC48D7-1215-9FB2-61EB-26D35918B420}"/>
              </a:ext>
            </a:extLst>
          </p:cNvPr>
          <p:cNvSpPr>
            <a:spLocks noGrp="1" noChangeArrowheads="1"/>
          </p:cNvSpPr>
          <p:nvPr>
            <p:ph type="subTitle" idx="4294967295"/>
          </p:nvPr>
        </p:nvSpPr>
        <p:spPr>
          <a:xfrm>
            <a:off x="2895600" y="3930650"/>
            <a:ext cx="6400800" cy="1752600"/>
          </a:xfrm>
        </p:spPr>
        <p:txBody>
          <a:bodyPr anchor="ctr"/>
          <a:lstStyle/>
          <a:p>
            <a:pPr marL="0" indent="0" algn="ctr">
              <a:buNone/>
            </a:pPr>
            <a:r>
              <a:rPr lang="en-US" altLang="en-US" dirty="0" err="1">
                <a:solidFill>
                  <a:srgbClr val="002060"/>
                </a:solidFill>
              </a:rPr>
              <a:t>Pranaya</a:t>
            </a:r>
            <a:r>
              <a:rPr lang="en-US" altLang="en-US" dirty="0">
                <a:solidFill>
                  <a:srgbClr val="002060"/>
                </a:solidFill>
              </a:rPr>
              <a:t> Kumar Parida </a:t>
            </a:r>
            <a:br>
              <a:rPr lang="en-US" altLang="en-US" dirty="0">
                <a:solidFill>
                  <a:srgbClr val="002060"/>
                </a:solidFill>
              </a:rPr>
            </a:br>
            <a:r>
              <a:rPr lang="en-US" altLang="en-US" dirty="0">
                <a:solidFill>
                  <a:srgbClr val="002060"/>
                </a:solidFill>
              </a:rPr>
              <a:t>Fisheries Scientist, CRFM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FA96D57-4444-6E55-89D0-450F85C6CD41}"/>
              </a:ext>
            </a:extLst>
          </p:cNvPr>
          <p:cNvSpPr/>
          <p:nvPr/>
        </p:nvSpPr>
        <p:spPr>
          <a:xfrm>
            <a:off x="5307980" y="905121"/>
            <a:ext cx="1828800" cy="827088"/>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674" name="Rectangle 2">
            <a:extLst>
              <a:ext uri="{FF2B5EF4-FFF2-40B4-BE49-F238E27FC236}">
                <a16:creationId xmlns:a16="http://schemas.microsoft.com/office/drawing/2014/main" id="{F3C5C50E-5131-EECF-731C-EEA7B714C286}"/>
              </a:ext>
            </a:extLst>
          </p:cNvPr>
          <p:cNvSpPr>
            <a:spLocks noGrp="1" noChangeArrowheads="1"/>
          </p:cNvSpPr>
          <p:nvPr>
            <p:ph type="title"/>
          </p:nvPr>
        </p:nvSpPr>
        <p:spPr>
          <a:xfrm>
            <a:off x="3042418" y="158300"/>
            <a:ext cx="5685263" cy="827088"/>
          </a:xfrm>
        </p:spPr>
        <p:txBody>
          <a:bodyPr/>
          <a:lstStyle/>
          <a:p>
            <a:pPr eaLnBrk="1" hangingPunct="1"/>
            <a:r>
              <a:rPr lang="en-GB" altLang="en-US" b="1" dirty="0"/>
              <a:t>Steady state fish stock </a:t>
            </a:r>
            <a:endParaRPr lang="fi-FI" altLang="en-US" b="1" dirty="0"/>
          </a:p>
        </p:txBody>
      </p:sp>
      <p:sp>
        <p:nvSpPr>
          <p:cNvPr id="28676" name="Rectangle 4">
            <a:extLst>
              <a:ext uri="{FF2B5EF4-FFF2-40B4-BE49-F238E27FC236}">
                <a16:creationId xmlns:a16="http://schemas.microsoft.com/office/drawing/2014/main" id="{84AF2153-A1AF-6AA1-561D-07ACD41AEDC8}"/>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IN" altLang="en-US"/>
          </a:p>
        </p:txBody>
      </p:sp>
      <p:sp>
        <p:nvSpPr>
          <p:cNvPr id="28678" name="Rectangle 6">
            <a:extLst>
              <a:ext uri="{FF2B5EF4-FFF2-40B4-BE49-F238E27FC236}">
                <a16:creationId xmlns:a16="http://schemas.microsoft.com/office/drawing/2014/main" id="{1772D876-49AE-7332-DB23-62624CBBD742}"/>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IN" altLang="en-US"/>
          </a:p>
        </p:txBody>
      </p:sp>
      <mc:AlternateContent xmlns:mc="http://schemas.openxmlformats.org/markup-compatibility/2006" xmlns:a14="http://schemas.microsoft.com/office/drawing/2010/main">
        <mc:Choice Requires="a14">
          <p:sp>
            <p:nvSpPr>
              <p:cNvPr id="28679" name="Object 7">
                <a:extLst>
                  <a:ext uri="{FF2B5EF4-FFF2-40B4-BE49-F238E27FC236}">
                    <a16:creationId xmlns:a16="http://schemas.microsoft.com/office/drawing/2014/main" id="{D6720679-17BC-B425-98EA-18277F997742}"/>
                  </a:ext>
                </a:extLst>
              </p:cNvPr>
              <p:cNvSpPr txBox="1"/>
              <p:nvPr/>
            </p:nvSpPr>
            <p:spPr bwMode="auto">
              <a:xfrm>
                <a:off x="3529359" y="4162299"/>
                <a:ext cx="3688227" cy="708025"/>
              </a:xfrm>
              <a:prstGeom prst="rect">
                <a:avLst/>
              </a:prstGeom>
              <a:noFill/>
              <a:ln>
                <a:noFill/>
              </a:ln>
            </p:spPr>
            <p:txBody>
              <a:bodyPr>
                <a:noAutofit/>
              </a:bodyPr>
              <a:lstStyle/>
              <a:p>
                <a:r>
                  <a:rPr lang="en-IN" sz="3000" dirty="0">
                    <a:solidFill>
                      <a:srgbClr val="000000"/>
                    </a:solidFill>
                  </a:rPr>
                  <a:t>r</a:t>
                </a:r>
                <a14:m>
                  <m:oMath xmlns:m="http://schemas.openxmlformats.org/officeDocument/2006/math">
                    <m:r>
                      <m:rPr>
                        <m:sty m:val="p"/>
                      </m:rPr>
                      <a:rPr lang="en-IN" sz="3000" b="0" i="0" smtClean="0">
                        <a:solidFill>
                          <a:srgbClr val="000000"/>
                        </a:solidFill>
                        <a:latin typeface="Cambria Math" panose="02040503050406030204" pitchFamily="18" charset="0"/>
                      </a:rPr>
                      <m:t>B</m:t>
                    </m:r>
                    <m:r>
                      <a:rPr lang="en-IN" sz="3000" i="1" smtClean="0">
                        <a:solidFill>
                          <a:srgbClr val="000000"/>
                        </a:solidFill>
                        <a:latin typeface="Cambria Math" panose="02040503050406030204" pitchFamily="18" charset="0"/>
                      </a:rPr>
                      <m:t>(1−</m:t>
                    </m:r>
                    <m:f>
                      <m:fPr>
                        <m:ctrlPr>
                          <a:rPr lang="en-IN" sz="3000" i="1">
                            <a:solidFill>
                              <a:srgbClr val="000000"/>
                            </a:solidFill>
                            <a:latin typeface="Cambria Math" panose="02040503050406030204" pitchFamily="18" charset="0"/>
                          </a:rPr>
                        </m:ctrlPr>
                      </m:fPr>
                      <m:num>
                        <m:r>
                          <a:rPr lang="en-IN" sz="3000" b="0" i="1" smtClean="0">
                            <a:solidFill>
                              <a:srgbClr val="000000"/>
                            </a:solidFill>
                            <a:latin typeface="Cambria Math" panose="02040503050406030204" pitchFamily="18" charset="0"/>
                          </a:rPr>
                          <m:t>𝐵</m:t>
                        </m:r>
                      </m:num>
                      <m:den>
                        <m:r>
                          <a:rPr lang="en-IN" sz="3000" i="1">
                            <a:solidFill>
                              <a:srgbClr val="000000"/>
                            </a:solidFill>
                            <a:latin typeface="Cambria Math" panose="02040503050406030204" pitchFamily="18" charset="0"/>
                          </a:rPr>
                          <m:t>𝐾</m:t>
                        </m:r>
                      </m:den>
                    </m:f>
                    <m:r>
                      <a:rPr lang="en-IN" sz="3000" i="1">
                        <a:solidFill>
                          <a:srgbClr val="000000"/>
                        </a:solidFill>
                        <a:latin typeface="Cambria Math" panose="02040503050406030204" pitchFamily="18" charset="0"/>
                      </a:rPr>
                      <m:t>)=</m:t>
                    </m:r>
                    <m:r>
                      <m:rPr>
                        <m:sty m:val="p"/>
                      </m:rPr>
                      <a:rPr lang="en-IN" sz="3000" i="0">
                        <a:solidFill>
                          <a:srgbClr val="000000"/>
                        </a:solidFill>
                        <a:latin typeface="Cambria Math" panose="02040503050406030204" pitchFamily="18" charset="0"/>
                      </a:rPr>
                      <m:t>q</m:t>
                    </m:r>
                    <m:r>
                      <m:rPr>
                        <m:sty m:val="p"/>
                      </m:rPr>
                      <a:rPr lang="en-IN" sz="3000" b="0" i="0" smtClean="0">
                        <a:solidFill>
                          <a:srgbClr val="000000"/>
                        </a:solidFill>
                        <a:latin typeface="Cambria Math" panose="02040503050406030204" pitchFamily="18" charset="0"/>
                      </a:rPr>
                      <m:t>EB</m:t>
                    </m:r>
                  </m:oMath>
                </a14:m>
                <a:endParaRPr lang="en-IN" sz="3000" dirty="0"/>
              </a:p>
            </p:txBody>
          </p:sp>
        </mc:Choice>
        <mc:Fallback xmlns="">
          <p:sp>
            <p:nvSpPr>
              <p:cNvPr id="28679" name="Object 7">
                <a:extLst>
                  <a:ext uri="{FF2B5EF4-FFF2-40B4-BE49-F238E27FC236}">
                    <a16:creationId xmlns:a16="http://schemas.microsoft.com/office/drawing/2014/main" id="{D6720679-17BC-B425-98EA-18277F997742}"/>
                  </a:ext>
                </a:extLst>
              </p:cNvPr>
              <p:cNvSpPr txBox="1">
                <a:spLocks noRot="1" noChangeAspect="1" noMove="1" noResize="1" noEditPoints="1" noAdjustHandles="1" noChangeArrowheads="1" noChangeShapeType="1" noTextEdit="1"/>
              </p:cNvSpPr>
              <p:nvPr/>
            </p:nvSpPr>
            <p:spPr bwMode="auto">
              <a:xfrm>
                <a:off x="3529359" y="4162299"/>
                <a:ext cx="3688227" cy="708025"/>
              </a:xfrm>
              <a:prstGeom prst="rect">
                <a:avLst/>
              </a:prstGeom>
              <a:blipFill>
                <a:blip r:embed="rId3"/>
                <a:stretch>
                  <a:fillRect l="-3967" b="-19828"/>
                </a:stretch>
              </a:blipFill>
              <a:ln>
                <a:noFill/>
              </a:ln>
            </p:spPr>
            <p:txBody>
              <a:bodyPr/>
              <a:lstStyle/>
              <a:p>
                <a:r>
                  <a:rPr lang="en-IN">
                    <a:noFill/>
                  </a:rPr>
                  <a:t> </a:t>
                </a:r>
              </a:p>
            </p:txBody>
          </p:sp>
        </mc:Fallback>
      </mc:AlternateContent>
      <p:sp>
        <p:nvSpPr>
          <p:cNvPr id="28680" name="Rectangle 8">
            <a:extLst>
              <a:ext uri="{FF2B5EF4-FFF2-40B4-BE49-F238E27FC236}">
                <a16:creationId xmlns:a16="http://schemas.microsoft.com/office/drawing/2014/main" id="{EF57D046-BEDB-C970-75C3-72DB89E1B60C}"/>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IN" altLang="en-US"/>
          </a:p>
        </p:txBody>
      </p:sp>
      <mc:AlternateContent xmlns:mc="http://schemas.openxmlformats.org/markup-compatibility/2006" xmlns:a14="http://schemas.microsoft.com/office/drawing/2010/main">
        <mc:Choice Requires="a14">
          <p:sp>
            <p:nvSpPr>
              <p:cNvPr id="28681" name="Object 9">
                <a:extLst>
                  <a:ext uri="{FF2B5EF4-FFF2-40B4-BE49-F238E27FC236}">
                    <a16:creationId xmlns:a16="http://schemas.microsoft.com/office/drawing/2014/main" id="{A424C9A6-39C4-2622-042E-B8C7A1409FDC}"/>
                  </a:ext>
                </a:extLst>
              </p:cNvPr>
              <p:cNvSpPr txBox="1"/>
              <p:nvPr/>
            </p:nvSpPr>
            <p:spPr bwMode="auto">
              <a:xfrm>
                <a:off x="3695252" y="5163141"/>
                <a:ext cx="2895600" cy="1031875"/>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r>
                        <a:rPr lang="en-IN" sz="3000" b="0" i="1" smtClean="0">
                          <a:solidFill>
                            <a:srgbClr val="000000"/>
                          </a:solidFill>
                          <a:latin typeface="Cambria Math" panose="02040503050406030204" pitchFamily="18" charset="0"/>
                        </a:rPr>
                        <m:t>𝐵</m:t>
                      </m:r>
                      <m:r>
                        <a:rPr lang="en-IN" sz="3000" i="1">
                          <a:solidFill>
                            <a:srgbClr val="000000"/>
                          </a:solidFill>
                          <a:latin typeface="Cambria Math" panose="02040503050406030204" pitchFamily="18" charset="0"/>
                        </a:rPr>
                        <m:t>=</m:t>
                      </m:r>
                      <m:r>
                        <a:rPr lang="en-IN" sz="3000" i="1">
                          <a:solidFill>
                            <a:srgbClr val="000000"/>
                          </a:solidFill>
                          <a:latin typeface="Cambria Math" panose="02040503050406030204" pitchFamily="18" charset="0"/>
                        </a:rPr>
                        <m:t>𝐾</m:t>
                      </m:r>
                      <m:r>
                        <a:rPr lang="en-IN" sz="3000" i="1">
                          <a:solidFill>
                            <a:srgbClr val="000000"/>
                          </a:solidFill>
                          <a:latin typeface="Cambria Math" panose="02040503050406030204" pitchFamily="18" charset="0"/>
                        </a:rPr>
                        <m:t>(1−</m:t>
                      </m:r>
                      <m:f>
                        <m:fPr>
                          <m:ctrlPr>
                            <a:rPr lang="en-IN" sz="3000" i="1">
                              <a:solidFill>
                                <a:srgbClr val="000000"/>
                              </a:solidFill>
                              <a:latin typeface="Cambria Math" panose="02040503050406030204" pitchFamily="18" charset="0"/>
                            </a:rPr>
                          </m:ctrlPr>
                        </m:fPr>
                        <m:num>
                          <m:r>
                            <a:rPr lang="en-IN" sz="3000" i="1">
                              <a:solidFill>
                                <a:srgbClr val="000000"/>
                              </a:solidFill>
                              <a:latin typeface="Cambria Math" panose="02040503050406030204" pitchFamily="18" charset="0"/>
                            </a:rPr>
                            <m:t>𝑞</m:t>
                          </m:r>
                          <m:r>
                            <a:rPr lang="en-IN" sz="3000" b="0" i="1" smtClean="0">
                              <a:solidFill>
                                <a:srgbClr val="000000"/>
                              </a:solidFill>
                              <a:latin typeface="Cambria Math" panose="02040503050406030204" pitchFamily="18" charset="0"/>
                            </a:rPr>
                            <m:t>𝐸</m:t>
                          </m:r>
                        </m:num>
                        <m:den>
                          <m:r>
                            <a:rPr lang="en-IN" sz="3000" b="0" i="1" smtClean="0">
                              <a:solidFill>
                                <a:srgbClr val="000000"/>
                              </a:solidFill>
                              <a:latin typeface="Cambria Math" panose="02040503050406030204" pitchFamily="18" charset="0"/>
                            </a:rPr>
                            <m:t>𝑟</m:t>
                          </m:r>
                        </m:den>
                      </m:f>
                      <m:r>
                        <a:rPr lang="en-IN" sz="3000" i="1">
                          <a:solidFill>
                            <a:srgbClr val="000000"/>
                          </a:solidFill>
                          <a:latin typeface="Cambria Math" panose="02040503050406030204" pitchFamily="18" charset="0"/>
                        </a:rPr>
                        <m:t>)</m:t>
                      </m:r>
                    </m:oMath>
                  </m:oMathPara>
                </a14:m>
                <a:endParaRPr lang="en-IN" sz="3000" dirty="0"/>
              </a:p>
            </p:txBody>
          </p:sp>
        </mc:Choice>
        <mc:Fallback xmlns="">
          <p:sp>
            <p:nvSpPr>
              <p:cNvPr id="28681" name="Object 9">
                <a:extLst>
                  <a:ext uri="{FF2B5EF4-FFF2-40B4-BE49-F238E27FC236}">
                    <a16:creationId xmlns:a16="http://schemas.microsoft.com/office/drawing/2014/main" id="{A424C9A6-39C4-2622-042E-B8C7A1409FDC}"/>
                  </a:ext>
                </a:extLst>
              </p:cNvPr>
              <p:cNvSpPr txBox="1">
                <a:spLocks noRot="1" noChangeAspect="1" noMove="1" noResize="1" noEditPoints="1" noAdjustHandles="1" noChangeArrowheads="1" noChangeShapeType="1" noTextEdit="1"/>
              </p:cNvSpPr>
              <p:nvPr/>
            </p:nvSpPr>
            <p:spPr bwMode="auto">
              <a:xfrm>
                <a:off x="3695252" y="5163141"/>
                <a:ext cx="2895600" cy="1031875"/>
              </a:xfrm>
              <a:prstGeom prst="rect">
                <a:avLst/>
              </a:prstGeom>
              <a:blipFill>
                <a:blip r:embed="rId4"/>
                <a:stretch>
                  <a:fillRect/>
                </a:stretch>
              </a:blipFill>
              <a:ln>
                <a:noFill/>
              </a:ln>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A0C582B2-7987-6A73-A231-4BAF603EF243}"/>
                  </a:ext>
                </a:extLst>
              </p:cNvPr>
              <p:cNvSpPr txBox="1"/>
              <p:nvPr/>
            </p:nvSpPr>
            <p:spPr>
              <a:xfrm>
                <a:off x="3529359" y="1761763"/>
                <a:ext cx="6082992" cy="653192"/>
              </a:xfrm>
              <a:prstGeom prst="rect">
                <a:avLst/>
              </a:prstGeom>
              <a:noFill/>
            </p:spPr>
            <p:txBody>
              <a:bodyPr wrap="square" lIns="0" tIns="0" rIns="0" bIns="0" rtlCol="0">
                <a:spAutoFit/>
              </a:bodyPr>
              <a:lstStyle/>
              <a:p>
                <a:r>
                  <a:rPr lang="en-IN" sz="3000" dirty="0"/>
                  <a:t> </a:t>
                </a:r>
                <a:r>
                  <a:rPr lang="en-IN" sz="3000" i="1" dirty="0"/>
                  <a:t>F</a:t>
                </a:r>
                <a:r>
                  <a:rPr lang="en-IN" sz="3000" dirty="0"/>
                  <a:t>(B) = </a:t>
                </a:r>
                <a:r>
                  <a:rPr lang="en-IN" sz="3000" dirty="0" err="1"/>
                  <a:t>rB</a:t>
                </a:r>
                <a:r>
                  <a:rPr lang="en-IN" sz="3000" dirty="0"/>
                  <a:t>(1- </a:t>
                </a:r>
                <a14:m>
                  <m:oMath xmlns:m="http://schemas.openxmlformats.org/officeDocument/2006/math">
                    <m:f>
                      <m:fPr>
                        <m:ctrlPr>
                          <a:rPr lang="en-IN" sz="3000" i="1" smtClean="0">
                            <a:latin typeface="Cambria Math" panose="02040503050406030204" pitchFamily="18" charset="0"/>
                          </a:rPr>
                        </m:ctrlPr>
                      </m:fPr>
                      <m:num>
                        <m:r>
                          <a:rPr lang="en-IN" sz="3000" b="0" i="1" smtClean="0">
                            <a:latin typeface="Cambria Math" panose="02040503050406030204" pitchFamily="18" charset="0"/>
                          </a:rPr>
                          <m:t>𝐵</m:t>
                        </m:r>
                      </m:num>
                      <m:den>
                        <m:r>
                          <a:rPr lang="en-IN" sz="3000" b="0" i="1" smtClean="0">
                            <a:latin typeface="Cambria Math" panose="02040503050406030204" pitchFamily="18" charset="0"/>
                          </a:rPr>
                          <m:t>𝐾</m:t>
                        </m:r>
                      </m:den>
                    </m:f>
                  </m:oMath>
                </a14:m>
                <a:r>
                  <a:rPr lang="en-IN" sz="3000" dirty="0"/>
                  <a:t> )- catch (Y) = 0</a:t>
                </a:r>
              </a:p>
            </p:txBody>
          </p:sp>
        </mc:Choice>
        <mc:Fallback>
          <p:sp>
            <p:nvSpPr>
              <p:cNvPr id="7" name="TextBox 6">
                <a:extLst>
                  <a:ext uri="{FF2B5EF4-FFF2-40B4-BE49-F238E27FC236}">
                    <a16:creationId xmlns:a16="http://schemas.microsoft.com/office/drawing/2014/main" id="{A0C582B2-7987-6A73-A231-4BAF603EF243}"/>
                  </a:ext>
                </a:extLst>
              </p:cNvPr>
              <p:cNvSpPr txBox="1">
                <a:spLocks noRot="1" noChangeAspect="1" noMove="1" noResize="1" noEditPoints="1" noAdjustHandles="1" noChangeArrowheads="1" noChangeShapeType="1" noTextEdit="1"/>
              </p:cNvSpPr>
              <p:nvPr/>
            </p:nvSpPr>
            <p:spPr>
              <a:xfrm>
                <a:off x="3529359" y="1761763"/>
                <a:ext cx="6082992" cy="653192"/>
              </a:xfrm>
              <a:prstGeom prst="rect">
                <a:avLst/>
              </a:prstGeom>
              <a:blipFill>
                <a:blip r:embed="rId5"/>
                <a:stretch>
                  <a:fillRect l="-2505" t="-2804" b="-22430"/>
                </a:stretch>
              </a:blipFill>
            </p:spPr>
            <p:txBody>
              <a:bodyPr/>
              <a:lstStyle/>
              <a:p>
                <a:r>
                  <a:rPr lang="en-IN">
                    <a:noFill/>
                  </a:rPr>
                  <a:t> </a:t>
                </a:r>
              </a:p>
            </p:txBody>
          </p:sp>
        </mc:Fallback>
      </mc:AlternateContent>
      <p:sp>
        <p:nvSpPr>
          <p:cNvPr id="11" name="TextBox 10">
            <a:extLst>
              <a:ext uri="{FF2B5EF4-FFF2-40B4-BE49-F238E27FC236}">
                <a16:creationId xmlns:a16="http://schemas.microsoft.com/office/drawing/2014/main" id="{A2DAE465-9009-0081-2D9D-05FEBBC4F942}"/>
              </a:ext>
            </a:extLst>
          </p:cNvPr>
          <p:cNvSpPr txBox="1"/>
          <p:nvPr/>
        </p:nvSpPr>
        <p:spPr>
          <a:xfrm>
            <a:off x="3529359" y="2672276"/>
            <a:ext cx="5504504" cy="1107996"/>
          </a:xfrm>
          <a:prstGeom prst="rect">
            <a:avLst/>
          </a:prstGeom>
          <a:noFill/>
        </p:spPr>
        <p:txBody>
          <a:bodyPr wrap="square" rtlCol="0">
            <a:spAutoFit/>
          </a:bodyPr>
          <a:lstStyle/>
          <a:p>
            <a:r>
              <a:rPr lang="en-IN" sz="2200" i="1" dirty="0"/>
              <a:t>F(B) = yield or catch = </a:t>
            </a:r>
            <a:r>
              <a:rPr lang="en-IN" sz="2200" i="1" dirty="0" err="1"/>
              <a:t>qEB</a:t>
            </a:r>
            <a:endParaRPr lang="en-IN" sz="2200" i="1" dirty="0"/>
          </a:p>
          <a:p>
            <a:r>
              <a:rPr lang="en-IN" sz="2200" i="1" dirty="0"/>
              <a:t>Where q= catchability coefficient</a:t>
            </a:r>
          </a:p>
          <a:p>
            <a:r>
              <a:rPr lang="en-IN" sz="2200" i="1" dirty="0"/>
              <a:t>E = fishing effort </a:t>
            </a:r>
          </a:p>
        </p:txBody>
      </p:sp>
      <p:graphicFrame>
        <p:nvGraphicFramePr>
          <p:cNvPr id="14" name="Object 3">
            <a:extLst>
              <a:ext uri="{FF2B5EF4-FFF2-40B4-BE49-F238E27FC236}">
                <a16:creationId xmlns:a16="http://schemas.microsoft.com/office/drawing/2014/main" id="{9B2F6419-3751-92B5-52E7-D0BEDCB17C4E}"/>
              </a:ext>
            </a:extLst>
          </p:cNvPr>
          <p:cNvGraphicFramePr>
            <a:graphicFrameLocks noChangeAspect="1"/>
          </p:cNvGraphicFramePr>
          <p:nvPr>
            <p:extLst>
              <p:ext uri="{D42A27DB-BD31-4B8C-83A1-F6EECF244321}">
                <p14:modId xmlns:p14="http://schemas.microsoft.com/office/powerpoint/2010/main" val="3888749602"/>
              </p:ext>
            </p:extLst>
          </p:nvPr>
        </p:nvGraphicFramePr>
        <p:xfrm>
          <a:off x="3873673" y="862616"/>
          <a:ext cx="3721100" cy="939800"/>
        </p:xfrm>
        <a:graphic>
          <a:graphicData uri="http://schemas.openxmlformats.org/presentationml/2006/ole">
            <mc:AlternateContent xmlns:mc="http://schemas.openxmlformats.org/markup-compatibility/2006">
              <mc:Choice xmlns:v="urn:schemas-microsoft-com:vml" Requires="v">
                <p:oleObj r:id="rId6" imgW="491473" imgH="491473" progId="">
                  <p:embed/>
                </p:oleObj>
              </mc:Choice>
              <mc:Fallback>
                <p:oleObj r:id="rId6" imgW="491473" imgH="491473" progId="">
                  <p:embed/>
                  <p:pic>
                    <p:nvPicPr>
                      <p:cNvPr id="37893" name="Object 3">
                        <a:extLst>
                          <a:ext uri="{FF2B5EF4-FFF2-40B4-BE49-F238E27FC236}">
                            <a16:creationId xmlns:a16="http://schemas.microsoft.com/office/drawing/2014/main" id="{7B330BA5-D638-AEE7-54E0-54935F1465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73673" y="862616"/>
                        <a:ext cx="3721100" cy="939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B0ECD5-75F2-5C3E-EF3A-FC019672F9A6}"/>
              </a:ext>
            </a:extLst>
          </p:cNvPr>
          <p:cNvSpPr>
            <a:spLocks noGrp="1"/>
          </p:cNvSpPr>
          <p:nvPr>
            <p:ph idx="1"/>
          </p:nvPr>
        </p:nvSpPr>
        <p:spPr>
          <a:xfrm>
            <a:off x="659780" y="520932"/>
            <a:ext cx="10515600" cy="4351338"/>
          </a:xfrm>
        </p:spPr>
        <p:txBody>
          <a:bodyPr/>
          <a:lstStyle/>
          <a:p>
            <a:pPr marL="0" indent="0">
              <a:buNone/>
            </a:pPr>
            <a:r>
              <a:rPr lang="en-IN" dirty="0"/>
              <a:t>Using the B value from the last equation in</a:t>
            </a:r>
          </a:p>
          <a:p>
            <a:pPr marL="0" indent="0">
              <a:buNone/>
            </a:pPr>
            <a:r>
              <a:rPr lang="en-IN" dirty="0"/>
              <a:t> </a:t>
            </a:r>
          </a:p>
          <a:p>
            <a:pPr marL="0" indent="0">
              <a:buNone/>
            </a:pPr>
            <a:endParaRPr lang="en-IN"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DEE1FEA6-72E7-CCE7-21CE-C2D1EAB7EA62}"/>
                  </a:ext>
                </a:extLst>
              </p:cNvPr>
              <p:cNvSpPr txBox="1"/>
              <p:nvPr/>
            </p:nvSpPr>
            <p:spPr>
              <a:xfrm>
                <a:off x="3540510" y="1259961"/>
                <a:ext cx="4020015" cy="1114857"/>
              </a:xfrm>
              <a:prstGeom prst="rect">
                <a:avLst/>
              </a:prstGeom>
              <a:noFill/>
            </p:spPr>
            <p:txBody>
              <a:bodyPr wrap="square" lIns="0" tIns="0" rIns="0" bIns="0" rtlCol="0">
                <a:spAutoFit/>
              </a:bodyPr>
              <a:lstStyle/>
              <a:p>
                <a:r>
                  <a:rPr lang="en-IN" sz="3000" dirty="0"/>
                  <a:t> </a:t>
                </a:r>
                <a:r>
                  <a:rPr lang="en-IN" sz="3000" i="1" dirty="0"/>
                  <a:t>f</a:t>
                </a:r>
                <a:r>
                  <a:rPr lang="en-IN" sz="3000" dirty="0"/>
                  <a:t>(B) = yield </a:t>
                </a:r>
                <a:r>
                  <a:rPr lang="en-IN" sz="3000" dirty="0">
                    <a:latin typeface="Imprint MT Shadow" panose="04020605060303030202" pitchFamily="82" charset="0"/>
                  </a:rPr>
                  <a:t> </a:t>
                </a:r>
              </a:p>
              <a:p>
                <a14:m>
                  <m:oMath xmlns:m="http://schemas.openxmlformats.org/officeDocument/2006/math">
                    <m:r>
                      <a:rPr lang="en-IN" sz="3200" i="1">
                        <a:solidFill>
                          <a:srgbClr val="000000"/>
                        </a:solidFill>
                        <a:latin typeface="Cambria Math" panose="02040503050406030204" pitchFamily="18" charset="0"/>
                      </a:rPr>
                      <m:t>⇒ </m:t>
                    </m:r>
                  </m:oMath>
                </a14:m>
                <a:r>
                  <a:rPr lang="en-IN" sz="3000" dirty="0"/>
                  <a:t> Y = </a:t>
                </a:r>
                <a:r>
                  <a:rPr lang="en-IN" sz="3000" dirty="0" err="1"/>
                  <a:t>rB</a:t>
                </a:r>
                <a:r>
                  <a:rPr lang="en-IN" sz="3000" dirty="0"/>
                  <a:t>(1- </a:t>
                </a:r>
                <a14:m>
                  <m:oMath xmlns:m="http://schemas.openxmlformats.org/officeDocument/2006/math">
                    <m:f>
                      <m:fPr>
                        <m:ctrlPr>
                          <a:rPr lang="en-IN" sz="3000" i="1" smtClean="0">
                            <a:latin typeface="Cambria Math" panose="02040503050406030204" pitchFamily="18" charset="0"/>
                          </a:rPr>
                        </m:ctrlPr>
                      </m:fPr>
                      <m:num>
                        <m:r>
                          <a:rPr lang="en-IN" sz="3000" b="0" i="1" smtClean="0">
                            <a:latin typeface="Cambria Math" panose="02040503050406030204" pitchFamily="18" charset="0"/>
                          </a:rPr>
                          <m:t>𝐵</m:t>
                        </m:r>
                      </m:num>
                      <m:den>
                        <m:r>
                          <a:rPr lang="en-IN" sz="3000" b="0" i="1" smtClean="0">
                            <a:latin typeface="Cambria Math" panose="02040503050406030204" pitchFamily="18" charset="0"/>
                          </a:rPr>
                          <m:t>𝐾</m:t>
                        </m:r>
                      </m:den>
                    </m:f>
                  </m:oMath>
                </a14:m>
                <a:r>
                  <a:rPr lang="en-IN" sz="3000" dirty="0"/>
                  <a:t> )</a:t>
                </a:r>
              </a:p>
            </p:txBody>
          </p:sp>
        </mc:Choice>
        <mc:Fallback>
          <p:sp>
            <p:nvSpPr>
              <p:cNvPr id="4" name="TextBox 3">
                <a:extLst>
                  <a:ext uri="{FF2B5EF4-FFF2-40B4-BE49-F238E27FC236}">
                    <a16:creationId xmlns:a16="http://schemas.microsoft.com/office/drawing/2014/main" id="{DEE1FEA6-72E7-CCE7-21CE-C2D1EAB7EA62}"/>
                  </a:ext>
                </a:extLst>
              </p:cNvPr>
              <p:cNvSpPr txBox="1">
                <a:spLocks noRot="1" noChangeAspect="1" noMove="1" noResize="1" noEditPoints="1" noAdjustHandles="1" noChangeArrowheads="1" noChangeShapeType="1" noTextEdit="1"/>
              </p:cNvSpPr>
              <p:nvPr/>
            </p:nvSpPr>
            <p:spPr>
              <a:xfrm>
                <a:off x="3540510" y="1259961"/>
                <a:ext cx="4020015" cy="1114857"/>
              </a:xfrm>
              <a:prstGeom prst="rect">
                <a:avLst/>
              </a:prstGeom>
              <a:blipFill>
                <a:blip r:embed="rId2"/>
                <a:stretch>
                  <a:fillRect l="-3794" t="-10929" b="-12022"/>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AF85692-14CC-9311-EEF4-2ECCC5DE0981}"/>
                  </a:ext>
                </a:extLst>
              </p:cNvPr>
              <p:cNvSpPr txBox="1"/>
              <p:nvPr/>
            </p:nvSpPr>
            <p:spPr>
              <a:xfrm>
                <a:off x="2778514" y="2509944"/>
                <a:ext cx="5551451" cy="867097"/>
              </a:xfrm>
              <a:prstGeom prst="rect">
                <a:avLst/>
              </a:prstGeom>
              <a:noFill/>
            </p:spPr>
            <p:txBody>
              <a:bodyPr wrap="square" lIns="0" tIns="0" rIns="0" bIns="0" rtlCol="0">
                <a:spAutoFit/>
              </a:bodyPr>
              <a:lstStyle/>
              <a:p>
                <a:r>
                  <a:rPr lang="en-IN" sz="3000" dirty="0"/>
                  <a:t>Y = r </a:t>
                </a:r>
                <a:r>
                  <a:rPr lang="en-IN" sz="3000" dirty="0">
                    <a:latin typeface="Imprint MT Shadow" panose="04020605060303030202" pitchFamily="82" charset="0"/>
                  </a:rPr>
                  <a:t>{</a:t>
                </a:r>
                <a14:m>
                  <m:oMath xmlns:m="http://schemas.openxmlformats.org/officeDocument/2006/math">
                    <m:r>
                      <a:rPr lang="en-IN" sz="3000" i="1">
                        <a:solidFill>
                          <a:srgbClr val="000000"/>
                        </a:solidFill>
                        <a:latin typeface="Cambria Math" panose="02040503050406030204" pitchFamily="18" charset="0"/>
                      </a:rPr>
                      <m:t>𝐾</m:t>
                    </m:r>
                    <m:r>
                      <a:rPr lang="en-IN" sz="3000" i="1">
                        <a:solidFill>
                          <a:srgbClr val="000000"/>
                        </a:solidFill>
                        <a:latin typeface="Cambria Math" panose="02040503050406030204" pitchFamily="18" charset="0"/>
                      </a:rPr>
                      <m:t>(1−</m:t>
                    </m:r>
                    <m:f>
                      <m:fPr>
                        <m:ctrlPr>
                          <a:rPr lang="en-IN" sz="3000" i="1">
                            <a:solidFill>
                              <a:srgbClr val="000000"/>
                            </a:solidFill>
                            <a:latin typeface="Cambria Math" panose="02040503050406030204" pitchFamily="18" charset="0"/>
                          </a:rPr>
                        </m:ctrlPr>
                      </m:fPr>
                      <m:num>
                        <m:r>
                          <a:rPr lang="en-IN" sz="3000" i="1">
                            <a:solidFill>
                              <a:srgbClr val="000000"/>
                            </a:solidFill>
                            <a:latin typeface="Cambria Math" panose="02040503050406030204" pitchFamily="18" charset="0"/>
                          </a:rPr>
                          <m:t>𝑞</m:t>
                        </m:r>
                        <m:r>
                          <a:rPr lang="en-IN" sz="3000" b="0" i="1" smtClean="0">
                            <a:solidFill>
                              <a:srgbClr val="000000"/>
                            </a:solidFill>
                            <a:latin typeface="Cambria Math" panose="02040503050406030204" pitchFamily="18" charset="0"/>
                          </a:rPr>
                          <m:t>𝐸</m:t>
                        </m:r>
                      </m:num>
                      <m:den>
                        <m:r>
                          <a:rPr lang="en-IN" sz="3000" i="1">
                            <a:solidFill>
                              <a:srgbClr val="000000"/>
                            </a:solidFill>
                            <a:latin typeface="Cambria Math" panose="02040503050406030204" pitchFamily="18" charset="0"/>
                          </a:rPr>
                          <m:t>𝑟</m:t>
                        </m:r>
                      </m:den>
                    </m:f>
                    <m:r>
                      <a:rPr lang="en-IN" sz="3000" i="1">
                        <a:solidFill>
                          <a:srgbClr val="000000"/>
                        </a:solidFill>
                        <a:latin typeface="Cambria Math" panose="02040503050406030204" pitchFamily="18" charset="0"/>
                      </a:rPr>
                      <m:t>)</m:t>
                    </m:r>
                    <m:r>
                      <m:rPr>
                        <m:nor/>
                      </m:rPr>
                      <a:rPr lang="en-IN" sz="3000" dirty="0">
                        <a:latin typeface="Imprint MT Shadow" panose="04020605060303030202" pitchFamily="82" charset="0"/>
                      </a:rPr>
                      <m:t>}</m:t>
                    </m:r>
                  </m:oMath>
                </a14:m>
                <a:r>
                  <a:rPr lang="en-IN" sz="3000" dirty="0">
                    <a:latin typeface="Imprint MT Shadow" panose="04020605060303030202" pitchFamily="82" charset="0"/>
                  </a:rPr>
                  <a:t>{ </a:t>
                </a:r>
                <a:r>
                  <a:rPr lang="en-IN" sz="3000" dirty="0"/>
                  <a:t>(1- </a:t>
                </a:r>
                <a14:m>
                  <m:oMath xmlns:m="http://schemas.openxmlformats.org/officeDocument/2006/math">
                    <m:f>
                      <m:fPr>
                        <m:ctrlPr>
                          <a:rPr lang="en-IN" sz="3000" i="1" smtClean="0">
                            <a:latin typeface="Cambria Math" panose="02040503050406030204" pitchFamily="18" charset="0"/>
                          </a:rPr>
                        </m:ctrlPr>
                      </m:fPr>
                      <m:num>
                        <m:r>
                          <a:rPr lang="en-IN" sz="3000" i="1">
                            <a:solidFill>
                              <a:srgbClr val="000000"/>
                            </a:solidFill>
                            <a:latin typeface="Cambria Math" panose="02040503050406030204" pitchFamily="18" charset="0"/>
                          </a:rPr>
                          <m:t>𝐾</m:t>
                        </m:r>
                        <m:r>
                          <a:rPr lang="en-IN" sz="3000" i="1">
                            <a:solidFill>
                              <a:srgbClr val="000000"/>
                            </a:solidFill>
                            <a:latin typeface="Cambria Math" panose="02040503050406030204" pitchFamily="18" charset="0"/>
                          </a:rPr>
                          <m:t>(1−</m:t>
                        </m:r>
                        <m:f>
                          <m:fPr>
                            <m:ctrlPr>
                              <a:rPr lang="en-IN" sz="3000" i="1">
                                <a:solidFill>
                                  <a:srgbClr val="000000"/>
                                </a:solidFill>
                                <a:latin typeface="Cambria Math" panose="02040503050406030204" pitchFamily="18" charset="0"/>
                              </a:rPr>
                            </m:ctrlPr>
                          </m:fPr>
                          <m:num>
                            <m:r>
                              <a:rPr lang="en-IN" sz="3000" i="1">
                                <a:solidFill>
                                  <a:srgbClr val="000000"/>
                                </a:solidFill>
                                <a:latin typeface="Cambria Math" panose="02040503050406030204" pitchFamily="18" charset="0"/>
                              </a:rPr>
                              <m:t>𝑞</m:t>
                            </m:r>
                            <m:r>
                              <a:rPr lang="en-IN" sz="3000" b="0" i="1" smtClean="0">
                                <a:solidFill>
                                  <a:srgbClr val="000000"/>
                                </a:solidFill>
                                <a:latin typeface="Cambria Math" panose="02040503050406030204" pitchFamily="18" charset="0"/>
                              </a:rPr>
                              <m:t>𝐸</m:t>
                            </m:r>
                          </m:num>
                          <m:den>
                            <m:r>
                              <a:rPr lang="en-IN" sz="3000" i="1">
                                <a:solidFill>
                                  <a:srgbClr val="000000"/>
                                </a:solidFill>
                                <a:latin typeface="Cambria Math" panose="02040503050406030204" pitchFamily="18" charset="0"/>
                              </a:rPr>
                              <m:t>𝑟</m:t>
                            </m:r>
                          </m:den>
                        </m:f>
                        <m:r>
                          <a:rPr lang="en-IN" sz="3000" i="1">
                            <a:solidFill>
                              <a:srgbClr val="000000"/>
                            </a:solidFill>
                            <a:latin typeface="Cambria Math" panose="02040503050406030204" pitchFamily="18" charset="0"/>
                          </a:rPr>
                          <m:t>)</m:t>
                        </m:r>
                      </m:num>
                      <m:den>
                        <m:r>
                          <a:rPr lang="en-IN" sz="3000" b="0" i="1" smtClean="0">
                            <a:latin typeface="Cambria Math" panose="02040503050406030204" pitchFamily="18" charset="0"/>
                          </a:rPr>
                          <m:t>𝐾</m:t>
                        </m:r>
                      </m:den>
                    </m:f>
                  </m:oMath>
                </a14:m>
                <a:r>
                  <a:rPr lang="en-IN" sz="3000" dirty="0"/>
                  <a:t> )</a:t>
                </a:r>
                <a:r>
                  <a:rPr lang="en-IN" sz="3000" dirty="0">
                    <a:latin typeface="Imprint MT Shadow" panose="04020605060303030202" pitchFamily="82" charset="0"/>
                  </a:rPr>
                  <a:t>}</a:t>
                </a:r>
                <a:endParaRPr lang="en-IN" sz="3000" dirty="0"/>
              </a:p>
            </p:txBody>
          </p:sp>
        </mc:Choice>
        <mc:Fallback xmlns="">
          <p:sp>
            <p:nvSpPr>
              <p:cNvPr id="5" name="TextBox 4">
                <a:extLst>
                  <a:ext uri="{FF2B5EF4-FFF2-40B4-BE49-F238E27FC236}">
                    <a16:creationId xmlns:a16="http://schemas.microsoft.com/office/drawing/2014/main" id="{DAF85692-14CC-9311-EEF4-2ECCC5DE0981}"/>
                  </a:ext>
                </a:extLst>
              </p:cNvPr>
              <p:cNvSpPr txBox="1">
                <a:spLocks noRot="1" noChangeAspect="1" noMove="1" noResize="1" noEditPoints="1" noAdjustHandles="1" noChangeArrowheads="1" noChangeShapeType="1" noTextEdit="1"/>
              </p:cNvSpPr>
              <p:nvPr/>
            </p:nvSpPr>
            <p:spPr>
              <a:xfrm>
                <a:off x="2778514" y="2509944"/>
                <a:ext cx="5551451" cy="867097"/>
              </a:xfrm>
              <a:prstGeom prst="rect">
                <a:avLst/>
              </a:prstGeom>
              <a:blipFill>
                <a:blip r:embed="rId3"/>
                <a:stretch>
                  <a:fillRect l="-4286" b="-14789"/>
                </a:stretch>
              </a:blipFill>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6" name="Object 9">
                <a:extLst>
                  <a:ext uri="{FF2B5EF4-FFF2-40B4-BE49-F238E27FC236}">
                    <a16:creationId xmlns:a16="http://schemas.microsoft.com/office/drawing/2014/main" id="{B74E574A-4613-6918-8246-9FBFB9AD2550}"/>
                  </a:ext>
                </a:extLst>
              </p:cNvPr>
              <p:cNvSpPr txBox="1"/>
              <p:nvPr/>
            </p:nvSpPr>
            <p:spPr bwMode="auto">
              <a:xfrm>
                <a:off x="3280315" y="3523317"/>
                <a:ext cx="4753210" cy="1092819"/>
              </a:xfrm>
              <a:prstGeom prst="rect">
                <a:avLst/>
              </a:prstGeom>
              <a:noFill/>
              <a:ln>
                <a:noFill/>
              </a:ln>
            </p:spPr>
            <p:txBody>
              <a:bodyPr>
                <a:noAutofit/>
              </a:bodyPr>
              <a:lstStyle/>
              <a:p>
                <a:r>
                  <a:rPr lang="en-IN" sz="3000" dirty="0"/>
                  <a:t>Y = </a:t>
                </a:r>
                <a:r>
                  <a:rPr lang="en-IN" sz="3000" i="1" dirty="0" err="1"/>
                  <a:t>KqE</a:t>
                </a:r>
                <a:r>
                  <a:rPr lang="en-IN" sz="3000" dirty="0"/>
                  <a:t> - </a:t>
                </a:r>
                <a14:m>
                  <m:oMath xmlns:m="http://schemas.openxmlformats.org/officeDocument/2006/math">
                    <m:f>
                      <m:fPr>
                        <m:ctrlPr>
                          <a:rPr lang="en-IN" sz="3000" i="1" smtClean="0">
                            <a:latin typeface="Cambria Math" panose="02040503050406030204" pitchFamily="18" charset="0"/>
                          </a:rPr>
                        </m:ctrlPr>
                      </m:fPr>
                      <m:num>
                        <m:r>
                          <a:rPr lang="en-IN" sz="3000" b="0" i="1" smtClean="0">
                            <a:latin typeface="Cambria Math" panose="02040503050406030204" pitchFamily="18" charset="0"/>
                          </a:rPr>
                          <m:t>𝐾</m:t>
                        </m:r>
                        <m:sSup>
                          <m:sSupPr>
                            <m:ctrlPr>
                              <a:rPr lang="en-IN" sz="3000" b="0" i="1" smtClean="0">
                                <a:latin typeface="Cambria Math" panose="02040503050406030204" pitchFamily="18" charset="0"/>
                              </a:rPr>
                            </m:ctrlPr>
                          </m:sSupPr>
                          <m:e>
                            <m:r>
                              <a:rPr lang="en-IN" sz="3000" b="0" i="1" smtClean="0">
                                <a:latin typeface="Cambria Math" panose="02040503050406030204" pitchFamily="18" charset="0"/>
                              </a:rPr>
                              <m:t>𝑞</m:t>
                            </m:r>
                          </m:e>
                          <m:sup>
                            <m:r>
                              <a:rPr lang="en-IN" sz="3000" b="0" i="1" smtClean="0">
                                <a:latin typeface="Cambria Math" panose="02040503050406030204" pitchFamily="18" charset="0"/>
                              </a:rPr>
                              <m:t>2</m:t>
                            </m:r>
                          </m:sup>
                        </m:sSup>
                      </m:num>
                      <m:den>
                        <m:r>
                          <a:rPr lang="en-IN" sz="3000" b="0" i="1" smtClean="0">
                            <a:latin typeface="Cambria Math" panose="02040503050406030204" pitchFamily="18" charset="0"/>
                          </a:rPr>
                          <m:t>𝑟</m:t>
                        </m:r>
                      </m:den>
                    </m:f>
                    <m:r>
                      <a:rPr lang="en-IN" sz="3000" b="0" i="1" smtClean="0">
                        <a:latin typeface="Cambria Math" panose="02040503050406030204" pitchFamily="18" charset="0"/>
                      </a:rPr>
                      <m:t>∗</m:t>
                    </m:r>
                    <m:sSup>
                      <m:sSupPr>
                        <m:ctrlPr>
                          <a:rPr lang="en-IN" sz="3000" b="0" i="1" smtClean="0">
                            <a:latin typeface="Cambria Math" panose="02040503050406030204" pitchFamily="18" charset="0"/>
                          </a:rPr>
                        </m:ctrlPr>
                      </m:sSupPr>
                      <m:e>
                        <m:r>
                          <a:rPr lang="en-IN" sz="3000" b="0" i="1" smtClean="0">
                            <a:latin typeface="Cambria Math" panose="02040503050406030204" pitchFamily="18" charset="0"/>
                          </a:rPr>
                          <m:t>𝐸</m:t>
                        </m:r>
                      </m:e>
                      <m:sup>
                        <m:r>
                          <a:rPr lang="en-IN" sz="3000" b="0" i="1" smtClean="0">
                            <a:latin typeface="Cambria Math" panose="02040503050406030204" pitchFamily="18" charset="0"/>
                          </a:rPr>
                          <m:t>2</m:t>
                        </m:r>
                      </m:sup>
                    </m:sSup>
                  </m:oMath>
                </a14:m>
                <a:endParaRPr lang="en-IN" sz="3000" i="1" dirty="0"/>
              </a:p>
            </p:txBody>
          </p:sp>
        </mc:Choice>
        <mc:Fallback>
          <p:sp>
            <p:nvSpPr>
              <p:cNvPr id="6" name="Object 9">
                <a:extLst>
                  <a:ext uri="{FF2B5EF4-FFF2-40B4-BE49-F238E27FC236}">
                    <a16:creationId xmlns:a16="http://schemas.microsoft.com/office/drawing/2014/main" id="{B74E574A-4613-6918-8246-9FBFB9AD2550}"/>
                  </a:ext>
                </a:extLst>
              </p:cNvPr>
              <p:cNvSpPr txBox="1">
                <a:spLocks noRot="1" noChangeAspect="1" noMove="1" noResize="1" noEditPoints="1" noAdjustHandles="1" noChangeArrowheads="1" noChangeShapeType="1" noTextEdit="1"/>
              </p:cNvSpPr>
              <p:nvPr/>
            </p:nvSpPr>
            <p:spPr bwMode="auto">
              <a:xfrm>
                <a:off x="3280315" y="3523317"/>
                <a:ext cx="4753210" cy="1092819"/>
              </a:xfrm>
              <a:prstGeom prst="rect">
                <a:avLst/>
              </a:prstGeom>
              <a:blipFill>
                <a:blip r:embed="rId4"/>
                <a:stretch>
                  <a:fillRect l="-2949"/>
                </a:stretch>
              </a:blipFill>
              <a:ln>
                <a:noFill/>
              </a:ln>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01FFEDE0-C8F7-334B-CF23-E109B0B63F68}"/>
                  </a:ext>
                </a:extLst>
              </p:cNvPr>
              <p:cNvSpPr txBox="1"/>
              <p:nvPr/>
            </p:nvSpPr>
            <p:spPr>
              <a:xfrm>
                <a:off x="3606426" y="4430124"/>
                <a:ext cx="5057079" cy="826188"/>
              </a:xfrm>
              <a:prstGeom prst="rect">
                <a:avLst/>
              </a:prstGeom>
              <a:noFill/>
            </p:spPr>
            <p:txBody>
              <a:bodyPr wrap="square">
                <a:spAutoFit/>
              </a:bodyPr>
              <a:lstStyle/>
              <a:p>
                <a:r>
                  <a:rPr lang="en-IN" sz="3000" dirty="0"/>
                  <a:t>  </a:t>
                </a:r>
                <a14:m>
                  <m:oMath xmlns:m="http://schemas.openxmlformats.org/officeDocument/2006/math">
                    <m:f>
                      <m:fPr>
                        <m:ctrlPr>
                          <a:rPr lang="en-IN" sz="3000" i="1" smtClean="0">
                            <a:latin typeface="Cambria Math" panose="02040503050406030204" pitchFamily="18" charset="0"/>
                          </a:rPr>
                        </m:ctrlPr>
                      </m:fPr>
                      <m:num>
                        <m:r>
                          <a:rPr lang="en-IN" sz="3000" b="0" i="1" smtClean="0">
                            <a:latin typeface="Cambria Math" panose="02040503050406030204" pitchFamily="18" charset="0"/>
                          </a:rPr>
                          <m:t>𝑌</m:t>
                        </m:r>
                      </m:num>
                      <m:den>
                        <m:r>
                          <a:rPr lang="en-IN" sz="3000" b="0" i="1" smtClean="0">
                            <a:latin typeface="Cambria Math" panose="02040503050406030204" pitchFamily="18" charset="0"/>
                          </a:rPr>
                          <m:t>𝐸</m:t>
                        </m:r>
                      </m:den>
                    </m:f>
                    <m:r>
                      <a:rPr lang="en-IN" sz="3000" b="0" i="1" smtClean="0">
                        <a:latin typeface="Cambria Math" panose="02040503050406030204" pitchFamily="18" charset="0"/>
                      </a:rPr>
                      <m:t> </m:t>
                    </m:r>
                  </m:oMath>
                </a14:m>
                <a:r>
                  <a:rPr lang="en-IN" sz="3000" dirty="0"/>
                  <a:t>=  </a:t>
                </a:r>
                <a:r>
                  <a:rPr lang="en-IN" sz="3000" dirty="0" err="1"/>
                  <a:t>Kq</a:t>
                </a:r>
                <a:r>
                  <a:rPr lang="en-IN" sz="3000" dirty="0"/>
                  <a:t> - </a:t>
                </a:r>
                <a14:m>
                  <m:oMath xmlns:m="http://schemas.openxmlformats.org/officeDocument/2006/math">
                    <m:f>
                      <m:fPr>
                        <m:ctrlPr>
                          <a:rPr lang="en-IN" sz="3000" i="1" smtClean="0">
                            <a:latin typeface="Cambria Math" panose="02040503050406030204" pitchFamily="18" charset="0"/>
                          </a:rPr>
                        </m:ctrlPr>
                      </m:fPr>
                      <m:num>
                        <m:r>
                          <a:rPr lang="en-IN" sz="3000" b="0" i="1" smtClean="0">
                            <a:latin typeface="Cambria Math" panose="02040503050406030204" pitchFamily="18" charset="0"/>
                          </a:rPr>
                          <m:t>𝐾</m:t>
                        </m:r>
                        <m:sSup>
                          <m:sSupPr>
                            <m:ctrlPr>
                              <a:rPr lang="en-IN" sz="3000" b="0" i="1" smtClean="0">
                                <a:latin typeface="Cambria Math" panose="02040503050406030204" pitchFamily="18" charset="0"/>
                              </a:rPr>
                            </m:ctrlPr>
                          </m:sSupPr>
                          <m:e>
                            <m:r>
                              <a:rPr lang="en-IN" sz="3000" b="0" i="1" smtClean="0">
                                <a:latin typeface="Cambria Math" panose="02040503050406030204" pitchFamily="18" charset="0"/>
                              </a:rPr>
                              <m:t>𝑞</m:t>
                            </m:r>
                          </m:e>
                          <m:sup>
                            <m:r>
                              <a:rPr lang="en-IN" sz="3000" b="0" i="1" smtClean="0">
                                <a:latin typeface="Cambria Math" panose="02040503050406030204" pitchFamily="18" charset="0"/>
                              </a:rPr>
                              <m:t>2</m:t>
                            </m:r>
                          </m:sup>
                        </m:sSup>
                      </m:num>
                      <m:den>
                        <m:r>
                          <a:rPr lang="en-IN" sz="3000" b="0" i="1" smtClean="0">
                            <a:latin typeface="Cambria Math" panose="02040503050406030204" pitchFamily="18" charset="0"/>
                          </a:rPr>
                          <m:t>𝑟</m:t>
                        </m:r>
                      </m:den>
                    </m:f>
                    <m:r>
                      <a:rPr lang="en-IN" sz="3000" b="0" i="1" smtClean="0">
                        <a:latin typeface="Cambria Math" panose="02040503050406030204" pitchFamily="18" charset="0"/>
                      </a:rPr>
                      <m:t>∗</m:t>
                    </m:r>
                    <m:r>
                      <a:rPr lang="en-IN" sz="3000" b="0" i="1" smtClean="0">
                        <a:latin typeface="Cambria Math" panose="02040503050406030204" pitchFamily="18" charset="0"/>
                      </a:rPr>
                      <m:t>𝐸</m:t>
                    </m:r>
                  </m:oMath>
                </a14:m>
                <a:endParaRPr lang="en-IN" sz="3000" dirty="0"/>
              </a:p>
            </p:txBody>
          </p:sp>
        </mc:Choice>
        <mc:Fallback>
          <p:sp>
            <p:nvSpPr>
              <p:cNvPr id="10" name="TextBox 9">
                <a:extLst>
                  <a:ext uri="{FF2B5EF4-FFF2-40B4-BE49-F238E27FC236}">
                    <a16:creationId xmlns:a16="http://schemas.microsoft.com/office/drawing/2014/main" id="{01FFEDE0-C8F7-334B-CF23-E109B0B63F68}"/>
                  </a:ext>
                </a:extLst>
              </p:cNvPr>
              <p:cNvSpPr txBox="1">
                <a:spLocks noRot="1" noChangeAspect="1" noMove="1" noResize="1" noEditPoints="1" noAdjustHandles="1" noChangeArrowheads="1" noChangeShapeType="1" noTextEdit="1"/>
              </p:cNvSpPr>
              <p:nvPr/>
            </p:nvSpPr>
            <p:spPr>
              <a:xfrm>
                <a:off x="3606426" y="4430124"/>
                <a:ext cx="5057079" cy="826188"/>
              </a:xfrm>
              <a:prstGeom prst="rect">
                <a:avLst/>
              </a:prstGeom>
              <a:blipFill>
                <a:blip r:embed="rId5"/>
                <a:stretch>
                  <a:fillRect b="-9630"/>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45E61BE-E65F-9D8F-D200-32D69CCACB79}"/>
                  </a:ext>
                </a:extLst>
              </p:cNvPr>
              <p:cNvSpPr txBox="1"/>
              <p:nvPr/>
            </p:nvSpPr>
            <p:spPr>
              <a:xfrm>
                <a:off x="1354869" y="5377719"/>
                <a:ext cx="5960329" cy="1192762"/>
              </a:xfrm>
              <a:prstGeom prst="rect">
                <a:avLst/>
              </a:prstGeom>
              <a:noFill/>
              <a:ln>
                <a:solidFill>
                  <a:srgbClr val="92D050"/>
                </a:solidFill>
              </a:ln>
            </p:spPr>
            <p:txBody>
              <a:bodyPr wrap="square" rtlCol="0">
                <a:spAutoFit/>
              </a:bodyPr>
              <a:lstStyle/>
              <a:p>
                <a:r>
                  <a:rPr lang="en-IN" sz="2800" dirty="0"/>
                  <a:t>It can be read as  y = a + b *x</a:t>
                </a:r>
              </a:p>
              <a:p>
                <a:r>
                  <a:rPr lang="en-IN" sz="2800" dirty="0"/>
                  <a:t>Here ,  y = Y/E</a:t>
                </a:r>
                <a:r>
                  <a:rPr lang="en-IN" sz="2800" i="1" dirty="0"/>
                  <a:t>,  </a:t>
                </a:r>
                <a:r>
                  <a:rPr lang="en-IN" sz="2800" dirty="0"/>
                  <a:t>a = </a:t>
                </a:r>
                <a:r>
                  <a:rPr lang="en-IN" sz="2800" dirty="0" err="1"/>
                  <a:t>Kq</a:t>
                </a:r>
                <a:r>
                  <a:rPr lang="en-IN" sz="2800" dirty="0"/>
                  <a:t> and b = - </a:t>
                </a:r>
                <a14:m>
                  <m:oMath xmlns:m="http://schemas.openxmlformats.org/officeDocument/2006/math">
                    <m:f>
                      <m:fPr>
                        <m:ctrlPr>
                          <a:rPr lang="en-IN" sz="2800" i="1" smtClean="0">
                            <a:latin typeface="Cambria Math" panose="02040503050406030204" pitchFamily="18" charset="0"/>
                          </a:rPr>
                        </m:ctrlPr>
                      </m:fPr>
                      <m:num>
                        <m:r>
                          <a:rPr lang="en-IN" sz="2800" b="0" i="1" smtClean="0">
                            <a:latin typeface="Cambria Math" panose="02040503050406030204" pitchFamily="18" charset="0"/>
                          </a:rPr>
                          <m:t>𝐾</m:t>
                        </m:r>
                        <m:sSup>
                          <m:sSupPr>
                            <m:ctrlPr>
                              <a:rPr lang="en-IN" sz="2800" b="0" i="1" smtClean="0">
                                <a:latin typeface="Cambria Math" panose="02040503050406030204" pitchFamily="18" charset="0"/>
                              </a:rPr>
                            </m:ctrlPr>
                          </m:sSupPr>
                          <m:e>
                            <m:r>
                              <a:rPr lang="en-IN" sz="2800" b="0" i="1" smtClean="0">
                                <a:latin typeface="Cambria Math" panose="02040503050406030204" pitchFamily="18" charset="0"/>
                              </a:rPr>
                              <m:t>𝑞</m:t>
                            </m:r>
                          </m:e>
                          <m:sup>
                            <m:r>
                              <a:rPr lang="en-IN" sz="2800" b="0" i="1" smtClean="0">
                                <a:latin typeface="Cambria Math" panose="02040503050406030204" pitchFamily="18" charset="0"/>
                              </a:rPr>
                              <m:t>2</m:t>
                            </m:r>
                          </m:sup>
                        </m:sSup>
                      </m:num>
                      <m:den>
                        <m:r>
                          <a:rPr lang="en-IN" sz="2800" b="0" i="1" smtClean="0">
                            <a:latin typeface="Cambria Math" panose="02040503050406030204" pitchFamily="18" charset="0"/>
                          </a:rPr>
                          <m:t>𝑟</m:t>
                        </m:r>
                      </m:den>
                    </m:f>
                  </m:oMath>
                </a14:m>
                <a:r>
                  <a:rPr lang="en-IN" sz="2800" dirty="0"/>
                  <a:t> </a:t>
                </a:r>
              </a:p>
            </p:txBody>
          </p:sp>
        </mc:Choice>
        <mc:Fallback xmlns="">
          <p:sp>
            <p:nvSpPr>
              <p:cNvPr id="12" name="TextBox 11">
                <a:extLst>
                  <a:ext uri="{FF2B5EF4-FFF2-40B4-BE49-F238E27FC236}">
                    <a16:creationId xmlns:a16="http://schemas.microsoft.com/office/drawing/2014/main" id="{045E61BE-E65F-9D8F-D200-32D69CCACB79}"/>
                  </a:ext>
                </a:extLst>
              </p:cNvPr>
              <p:cNvSpPr txBox="1">
                <a:spLocks noRot="1" noChangeAspect="1" noMove="1" noResize="1" noEditPoints="1" noAdjustHandles="1" noChangeArrowheads="1" noChangeShapeType="1" noTextEdit="1"/>
              </p:cNvSpPr>
              <p:nvPr/>
            </p:nvSpPr>
            <p:spPr>
              <a:xfrm>
                <a:off x="1354869" y="5377719"/>
                <a:ext cx="5960329" cy="1192762"/>
              </a:xfrm>
              <a:prstGeom prst="rect">
                <a:avLst/>
              </a:prstGeom>
              <a:blipFill>
                <a:blip r:embed="rId6"/>
                <a:stretch>
                  <a:fillRect l="-1939" t="-4040" b="-5556"/>
                </a:stretch>
              </a:blipFill>
              <a:ln>
                <a:solidFill>
                  <a:srgbClr val="92D050"/>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ADE85C2-5393-2053-F2F6-BD4E533F41E9}"/>
                  </a:ext>
                </a:extLst>
              </p:cNvPr>
              <p:cNvSpPr txBox="1"/>
              <p:nvPr/>
            </p:nvSpPr>
            <p:spPr>
              <a:xfrm>
                <a:off x="7635799" y="5277740"/>
                <a:ext cx="4288577" cy="1249509"/>
              </a:xfrm>
              <a:prstGeom prst="rect">
                <a:avLst/>
              </a:prstGeom>
              <a:noFill/>
              <a:ln>
                <a:solidFill>
                  <a:srgbClr val="92D050"/>
                </a:solidFill>
              </a:ln>
            </p:spPr>
            <p:txBody>
              <a:bodyPr wrap="square" rtlCol="0">
                <a:spAutoFit/>
              </a:bodyPr>
              <a:lstStyle/>
              <a:p>
                <a:r>
                  <a:rPr lang="en-IN" sz="2500" dirty="0"/>
                  <a:t>Hence, MSY = - </a:t>
                </a:r>
                <a14:m>
                  <m:oMath xmlns:m="http://schemas.openxmlformats.org/officeDocument/2006/math">
                    <m:f>
                      <m:fPr>
                        <m:ctrlPr>
                          <a:rPr lang="en-IN" sz="2500" i="1" smtClean="0">
                            <a:latin typeface="Cambria Math" panose="02040503050406030204" pitchFamily="18" charset="0"/>
                          </a:rPr>
                        </m:ctrlPr>
                      </m:fPr>
                      <m:num>
                        <m:sSup>
                          <m:sSupPr>
                            <m:ctrlPr>
                              <a:rPr lang="en-IN" sz="2500" b="0" i="1" smtClean="0">
                                <a:latin typeface="Cambria Math" panose="02040503050406030204" pitchFamily="18" charset="0"/>
                              </a:rPr>
                            </m:ctrlPr>
                          </m:sSupPr>
                          <m:e>
                            <m:r>
                              <a:rPr lang="en-IN" sz="2500" b="0" i="1" smtClean="0">
                                <a:latin typeface="Cambria Math" panose="02040503050406030204" pitchFamily="18" charset="0"/>
                              </a:rPr>
                              <m:t>𝑎</m:t>
                            </m:r>
                          </m:e>
                          <m:sup>
                            <m:r>
                              <a:rPr lang="en-IN" sz="2500" b="0" i="1" smtClean="0">
                                <a:latin typeface="Cambria Math" panose="02040503050406030204" pitchFamily="18" charset="0"/>
                              </a:rPr>
                              <m:t>2</m:t>
                            </m:r>
                          </m:sup>
                        </m:sSup>
                      </m:num>
                      <m:den>
                        <m:r>
                          <a:rPr lang="en-IN" sz="2500" b="0" i="1" smtClean="0">
                            <a:latin typeface="Cambria Math" panose="02040503050406030204" pitchFamily="18" charset="0"/>
                          </a:rPr>
                          <m:t>4</m:t>
                        </m:r>
                        <m:r>
                          <a:rPr lang="en-IN" sz="2500" b="0" i="1" smtClean="0">
                            <a:latin typeface="Cambria Math" panose="02040503050406030204" pitchFamily="18" charset="0"/>
                          </a:rPr>
                          <m:t>𝑏</m:t>
                        </m:r>
                        <m:r>
                          <a:rPr lang="en-IN" sz="2500" b="0" i="1" smtClean="0">
                            <a:latin typeface="Cambria Math" panose="02040503050406030204" pitchFamily="18" charset="0"/>
                          </a:rPr>
                          <m:t> </m:t>
                        </m:r>
                      </m:den>
                    </m:f>
                    <m:r>
                      <m:rPr>
                        <m:nor/>
                      </m:rPr>
                      <a:rPr lang="en-IN" sz="2500" dirty="0"/>
                      <m:t>=</m:t>
                    </m:r>
                    <m:r>
                      <m:rPr>
                        <m:nor/>
                      </m:rPr>
                      <a:rPr lang="en-IN" sz="2500" b="0" i="0" dirty="0" smtClean="0"/>
                      <m:t> </m:t>
                    </m:r>
                  </m:oMath>
                </a14:m>
                <a:r>
                  <a:rPr lang="en-IN" sz="2500" dirty="0"/>
                  <a:t> </a:t>
                </a:r>
                <a14:m>
                  <m:oMath xmlns:m="http://schemas.openxmlformats.org/officeDocument/2006/math">
                    <m:f>
                      <m:fPr>
                        <m:ctrlPr>
                          <a:rPr lang="en-IN" sz="2500" i="1" dirty="0" smtClean="0">
                            <a:latin typeface="Cambria Math" panose="02040503050406030204" pitchFamily="18" charset="0"/>
                          </a:rPr>
                        </m:ctrlPr>
                      </m:fPr>
                      <m:num>
                        <m:r>
                          <a:rPr lang="en-IN" sz="2500" b="0" i="1" dirty="0" smtClean="0">
                            <a:latin typeface="Cambria Math" panose="02040503050406030204" pitchFamily="18" charset="0"/>
                          </a:rPr>
                          <m:t>𝑟𝐾</m:t>
                        </m:r>
                      </m:num>
                      <m:den>
                        <m:r>
                          <a:rPr lang="en-IN" sz="2500" b="0" i="1" dirty="0" smtClean="0">
                            <a:latin typeface="Cambria Math" panose="02040503050406030204" pitchFamily="18" charset="0"/>
                          </a:rPr>
                          <m:t>4</m:t>
                        </m:r>
                      </m:den>
                    </m:f>
                  </m:oMath>
                </a14:m>
                <a:endParaRPr lang="en-IN" sz="2500" dirty="0"/>
              </a:p>
              <a:p>
                <a:r>
                  <a:rPr lang="en-IN" sz="2500" i="1" dirty="0" err="1"/>
                  <a:t>E</a:t>
                </a:r>
                <a:r>
                  <a:rPr lang="en-IN" sz="2500" baseline="-25000" dirty="0" err="1"/>
                  <a:t>msy</a:t>
                </a:r>
                <a:r>
                  <a:rPr lang="en-IN" sz="2500" dirty="0"/>
                  <a:t>   = </a:t>
                </a:r>
                <a14:m>
                  <m:oMath xmlns:m="http://schemas.openxmlformats.org/officeDocument/2006/math">
                    <m:r>
                      <m:rPr>
                        <m:nor/>
                      </m:rPr>
                      <a:rPr lang="en-IN" sz="2500" b="0" i="0" dirty="0" smtClean="0"/>
                      <m:t> −</m:t>
                    </m:r>
                  </m:oMath>
                </a14:m>
                <a:r>
                  <a:rPr lang="en-IN" sz="2500" dirty="0"/>
                  <a:t> </a:t>
                </a:r>
                <a14:m>
                  <m:oMath xmlns:m="http://schemas.openxmlformats.org/officeDocument/2006/math">
                    <m:f>
                      <m:fPr>
                        <m:ctrlPr>
                          <a:rPr lang="en-IN" sz="2500" i="1" dirty="0" smtClean="0">
                            <a:latin typeface="Cambria Math" panose="02040503050406030204" pitchFamily="18" charset="0"/>
                          </a:rPr>
                        </m:ctrlPr>
                      </m:fPr>
                      <m:num>
                        <m:r>
                          <a:rPr lang="en-IN" sz="2500" b="0" i="1" dirty="0" smtClean="0">
                            <a:latin typeface="Cambria Math" panose="02040503050406030204" pitchFamily="18" charset="0"/>
                          </a:rPr>
                          <m:t>𝑎</m:t>
                        </m:r>
                      </m:num>
                      <m:den>
                        <m:r>
                          <a:rPr lang="en-IN" sz="2500" b="0" i="1" dirty="0" smtClean="0">
                            <a:latin typeface="Cambria Math" panose="02040503050406030204" pitchFamily="18" charset="0"/>
                          </a:rPr>
                          <m:t>2</m:t>
                        </m:r>
                        <m:r>
                          <a:rPr lang="en-IN" sz="2500" b="0" i="1" dirty="0" smtClean="0">
                            <a:latin typeface="Cambria Math" panose="02040503050406030204" pitchFamily="18" charset="0"/>
                          </a:rPr>
                          <m:t>𝑏</m:t>
                        </m:r>
                      </m:den>
                    </m:f>
                    <m:r>
                      <a:rPr lang="en-IN" sz="2500" b="0" i="1" dirty="0" smtClean="0">
                        <a:latin typeface="Cambria Math" panose="02040503050406030204" pitchFamily="18" charset="0"/>
                      </a:rPr>
                      <m:t>=</m:t>
                    </m:r>
                    <m:f>
                      <m:fPr>
                        <m:ctrlPr>
                          <a:rPr lang="en-IN" sz="2500" i="1" dirty="0">
                            <a:latin typeface="Cambria Math" panose="02040503050406030204" pitchFamily="18" charset="0"/>
                          </a:rPr>
                        </m:ctrlPr>
                      </m:fPr>
                      <m:num>
                        <m:r>
                          <a:rPr lang="en-IN" sz="2500" i="1" dirty="0">
                            <a:latin typeface="Cambria Math" panose="02040503050406030204" pitchFamily="18" charset="0"/>
                          </a:rPr>
                          <m:t>𝑟</m:t>
                        </m:r>
                      </m:num>
                      <m:den>
                        <m:r>
                          <a:rPr lang="en-IN" sz="2500" b="0" i="1" dirty="0" smtClean="0">
                            <a:latin typeface="Cambria Math" panose="02040503050406030204" pitchFamily="18" charset="0"/>
                          </a:rPr>
                          <m:t>2</m:t>
                        </m:r>
                        <m:r>
                          <a:rPr lang="en-IN" sz="2500" b="0" i="1" dirty="0" smtClean="0">
                            <a:latin typeface="Cambria Math" panose="02040503050406030204" pitchFamily="18" charset="0"/>
                          </a:rPr>
                          <m:t>𝑞</m:t>
                        </m:r>
                      </m:den>
                    </m:f>
                  </m:oMath>
                </a14:m>
                <a:endParaRPr lang="en-IN" sz="2500" dirty="0"/>
              </a:p>
            </p:txBody>
          </p:sp>
        </mc:Choice>
        <mc:Fallback xmlns="">
          <p:sp>
            <p:nvSpPr>
              <p:cNvPr id="14" name="TextBox 13">
                <a:extLst>
                  <a:ext uri="{FF2B5EF4-FFF2-40B4-BE49-F238E27FC236}">
                    <a16:creationId xmlns:a16="http://schemas.microsoft.com/office/drawing/2014/main" id="{7ADE85C2-5393-2053-F2F6-BD4E533F41E9}"/>
                  </a:ext>
                </a:extLst>
              </p:cNvPr>
              <p:cNvSpPr txBox="1">
                <a:spLocks noRot="1" noChangeAspect="1" noMove="1" noResize="1" noEditPoints="1" noAdjustHandles="1" noChangeArrowheads="1" noChangeShapeType="1" noTextEdit="1"/>
              </p:cNvSpPr>
              <p:nvPr/>
            </p:nvSpPr>
            <p:spPr>
              <a:xfrm>
                <a:off x="7635799" y="5277740"/>
                <a:ext cx="4288577" cy="1249509"/>
              </a:xfrm>
              <a:prstGeom prst="rect">
                <a:avLst/>
              </a:prstGeom>
              <a:blipFill>
                <a:blip r:embed="rId7"/>
                <a:stretch>
                  <a:fillRect l="-2270" b="-966"/>
                </a:stretch>
              </a:blipFill>
              <a:ln>
                <a:solidFill>
                  <a:srgbClr val="92D050"/>
                </a:solidFill>
              </a:ln>
            </p:spPr>
            <p:txBody>
              <a:bodyPr/>
              <a:lstStyle/>
              <a:p>
                <a:r>
                  <a:rPr lang="en-IN">
                    <a:noFill/>
                  </a:rPr>
                  <a:t> </a:t>
                </a:r>
              </a:p>
            </p:txBody>
          </p:sp>
        </mc:Fallback>
      </mc:AlternateContent>
      <p:sp>
        <p:nvSpPr>
          <p:cNvPr id="15" name="TextBox 14">
            <a:extLst>
              <a:ext uri="{FF2B5EF4-FFF2-40B4-BE49-F238E27FC236}">
                <a16:creationId xmlns:a16="http://schemas.microsoft.com/office/drawing/2014/main" id="{8656682E-E309-46E9-8815-1C44029557A8}"/>
              </a:ext>
            </a:extLst>
          </p:cNvPr>
          <p:cNvSpPr txBox="1"/>
          <p:nvPr/>
        </p:nvSpPr>
        <p:spPr>
          <a:xfrm>
            <a:off x="8374564" y="6501165"/>
            <a:ext cx="3568390" cy="369332"/>
          </a:xfrm>
          <a:prstGeom prst="rect">
            <a:avLst/>
          </a:prstGeom>
          <a:noFill/>
        </p:spPr>
        <p:txBody>
          <a:bodyPr wrap="square" rtlCol="0">
            <a:spAutoFit/>
          </a:bodyPr>
          <a:lstStyle/>
          <a:p>
            <a:r>
              <a:rPr lang="en-IN" i="1" dirty="0"/>
              <a:t>Similar, to maxima of Parabola  </a:t>
            </a:r>
          </a:p>
        </p:txBody>
      </p:sp>
      <p:sp>
        <p:nvSpPr>
          <p:cNvPr id="2" name="TextBox 1">
            <a:extLst>
              <a:ext uri="{FF2B5EF4-FFF2-40B4-BE49-F238E27FC236}">
                <a16:creationId xmlns:a16="http://schemas.microsoft.com/office/drawing/2014/main" id="{7E910C7C-D005-D4D3-8C5C-3A53704C05ED}"/>
              </a:ext>
            </a:extLst>
          </p:cNvPr>
          <p:cNvSpPr txBox="1"/>
          <p:nvPr/>
        </p:nvSpPr>
        <p:spPr>
          <a:xfrm flipH="1">
            <a:off x="6505465" y="3755323"/>
            <a:ext cx="3218740" cy="369332"/>
          </a:xfrm>
          <a:prstGeom prst="rect">
            <a:avLst/>
          </a:prstGeom>
          <a:noFill/>
        </p:spPr>
        <p:txBody>
          <a:bodyPr wrap="square" rtlCol="0">
            <a:spAutoFit/>
          </a:bodyPr>
          <a:lstStyle/>
          <a:p>
            <a:r>
              <a:rPr lang="en-IN" i="1" dirty="0">
                <a:solidFill>
                  <a:srgbClr val="FF0000"/>
                </a:solidFill>
              </a:rPr>
              <a:t>Equation of Parabola</a:t>
            </a:r>
          </a:p>
        </p:txBody>
      </p:sp>
      <p:sp>
        <p:nvSpPr>
          <p:cNvPr id="7" name="TextBox 6">
            <a:extLst>
              <a:ext uri="{FF2B5EF4-FFF2-40B4-BE49-F238E27FC236}">
                <a16:creationId xmlns:a16="http://schemas.microsoft.com/office/drawing/2014/main" id="{0F00180D-C25D-AC95-0AF9-2894947081E4}"/>
              </a:ext>
            </a:extLst>
          </p:cNvPr>
          <p:cNvSpPr txBox="1"/>
          <p:nvPr/>
        </p:nvSpPr>
        <p:spPr>
          <a:xfrm flipH="1">
            <a:off x="1687304" y="4697764"/>
            <a:ext cx="3218740" cy="369332"/>
          </a:xfrm>
          <a:prstGeom prst="rect">
            <a:avLst/>
          </a:prstGeom>
          <a:noFill/>
        </p:spPr>
        <p:txBody>
          <a:bodyPr wrap="square" rtlCol="0">
            <a:spAutoFit/>
          </a:bodyPr>
          <a:lstStyle/>
          <a:p>
            <a:r>
              <a:rPr lang="en-IN" i="1" dirty="0">
                <a:solidFill>
                  <a:srgbClr val="FF0000"/>
                </a:solidFill>
              </a:rPr>
              <a:t>Catch per unit effort</a:t>
            </a:r>
          </a:p>
        </p:txBody>
      </p:sp>
    </p:spTree>
    <p:extLst>
      <p:ext uri="{BB962C8B-B14F-4D97-AF65-F5344CB8AC3E}">
        <p14:creationId xmlns:p14="http://schemas.microsoft.com/office/powerpoint/2010/main" val="102585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EB73D66-CDDE-46D3-6DA5-EE5C98590481}"/>
              </a:ext>
            </a:extLst>
          </p:cNvPr>
          <p:cNvSpPr>
            <a:spLocks noGrp="1" noChangeArrowheads="1"/>
          </p:cNvSpPr>
          <p:nvPr>
            <p:ph type="title"/>
          </p:nvPr>
        </p:nvSpPr>
        <p:spPr>
          <a:xfrm>
            <a:off x="838200" y="365125"/>
            <a:ext cx="10515600" cy="670299"/>
          </a:xfrm>
        </p:spPr>
        <p:txBody>
          <a:bodyPr>
            <a:normAutofit/>
          </a:bodyPr>
          <a:lstStyle/>
          <a:p>
            <a:pPr algn="ctr" eaLnBrk="1" hangingPunct="1"/>
            <a:r>
              <a:rPr lang="en-GB" altLang="en-US" sz="2800" b="1" dirty="0"/>
              <a:t>The reference points from a production model</a:t>
            </a:r>
          </a:p>
        </p:txBody>
      </p:sp>
      <p:sp>
        <p:nvSpPr>
          <p:cNvPr id="18435" name="Rectangle 3">
            <a:extLst>
              <a:ext uri="{FF2B5EF4-FFF2-40B4-BE49-F238E27FC236}">
                <a16:creationId xmlns:a16="http://schemas.microsoft.com/office/drawing/2014/main" id="{ED95AAB9-C4AC-EC26-E0D7-DEDDD0BD83C5}"/>
              </a:ext>
            </a:extLst>
          </p:cNvPr>
          <p:cNvSpPr>
            <a:spLocks noGrp="1" noChangeArrowheads="1"/>
          </p:cNvSpPr>
          <p:nvPr>
            <p:ph type="body" idx="1"/>
          </p:nvPr>
        </p:nvSpPr>
        <p:spPr>
          <a:xfrm>
            <a:off x="3059771" y="1339733"/>
            <a:ext cx="6304145" cy="5043692"/>
          </a:xfrm>
          <a:ln>
            <a:solidFill>
              <a:srgbClr val="92D050"/>
            </a:solidFill>
          </a:ln>
        </p:spPr>
        <p:txBody>
          <a:bodyPr>
            <a:noAutofit/>
          </a:bodyPr>
          <a:lstStyle/>
          <a:p>
            <a:pPr algn="ctr" eaLnBrk="1" hangingPunct="1">
              <a:buFont typeface="Times New Roman" panose="02020603050405020304" pitchFamily="18" charset="0"/>
              <a:buChar char="•"/>
            </a:pPr>
            <a:r>
              <a:rPr lang="en-US" altLang="en-US" sz="2500" dirty="0">
                <a:solidFill>
                  <a:srgbClr val="002060"/>
                </a:solidFill>
              </a:rPr>
              <a:t>Biomass giving maximum sustainable yield:</a:t>
            </a:r>
          </a:p>
          <a:p>
            <a:pPr marL="0" indent="0" algn="ctr" eaLnBrk="1" hangingPunct="1">
              <a:buNone/>
            </a:pPr>
            <a:r>
              <a:rPr lang="en-GB" altLang="en-US" sz="2500" dirty="0">
                <a:solidFill>
                  <a:srgbClr val="002060"/>
                </a:solidFill>
              </a:rPr>
              <a:t>B</a:t>
            </a:r>
            <a:r>
              <a:rPr lang="en-GB" altLang="en-US" sz="2500" baseline="-25000" dirty="0">
                <a:solidFill>
                  <a:srgbClr val="002060"/>
                </a:solidFill>
              </a:rPr>
              <a:t>MSY</a:t>
            </a:r>
            <a:r>
              <a:rPr lang="en-GB" altLang="en-US" sz="2500" dirty="0">
                <a:solidFill>
                  <a:srgbClr val="002060"/>
                </a:solidFill>
              </a:rPr>
              <a:t> = K/2</a:t>
            </a:r>
          </a:p>
          <a:p>
            <a:pPr algn="ctr" eaLnBrk="1" hangingPunct="1">
              <a:buFont typeface="Times New Roman" panose="02020603050405020304" pitchFamily="18" charset="0"/>
              <a:buChar char="•"/>
            </a:pPr>
            <a:endParaRPr lang="en-US" altLang="en-US" sz="2500" dirty="0">
              <a:solidFill>
                <a:srgbClr val="002060"/>
              </a:solidFill>
            </a:endParaRPr>
          </a:p>
          <a:p>
            <a:pPr algn="ctr" eaLnBrk="1" hangingPunct="1">
              <a:buFont typeface="Times New Roman" panose="02020603050405020304" pitchFamily="18" charset="0"/>
              <a:buChar char="•"/>
            </a:pPr>
            <a:r>
              <a:rPr lang="en-US" altLang="en-US" sz="2500" dirty="0">
                <a:solidFill>
                  <a:srgbClr val="002060"/>
                </a:solidFill>
              </a:rPr>
              <a:t>Fishing mortality rate leading to B</a:t>
            </a:r>
            <a:r>
              <a:rPr lang="en-US" altLang="en-US" sz="2500" baseline="-25000" dirty="0">
                <a:solidFill>
                  <a:srgbClr val="002060"/>
                </a:solidFill>
              </a:rPr>
              <a:t>MSY</a:t>
            </a:r>
            <a:r>
              <a:rPr lang="en-US" altLang="en-US" sz="2500" dirty="0">
                <a:solidFill>
                  <a:srgbClr val="002060"/>
                </a:solidFill>
              </a:rPr>
              <a:t>:</a:t>
            </a:r>
            <a:endParaRPr lang="en-GB" altLang="en-US" sz="2500" dirty="0">
              <a:solidFill>
                <a:srgbClr val="002060"/>
              </a:solidFill>
            </a:endParaRPr>
          </a:p>
          <a:p>
            <a:pPr marL="0" indent="0" algn="ctr" eaLnBrk="1" hangingPunct="1">
              <a:buNone/>
            </a:pPr>
            <a:r>
              <a:rPr lang="en-GB" altLang="en-US" sz="2500" dirty="0">
                <a:solidFill>
                  <a:srgbClr val="002060"/>
                </a:solidFill>
              </a:rPr>
              <a:t>F</a:t>
            </a:r>
            <a:r>
              <a:rPr lang="en-GB" altLang="en-US" sz="2500" baseline="-25000" dirty="0">
                <a:solidFill>
                  <a:srgbClr val="002060"/>
                </a:solidFill>
              </a:rPr>
              <a:t>MSY</a:t>
            </a:r>
            <a:r>
              <a:rPr lang="en-GB" altLang="en-US" sz="2500" dirty="0">
                <a:solidFill>
                  <a:srgbClr val="002060"/>
                </a:solidFill>
              </a:rPr>
              <a:t> = r/2</a:t>
            </a:r>
          </a:p>
          <a:p>
            <a:pPr algn="ctr" eaLnBrk="1" hangingPunct="1">
              <a:buFont typeface="Times New Roman" panose="02020603050405020304" pitchFamily="18" charset="0"/>
              <a:buChar char="•"/>
            </a:pPr>
            <a:endParaRPr lang="en-US" altLang="en-US" sz="2500" dirty="0">
              <a:solidFill>
                <a:srgbClr val="002060"/>
              </a:solidFill>
            </a:endParaRPr>
          </a:p>
          <a:p>
            <a:pPr algn="ctr" eaLnBrk="1" hangingPunct="1">
              <a:buFont typeface="Times New Roman" panose="02020603050405020304" pitchFamily="18" charset="0"/>
              <a:buChar char="•"/>
            </a:pPr>
            <a:r>
              <a:rPr lang="en-US" altLang="en-US" sz="2500" dirty="0">
                <a:solidFill>
                  <a:srgbClr val="002060"/>
                </a:solidFill>
              </a:rPr>
              <a:t>Effort leading to B</a:t>
            </a:r>
            <a:r>
              <a:rPr lang="en-US" altLang="en-US" sz="2500" baseline="-25000" dirty="0">
                <a:solidFill>
                  <a:srgbClr val="002060"/>
                </a:solidFill>
              </a:rPr>
              <a:t>MSY  </a:t>
            </a:r>
            <a:r>
              <a:rPr lang="en-US" altLang="en-US" sz="2500" dirty="0">
                <a:solidFill>
                  <a:srgbClr val="002060"/>
                </a:solidFill>
              </a:rPr>
              <a:t>:</a:t>
            </a:r>
            <a:endParaRPr lang="en-GB" altLang="en-US" sz="2500" dirty="0">
              <a:solidFill>
                <a:srgbClr val="002060"/>
              </a:solidFill>
            </a:endParaRPr>
          </a:p>
          <a:p>
            <a:pPr marL="914400" lvl="2" indent="0" algn="ctr" eaLnBrk="1" hangingPunct="1">
              <a:buNone/>
            </a:pPr>
            <a:r>
              <a:rPr lang="en-GB" altLang="en-US" sz="2500" dirty="0">
                <a:solidFill>
                  <a:srgbClr val="002060"/>
                </a:solidFill>
              </a:rPr>
              <a:t>E</a:t>
            </a:r>
            <a:r>
              <a:rPr lang="en-GB" altLang="en-US" sz="2500" baseline="-25000" dirty="0">
                <a:solidFill>
                  <a:srgbClr val="002060"/>
                </a:solidFill>
              </a:rPr>
              <a:t>MSY</a:t>
            </a:r>
            <a:r>
              <a:rPr lang="en-GB" altLang="en-US" sz="2500" dirty="0">
                <a:solidFill>
                  <a:srgbClr val="002060"/>
                </a:solidFill>
              </a:rPr>
              <a:t> = F</a:t>
            </a:r>
            <a:r>
              <a:rPr lang="en-GB" altLang="en-US" sz="2500" baseline="-25000" dirty="0">
                <a:solidFill>
                  <a:srgbClr val="002060"/>
                </a:solidFill>
              </a:rPr>
              <a:t>MSY</a:t>
            </a:r>
            <a:r>
              <a:rPr lang="en-GB" altLang="en-US" sz="2500" dirty="0">
                <a:solidFill>
                  <a:srgbClr val="002060"/>
                </a:solidFill>
              </a:rPr>
              <a:t>/q = (r/2)/q = r/(2q)</a:t>
            </a:r>
          </a:p>
          <a:p>
            <a:pPr algn="ctr" eaLnBrk="1" hangingPunct="1">
              <a:buFont typeface="Times New Roman" panose="02020603050405020304" pitchFamily="18" charset="0"/>
              <a:buChar char="•"/>
            </a:pPr>
            <a:endParaRPr lang="en-GB" altLang="en-US" sz="2500" dirty="0">
              <a:solidFill>
                <a:srgbClr val="002060"/>
              </a:solidFill>
            </a:endParaRPr>
          </a:p>
          <a:p>
            <a:pPr algn="ctr" eaLnBrk="1" hangingPunct="1">
              <a:buFont typeface="Times New Roman" panose="02020603050405020304" pitchFamily="18" charset="0"/>
              <a:buChar char="•"/>
            </a:pPr>
            <a:r>
              <a:rPr lang="en-GB" altLang="en-US" sz="2500" dirty="0">
                <a:solidFill>
                  <a:srgbClr val="002060"/>
                </a:solidFill>
              </a:rPr>
              <a:t>Maximum sustainable yield</a:t>
            </a:r>
          </a:p>
          <a:p>
            <a:pPr marL="914400" lvl="2" indent="0" algn="ctr" eaLnBrk="1" hangingPunct="1">
              <a:buNone/>
            </a:pPr>
            <a:r>
              <a:rPr lang="en-GB" altLang="en-US" sz="2500" dirty="0">
                <a:solidFill>
                  <a:srgbClr val="002060"/>
                </a:solidFill>
              </a:rPr>
              <a:t>MSY = F</a:t>
            </a:r>
            <a:r>
              <a:rPr lang="en-GB" altLang="en-US" sz="2500" baseline="-25000" dirty="0">
                <a:solidFill>
                  <a:srgbClr val="002060"/>
                </a:solidFill>
              </a:rPr>
              <a:t>MSY</a:t>
            </a:r>
            <a:r>
              <a:rPr lang="en-GB" altLang="en-US" sz="2500" dirty="0">
                <a:solidFill>
                  <a:srgbClr val="002060"/>
                </a:solidFill>
              </a:rPr>
              <a:t> * B</a:t>
            </a:r>
            <a:r>
              <a:rPr lang="en-GB" altLang="en-US" sz="2500" baseline="-25000" dirty="0">
                <a:solidFill>
                  <a:srgbClr val="002060"/>
                </a:solidFill>
              </a:rPr>
              <a:t>MSY</a:t>
            </a:r>
            <a:r>
              <a:rPr lang="en-GB" altLang="en-US" sz="2500" dirty="0">
                <a:solidFill>
                  <a:srgbClr val="002060"/>
                </a:solidFill>
              </a:rPr>
              <a:t> = r/2 * K/2 = </a:t>
            </a:r>
            <a:r>
              <a:rPr lang="en-GB" altLang="en-US" sz="2500" dirty="0" err="1">
                <a:solidFill>
                  <a:srgbClr val="002060"/>
                </a:solidFill>
              </a:rPr>
              <a:t>rK</a:t>
            </a:r>
            <a:r>
              <a:rPr lang="en-GB" altLang="en-US" sz="2500" dirty="0">
                <a:solidFill>
                  <a:srgbClr val="002060"/>
                </a:solidFill>
              </a:rPr>
              <a:t>/4</a:t>
            </a:r>
          </a:p>
        </p:txBody>
      </p:sp>
    </p:spTree>
    <p:extLst>
      <p:ext uri="{BB962C8B-B14F-4D97-AF65-F5344CB8AC3E}">
        <p14:creationId xmlns:p14="http://schemas.microsoft.com/office/powerpoint/2010/main" val="355328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D614-8607-D67A-41E5-089157F81F91}"/>
              </a:ext>
            </a:extLst>
          </p:cNvPr>
          <p:cNvSpPr>
            <a:spLocks noGrp="1"/>
          </p:cNvSpPr>
          <p:nvPr>
            <p:ph type="title"/>
          </p:nvPr>
        </p:nvSpPr>
        <p:spPr>
          <a:xfrm>
            <a:off x="838200" y="324485"/>
            <a:ext cx="2951480" cy="813435"/>
          </a:xfrm>
        </p:spPr>
        <p:txBody>
          <a:bodyPr/>
          <a:lstStyle/>
          <a:p>
            <a:r>
              <a:rPr lang="en-US" b="1" dirty="0"/>
              <a:t>Fox model </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EDF5407-D60F-A0EF-4751-328A48B40278}"/>
                  </a:ext>
                </a:extLst>
              </p:cNvPr>
              <p:cNvSpPr txBox="1"/>
              <p:nvPr/>
            </p:nvSpPr>
            <p:spPr>
              <a:xfrm>
                <a:off x="4020671" y="1234046"/>
                <a:ext cx="3566822" cy="526811"/>
              </a:xfrm>
              <a:prstGeom prst="rect">
                <a:avLst/>
              </a:prstGeom>
              <a:noFill/>
            </p:spPr>
            <p:txBody>
              <a:bodyPr wrap="square" lIns="0" tIns="0" rIns="0" bIns="0" rtlCol="0">
                <a:spAutoFit/>
              </a:bodyPr>
              <a:lstStyle/>
              <a:p>
                <a:r>
                  <a:rPr lang="en-US" sz="2200" dirty="0"/>
                  <a:t>B</a:t>
                </a:r>
                <a:r>
                  <a:rPr lang="en-US" sz="2200" baseline="-25000" dirty="0"/>
                  <a:t>t+1</a:t>
                </a:r>
                <a14:m>
                  <m:oMath xmlns:m="http://schemas.openxmlformats.org/officeDocument/2006/math">
                    <m:r>
                      <a:rPr lang="en-US" sz="2200" i="1" smtClean="0">
                        <a:latin typeface="Cambria Math" panose="02040503050406030204" pitchFamily="18" charset="0"/>
                      </a:rPr>
                      <m:t>=</m:t>
                    </m:r>
                    <m:r>
                      <m:rPr>
                        <m:nor/>
                      </m:rPr>
                      <a:rPr lang="en-US" sz="2200" dirty="0" smtClean="0"/>
                      <m:t>B</m:t>
                    </m:r>
                    <m:r>
                      <m:rPr>
                        <m:nor/>
                      </m:rPr>
                      <a:rPr lang="en-US" sz="2200" baseline="-25000" dirty="0" smtClean="0"/>
                      <m:t>t</m:t>
                    </m:r>
                    <m:r>
                      <a:rPr lang="en-US" sz="2200" b="0" i="1" baseline="-25000" dirty="0" smtClean="0">
                        <a:latin typeface="Cambria Math" panose="02040503050406030204" pitchFamily="18" charset="0"/>
                      </a:rPr>
                      <m:t> </m:t>
                    </m:r>
                    <m:r>
                      <a:rPr lang="en-US" sz="2200" b="0" i="1" smtClean="0">
                        <a:latin typeface="Cambria Math" panose="02040503050406030204" pitchFamily="18" charset="0"/>
                      </a:rPr>
                      <m:t>+</m:t>
                    </m:r>
                    <m:r>
                      <m:rPr>
                        <m:nor/>
                      </m:rPr>
                      <a:rPr lang="en-US" sz="2200" b="0" i="0" smtClean="0">
                        <a:latin typeface="Cambria Math" panose="02040503050406030204" pitchFamily="18" charset="0"/>
                      </a:rPr>
                      <m:t>r</m:t>
                    </m:r>
                    <m:r>
                      <m:rPr>
                        <m:nor/>
                      </m:rPr>
                      <a:rPr lang="en-US" sz="2200" dirty="0" smtClean="0"/>
                      <m:t>B</m:t>
                    </m:r>
                    <m:r>
                      <m:rPr>
                        <m:nor/>
                      </m:rPr>
                      <a:rPr lang="en-US" sz="2200" baseline="-25000" dirty="0" smtClean="0"/>
                      <m:t>t</m:t>
                    </m:r>
                  </m:oMath>
                </a14:m>
                <a:r>
                  <a:rPr lang="en-US" sz="2200" dirty="0"/>
                  <a:t>(1-</a:t>
                </a:r>
                <a14:m>
                  <m:oMath xmlns:m="http://schemas.openxmlformats.org/officeDocument/2006/math">
                    <m:f>
                      <m:fPr>
                        <m:ctrlPr>
                          <a:rPr lang="en-US" sz="2200" b="0" i="1" smtClean="0">
                            <a:latin typeface="Cambria Math" panose="02040503050406030204" pitchFamily="18" charset="0"/>
                          </a:rPr>
                        </m:ctrlPr>
                      </m:fPr>
                      <m:num>
                        <m:r>
                          <a:rPr lang="en-US" sz="2200" b="0" i="1" smtClean="0">
                            <a:latin typeface="Cambria Math" panose="02040503050406030204" pitchFamily="18" charset="0"/>
                          </a:rPr>
                          <m:t>𝑙𝑛</m:t>
                        </m:r>
                        <m:r>
                          <m:rPr>
                            <m:nor/>
                          </m:rPr>
                          <a:rPr lang="en-US" sz="2200" dirty="0" smtClean="0"/>
                          <m:t>B</m:t>
                        </m:r>
                        <m:r>
                          <m:rPr>
                            <m:nor/>
                          </m:rPr>
                          <a:rPr lang="en-US" sz="2200" baseline="-25000" dirty="0" smtClean="0"/>
                          <m:t>t</m:t>
                        </m:r>
                      </m:num>
                      <m:den>
                        <m:func>
                          <m:funcPr>
                            <m:ctrlPr>
                              <a:rPr lang="en-US" sz="2200" b="0" i="1" smtClean="0">
                                <a:latin typeface="Cambria Math" panose="02040503050406030204" pitchFamily="18" charset="0"/>
                              </a:rPr>
                            </m:ctrlPr>
                          </m:funcPr>
                          <m:fName>
                            <m:r>
                              <m:rPr>
                                <m:sty m:val="p"/>
                              </m:rPr>
                              <a:rPr lang="en-US" sz="2200" b="0" i="0" smtClean="0">
                                <a:latin typeface="Cambria Math" panose="02040503050406030204" pitchFamily="18" charset="0"/>
                              </a:rPr>
                              <m:t>ln</m:t>
                            </m:r>
                          </m:fName>
                          <m:e>
                            <m:r>
                              <a:rPr lang="en-US" sz="2200" b="0" i="1" smtClean="0">
                                <a:latin typeface="Cambria Math" panose="02040503050406030204" pitchFamily="18" charset="0"/>
                              </a:rPr>
                              <m:t>𝐾</m:t>
                            </m:r>
                          </m:e>
                        </m:func>
                      </m:den>
                    </m:f>
                  </m:oMath>
                </a14:m>
                <a:r>
                  <a:rPr lang="en-US" sz="2200" dirty="0"/>
                  <a:t>) - </a:t>
                </a:r>
                <a14:m>
                  <m:oMath xmlns:m="http://schemas.openxmlformats.org/officeDocument/2006/math">
                    <m:r>
                      <m:rPr>
                        <m:nor/>
                      </m:rPr>
                      <a:rPr lang="en-US" sz="2200" b="0" i="0" dirty="0" smtClean="0"/>
                      <m:t>C</m:t>
                    </m:r>
                    <m:r>
                      <m:rPr>
                        <m:nor/>
                      </m:rPr>
                      <a:rPr lang="en-US" sz="2200" baseline="-25000" dirty="0" smtClean="0"/>
                      <m:t>t</m:t>
                    </m:r>
                    <m:r>
                      <a:rPr lang="en-US" sz="2200" i="1" baseline="-25000" dirty="0" smtClean="0">
                        <a:latin typeface="Cambria Math" panose="02040503050406030204" pitchFamily="18" charset="0"/>
                      </a:rPr>
                      <m:t> </m:t>
                    </m:r>
                  </m:oMath>
                </a14:m>
                <a:endParaRPr lang="en-US" sz="2200" dirty="0"/>
              </a:p>
            </p:txBody>
          </p:sp>
        </mc:Choice>
        <mc:Fallback xmlns="">
          <p:sp>
            <p:nvSpPr>
              <p:cNvPr id="5" name="TextBox 4">
                <a:extLst>
                  <a:ext uri="{FF2B5EF4-FFF2-40B4-BE49-F238E27FC236}">
                    <a16:creationId xmlns:a16="http://schemas.microsoft.com/office/drawing/2014/main" id="{CEDF5407-D60F-A0EF-4751-328A48B40278}"/>
                  </a:ext>
                </a:extLst>
              </p:cNvPr>
              <p:cNvSpPr txBox="1">
                <a:spLocks noRot="1" noChangeAspect="1" noMove="1" noResize="1" noEditPoints="1" noAdjustHandles="1" noChangeArrowheads="1" noChangeShapeType="1" noTextEdit="1"/>
              </p:cNvSpPr>
              <p:nvPr/>
            </p:nvSpPr>
            <p:spPr>
              <a:xfrm>
                <a:off x="4020671" y="1234046"/>
                <a:ext cx="3566822" cy="526811"/>
              </a:xfrm>
              <a:prstGeom prst="rect">
                <a:avLst/>
              </a:prstGeom>
              <a:blipFill>
                <a:blip r:embed="rId2"/>
                <a:stretch>
                  <a:fillRect l="-4786" b="-1839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469C0CBF-C092-B4D6-0395-AE9E2A7E2B85}"/>
                  </a:ext>
                </a:extLst>
              </p:cNvPr>
              <p:cNvSpPr txBox="1"/>
              <p:nvPr/>
            </p:nvSpPr>
            <p:spPr>
              <a:xfrm>
                <a:off x="6273421" y="2899745"/>
                <a:ext cx="2259106" cy="6613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𝑙𝑛</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𝑡</m:t>
                              </m:r>
                            </m:sub>
                          </m:sSub>
                        </m:num>
                        <m:den>
                          <m:sSub>
                            <m:sSubPr>
                              <m:ctrlPr>
                                <a:rPr lang="en-US" i="1">
                                  <a:latin typeface="Cambria Math" panose="02040503050406030204" pitchFamily="18" charset="0"/>
                                </a:rPr>
                              </m:ctrlPr>
                            </m:sSubPr>
                            <m:e>
                              <m:r>
                                <a:rPr lang="en-IN" b="0" i="1" smtClean="0">
                                  <a:latin typeface="Cambria Math" panose="02040503050406030204" pitchFamily="18" charset="0"/>
                                </a:rPr>
                                <m:t>𝐸</m:t>
                              </m:r>
                            </m:e>
                            <m:sub>
                              <m:r>
                                <a:rPr lang="en-US" i="1">
                                  <a:latin typeface="Cambria Math" panose="02040503050406030204" pitchFamily="18" charset="0"/>
                                </a:rPr>
                                <m:t>𝑡</m:t>
                              </m:r>
                            </m:sub>
                          </m:sSub>
                        </m:den>
                      </m:f>
                      <m:r>
                        <a:rPr lang="en-US" sz="1800" b="0" i="1" smtClean="0">
                          <a:latin typeface="Cambria Math" panose="02040503050406030204" pitchFamily="18" charset="0"/>
                        </a:rPr>
                        <m:t>=</m:t>
                      </m:r>
                      <m:r>
                        <a:rPr lang="en-US" sz="1800" b="0" i="1" smtClean="0">
                          <a:latin typeface="Cambria Math" panose="02040503050406030204" pitchFamily="18" charset="0"/>
                        </a:rPr>
                        <m:t>𝑎</m:t>
                      </m:r>
                      <m:r>
                        <a:rPr lang="en-US" sz="1800" b="0" i="1" smtClean="0">
                          <a:latin typeface="Cambria Math" panose="02040503050406030204" pitchFamily="18" charset="0"/>
                        </a:rPr>
                        <m:t>+</m:t>
                      </m:r>
                      <m:r>
                        <a:rPr lang="en-US" sz="1800" b="0" i="1" smtClean="0">
                          <a:latin typeface="Cambria Math" panose="02040503050406030204" pitchFamily="18" charset="0"/>
                        </a:rPr>
                        <m:t>𝑏</m:t>
                      </m:r>
                      <m:r>
                        <a:rPr lang="en-US" sz="1800" b="0" i="1" smtClean="0">
                          <a:latin typeface="Cambria Math" panose="02040503050406030204" pitchFamily="18" charset="0"/>
                        </a:rPr>
                        <m:t>∗</m:t>
                      </m:r>
                      <m:sSub>
                        <m:sSubPr>
                          <m:ctrlPr>
                            <a:rPr lang="en-US" i="1" smtClean="0">
                              <a:latin typeface="Cambria Math" panose="02040503050406030204" pitchFamily="18" charset="0"/>
                            </a:rPr>
                          </m:ctrlPr>
                        </m:sSubPr>
                        <m:e>
                          <m:r>
                            <a:rPr lang="en-IN" b="0" i="1" smtClean="0">
                              <a:latin typeface="Cambria Math" panose="02040503050406030204" pitchFamily="18" charset="0"/>
                            </a:rPr>
                            <m:t>𝐸</m:t>
                          </m:r>
                        </m:e>
                        <m:sub>
                          <m:r>
                            <a:rPr lang="en-US" i="1">
                              <a:latin typeface="Cambria Math" panose="02040503050406030204" pitchFamily="18" charset="0"/>
                            </a:rPr>
                            <m:t>𝑡</m:t>
                          </m:r>
                        </m:sub>
                      </m:sSub>
                    </m:oMath>
                  </m:oMathPara>
                </a14:m>
                <a:endParaRPr lang="en-US" dirty="0"/>
              </a:p>
            </p:txBody>
          </p:sp>
        </mc:Choice>
        <mc:Fallback>
          <p:sp>
            <p:nvSpPr>
              <p:cNvPr id="8" name="TextBox 7">
                <a:extLst>
                  <a:ext uri="{FF2B5EF4-FFF2-40B4-BE49-F238E27FC236}">
                    <a16:creationId xmlns:a16="http://schemas.microsoft.com/office/drawing/2014/main" id="{469C0CBF-C092-B4D6-0395-AE9E2A7E2B85}"/>
                  </a:ext>
                </a:extLst>
              </p:cNvPr>
              <p:cNvSpPr txBox="1">
                <a:spLocks noRot="1" noChangeAspect="1" noMove="1" noResize="1" noEditPoints="1" noAdjustHandles="1" noChangeArrowheads="1" noChangeShapeType="1" noTextEdit="1"/>
              </p:cNvSpPr>
              <p:nvPr/>
            </p:nvSpPr>
            <p:spPr>
              <a:xfrm>
                <a:off x="6273421" y="2899745"/>
                <a:ext cx="2259106" cy="661335"/>
              </a:xfrm>
              <a:prstGeom prst="rect">
                <a:avLst/>
              </a:prstGeom>
              <a:blipFill>
                <a:blip r:embed="rId3"/>
                <a:stretch>
                  <a:fillRect/>
                </a:stretch>
              </a:blipFill>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DC935BE1-3B4A-26F1-0963-5D3819B7A99B}"/>
                  </a:ext>
                </a:extLst>
              </p:cNvPr>
              <p:cNvSpPr txBox="1"/>
              <p:nvPr/>
            </p:nvSpPr>
            <p:spPr>
              <a:xfrm>
                <a:off x="1314447" y="2301240"/>
                <a:ext cx="10294625" cy="3578159"/>
              </a:xfrm>
              <a:prstGeom prst="rect">
                <a:avLst/>
              </a:prstGeom>
              <a:noFill/>
            </p:spPr>
            <p:txBody>
              <a:bodyPr wrap="square">
                <a:spAutoFit/>
              </a:bodyPr>
              <a:lstStyle/>
              <a:p>
                <a:r>
                  <a:rPr lang="en-US" sz="2200" dirty="0">
                    <a:solidFill>
                      <a:srgbClr val="002060"/>
                    </a:solidFill>
                  </a:rPr>
                  <a:t>The logarithm of catch per effort or yield per unit of effort is designated as </a:t>
                </a:r>
                <a:r>
                  <a:rPr lang="en-US" sz="2200" i="1" dirty="0">
                    <a:solidFill>
                      <a:srgbClr val="002060"/>
                    </a:solidFill>
                  </a:rPr>
                  <a:t>ln</a:t>
                </a:r>
                <a:r>
                  <a:rPr lang="en-US" sz="2200" dirty="0">
                    <a:solidFill>
                      <a:srgbClr val="002060"/>
                    </a:solidFill>
                  </a:rPr>
                  <a:t>(</a:t>
                </a:r>
                <a:r>
                  <a:rPr lang="en-US" sz="2200" i="1" dirty="0">
                    <a:solidFill>
                      <a:srgbClr val="002060"/>
                    </a:solidFill>
                  </a:rPr>
                  <a:t>C</a:t>
                </a:r>
                <a:r>
                  <a:rPr lang="en-US" sz="2200" baseline="-25000" dirty="0">
                    <a:solidFill>
                      <a:srgbClr val="002060"/>
                    </a:solidFill>
                  </a:rPr>
                  <a:t>t</a:t>
                </a:r>
                <a:r>
                  <a:rPr lang="en-US" sz="2200" dirty="0">
                    <a:solidFill>
                      <a:srgbClr val="002060"/>
                    </a:solidFill>
                  </a:rPr>
                  <a:t>/ </a:t>
                </a:r>
                <a14:m>
                  <m:oMath xmlns:m="http://schemas.openxmlformats.org/officeDocument/2006/math">
                    <m:sSub>
                      <m:sSubPr>
                        <m:ctrlPr>
                          <a:rPr lang="en-US" sz="2200" i="1">
                            <a:solidFill>
                              <a:srgbClr val="002060"/>
                            </a:solidFill>
                            <a:latin typeface="Cambria Math" panose="02040503050406030204" pitchFamily="18" charset="0"/>
                          </a:rPr>
                        </m:ctrlPr>
                      </m:sSubPr>
                      <m:e>
                        <m:r>
                          <a:rPr lang="en-IN" sz="2200" b="0" i="1" smtClean="0">
                            <a:solidFill>
                              <a:srgbClr val="002060"/>
                            </a:solidFill>
                            <a:latin typeface="Cambria Math" panose="02040503050406030204" pitchFamily="18" charset="0"/>
                          </a:rPr>
                          <m:t>𝐸</m:t>
                        </m:r>
                      </m:e>
                      <m:sub>
                        <m:r>
                          <a:rPr lang="en-US" sz="2200" i="1">
                            <a:solidFill>
                              <a:srgbClr val="002060"/>
                            </a:solidFill>
                            <a:latin typeface="Cambria Math" panose="02040503050406030204" pitchFamily="18" charset="0"/>
                          </a:rPr>
                          <m:t>𝑡</m:t>
                        </m:r>
                      </m:sub>
                    </m:sSub>
                  </m:oMath>
                </a14:m>
                <a:r>
                  <a:rPr lang="en-US" sz="2200" dirty="0">
                    <a:solidFill>
                      <a:srgbClr val="002060"/>
                    </a:solidFill>
                  </a:rPr>
                  <a:t>)</a:t>
                </a:r>
              </a:p>
              <a:p>
                <a:r>
                  <a:rPr lang="en-US" sz="2200" dirty="0">
                    <a:solidFill>
                      <a:srgbClr val="002060"/>
                    </a:solidFill>
                  </a:rPr>
                  <a:t> </a:t>
                </a:r>
              </a:p>
              <a:p>
                <a:r>
                  <a:rPr lang="en-US" sz="2200" dirty="0">
                    <a:solidFill>
                      <a:srgbClr val="002060"/>
                    </a:solidFill>
                  </a:rPr>
                  <a:t>The</a:t>
                </a:r>
                <a:r>
                  <a:rPr lang="en-US" sz="2200" i="1" dirty="0">
                    <a:solidFill>
                      <a:srgbClr val="002060"/>
                    </a:solidFill>
                  </a:rPr>
                  <a:t> ln</a:t>
                </a:r>
                <a:r>
                  <a:rPr lang="en-US" sz="2200" dirty="0">
                    <a:solidFill>
                      <a:srgbClr val="002060"/>
                    </a:solidFill>
                  </a:rPr>
                  <a:t>(</a:t>
                </a:r>
                <a:r>
                  <a:rPr lang="en-US" sz="2200" i="1" dirty="0">
                    <a:solidFill>
                      <a:srgbClr val="002060"/>
                    </a:solidFill>
                  </a:rPr>
                  <a:t>C</a:t>
                </a:r>
                <a:r>
                  <a:rPr lang="en-US" sz="2200" baseline="-25000" dirty="0">
                    <a:solidFill>
                      <a:srgbClr val="002060"/>
                    </a:solidFill>
                  </a:rPr>
                  <a:t>t</a:t>
                </a:r>
                <a:r>
                  <a:rPr lang="en-US" sz="2200" dirty="0">
                    <a:solidFill>
                      <a:srgbClr val="002060"/>
                    </a:solidFill>
                  </a:rPr>
                  <a:t>/ </a:t>
                </a:r>
                <a14:m>
                  <m:oMath xmlns:m="http://schemas.openxmlformats.org/officeDocument/2006/math">
                    <m:sSub>
                      <m:sSubPr>
                        <m:ctrlPr>
                          <a:rPr lang="en-US" sz="2200" i="1">
                            <a:solidFill>
                              <a:srgbClr val="002060"/>
                            </a:solidFill>
                            <a:latin typeface="Cambria Math" panose="02040503050406030204" pitchFamily="18" charset="0"/>
                          </a:rPr>
                        </m:ctrlPr>
                      </m:sSubPr>
                      <m:e>
                        <m:r>
                          <a:rPr lang="en-IN" sz="2200" b="0" i="1" smtClean="0">
                            <a:solidFill>
                              <a:srgbClr val="002060"/>
                            </a:solidFill>
                            <a:latin typeface="Cambria Math" panose="02040503050406030204" pitchFamily="18" charset="0"/>
                          </a:rPr>
                          <m:t>𝐸</m:t>
                        </m:r>
                      </m:e>
                      <m:sub>
                        <m:r>
                          <a:rPr lang="en-US" sz="2200" i="1">
                            <a:solidFill>
                              <a:srgbClr val="002060"/>
                            </a:solidFill>
                            <a:latin typeface="Cambria Math" panose="02040503050406030204" pitchFamily="18" charset="0"/>
                          </a:rPr>
                          <m:t>𝑡</m:t>
                        </m:r>
                      </m:sub>
                    </m:sSub>
                    <m:r>
                      <a:rPr lang="en-US" sz="2200" b="0" i="0" smtClean="0">
                        <a:solidFill>
                          <a:srgbClr val="002060"/>
                        </a:solidFill>
                        <a:latin typeface="Cambria Math" panose="02040503050406030204" pitchFamily="18" charset="0"/>
                      </a:rPr>
                      <m:t> ) </m:t>
                    </m:r>
                  </m:oMath>
                </a14:m>
                <a:r>
                  <a:rPr lang="en-US" sz="2200" dirty="0">
                    <a:solidFill>
                      <a:srgbClr val="002060"/>
                    </a:solidFill>
                  </a:rPr>
                  <a:t>is a function of effort, ‘</a:t>
                </a:r>
                <a14:m>
                  <m:oMath xmlns:m="http://schemas.openxmlformats.org/officeDocument/2006/math">
                    <m:sSub>
                      <m:sSubPr>
                        <m:ctrlPr>
                          <a:rPr lang="en-US" sz="2200" i="1" smtClean="0">
                            <a:solidFill>
                              <a:srgbClr val="002060"/>
                            </a:solidFill>
                            <a:latin typeface="Cambria Math" panose="02040503050406030204" pitchFamily="18" charset="0"/>
                          </a:rPr>
                        </m:ctrlPr>
                      </m:sSubPr>
                      <m:e>
                        <m:r>
                          <a:rPr lang="en-IN" sz="2200" b="0" i="1" smtClean="0">
                            <a:solidFill>
                              <a:srgbClr val="002060"/>
                            </a:solidFill>
                            <a:latin typeface="Cambria Math" panose="02040503050406030204" pitchFamily="18" charset="0"/>
                          </a:rPr>
                          <m:t>𝐸</m:t>
                        </m:r>
                      </m:e>
                      <m:sub>
                        <m:r>
                          <a:rPr lang="en-US" sz="2200" i="1">
                            <a:solidFill>
                              <a:srgbClr val="002060"/>
                            </a:solidFill>
                            <a:latin typeface="Cambria Math" panose="02040503050406030204" pitchFamily="18" charset="0"/>
                          </a:rPr>
                          <m:t>𝑡</m:t>
                        </m:r>
                      </m:sub>
                    </m:sSub>
                  </m:oMath>
                </a14:m>
                <a:r>
                  <a:rPr lang="en-US" sz="2200" dirty="0">
                    <a:solidFill>
                      <a:srgbClr val="002060"/>
                    </a:solidFill>
                  </a:rPr>
                  <a:t>’ ;</a:t>
                </a:r>
              </a:p>
              <a:p>
                <a:endParaRPr lang="en-US" sz="2200" dirty="0">
                  <a:solidFill>
                    <a:srgbClr val="002060"/>
                  </a:solidFill>
                </a:endParaRPr>
              </a:p>
              <a:p>
                <a:r>
                  <a:rPr lang="en-US" sz="2200" dirty="0">
                    <a:solidFill>
                      <a:srgbClr val="002060"/>
                    </a:solidFill>
                  </a:rPr>
                  <a:t>MSY could be computed from the following equation,</a:t>
                </a:r>
              </a:p>
              <a:p>
                <a:endParaRPr lang="en-US" sz="2200" b="0" i="1" dirty="0">
                  <a:solidFill>
                    <a:srgbClr val="002060"/>
                  </a:solidFill>
                  <a:latin typeface="Cambria Math" panose="02040503050406030204" pitchFamily="18" charset="0"/>
                </a:endParaRPr>
              </a:p>
              <a:p>
                <a14:m>
                  <m:oMath xmlns:m="http://schemas.openxmlformats.org/officeDocument/2006/math">
                    <m:r>
                      <a:rPr lang="en-US" sz="2200" b="0" i="1" smtClean="0">
                        <a:solidFill>
                          <a:srgbClr val="002060"/>
                        </a:solidFill>
                        <a:latin typeface="Cambria Math" panose="02040503050406030204" pitchFamily="18" charset="0"/>
                      </a:rPr>
                      <m:t>𝑀𝑆𝑌</m:t>
                    </m:r>
                    <m:r>
                      <a:rPr lang="en-US" sz="2200" i="1" smtClean="0">
                        <a:solidFill>
                          <a:srgbClr val="002060"/>
                        </a:solidFill>
                        <a:latin typeface="Cambria Math" panose="02040503050406030204" pitchFamily="18" charset="0"/>
                      </a:rPr>
                      <m:t>=</m:t>
                    </m:r>
                  </m:oMath>
                </a14:m>
                <a:r>
                  <a:rPr lang="en-US" sz="2200" dirty="0">
                    <a:solidFill>
                      <a:srgbClr val="002060"/>
                    </a:solidFill>
                  </a:rPr>
                  <a:t> </a:t>
                </a:r>
                <a14:m>
                  <m:oMath xmlns:m="http://schemas.openxmlformats.org/officeDocument/2006/math">
                    <m:f>
                      <m:fPr>
                        <m:ctrlPr>
                          <a:rPr lang="en-US" sz="2200" i="1" smtClean="0">
                            <a:solidFill>
                              <a:srgbClr val="002060"/>
                            </a:solidFill>
                            <a:latin typeface="Cambria Math" panose="02040503050406030204" pitchFamily="18" charset="0"/>
                          </a:rPr>
                        </m:ctrlPr>
                      </m:fPr>
                      <m:num>
                        <m:r>
                          <a:rPr lang="en-US" sz="2200" b="0" i="1" smtClean="0">
                            <a:solidFill>
                              <a:srgbClr val="002060"/>
                            </a:solidFill>
                            <a:latin typeface="Cambria Math" panose="02040503050406030204" pitchFamily="18" charset="0"/>
                          </a:rPr>
                          <m:t>1</m:t>
                        </m:r>
                      </m:num>
                      <m:den>
                        <m:r>
                          <a:rPr lang="en-US" sz="2200" b="0" i="1" smtClean="0">
                            <a:solidFill>
                              <a:srgbClr val="002060"/>
                            </a:solidFill>
                            <a:latin typeface="Cambria Math" panose="02040503050406030204" pitchFamily="18" charset="0"/>
                          </a:rPr>
                          <m:t>𝑏</m:t>
                        </m:r>
                      </m:den>
                    </m:f>
                    <m:r>
                      <a:rPr lang="en-US" sz="2200" b="0" i="1" smtClean="0">
                        <a:solidFill>
                          <a:srgbClr val="002060"/>
                        </a:solidFill>
                        <a:latin typeface="Cambria Math" panose="02040503050406030204" pitchFamily="18" charset="0"/>
                        <a:ea typeface="Cambria Math" panose="02040503050406030204" pitchFamily="18" charset="0"/>
                      </a:rPr>
                      <m:t>×</m:t>
                    </m:r>
                    <m:sSup>
                      <m:sSupPr>
                        <m:ctrlPr>
                          <a:rPr lang="en-US" sz="2200" b="0" i="1" smtClean="0">
                            <a:solidFill>
                              <a:srgbClr val="002060"/>
                            </a:solidFill>
                            <a:latin typeface="Cambria Math" panose="02040503050406030204" pitchFamily="18" charset="0"/>
                            <a:ea typeface="Cambria Math" panose="02040503050406030204" pitchFamily="18" charset="0"/>
                          </a:rPr>
                        </m:ctrlPr>
                      </m:sSupPr>
                      <m:e>
                        <m:r>
                          <a:rPr lang="en-US" sz="2200" b="0" i="1" smtClean="0">
                            <a:solidFill>
                              <a:srgbClr val="002060"/>
                            </a:solidFill>
                            <a:latin typeface="Cambria Math" panose="02040503050406030204" pitchFamily="18" charset="0"/>
                            <a:ea typeface="Cambria Math" panose="02040503050406030204" pitchFamily="18" charset="0"/>
                          </a:rPr>
                          <m:t>𝑒</m:t>
                        </m:r>
                      </m:e>
                      <m:sup>
                        <m:r>
                          <a:rPr lang="en-US" sz="2200" b="0" i="1" smtClean="0">
                            <a:solidFill>
                              <a:srgbClr val="002060"/>
                            </a:solidFill>
                            <a:latin typeface="Cambria Math" panose="02040503050406030204" pitchFamily="18" charset="0"/>
                            <a:ea typeface="Cambria Math" panose="02040503050406030204" pitchFamily="18" charset="0"/>
                          </a:rPr>
                          <m:t>𝑎</m:t>
                        </m:r>
                        <m:r>
                          <a:rPr lang="en-US" sz="2200" b="0" i="1" smtClean="0">
                            <a:solidFill>
                              <a:srgbClr val="002060"/>
                            </a:solidFill>
                            <a:latin typeface="Cambria Math" panose="02040503050406030204" pitchFamily="18" charset="0"/>
                            <a:ea typeface="Cambria Math" panose="02040503050406030204" pitchFamily="18" charset="0"/>
                          </a:rPr>
                          <m:t>−1</m:t>
                        </m:r>
                      </m:sup>
                    </m:sSup>
                  </m:oMath>
                </a14:m>
                <a:endParaRPr lang="en-US" sz="2200" i="1" dirty="0">
                  <a:solidFill>
                    <a:srgbClr val="002060"/>
                  </a:solidFill>
                  <a:latin typeface="Cambria Math" panose="02040503050406030204" pitchFamily="18" charset="0"/>
                </a:endParaRPr>
              </a:p>
              <a:p>
                <a:endParaRPr lang="en-US" sz="2200" b="0" i="1" dirty="0">
                  <a:solidFill>
                    <a:srgbClr val="002060"/>
                  </a:solidFill>
                  <a:latin typeface="Cambria Math" panose="02040503050406030204" pitchFamily="18" charset="0"/>
                </a:endParaRPr>
              </a:p>
              <a:p>
                <a:pPr/>
                <a14:m>
                  <m:oMathPara xmlns:m="http://schemas.openxmlformats.org/officeDocument/2006/math">
                    <m:oMathParaPr>
                      <m:jc m:val="left"/>
                    </m:oMathParaPr>
                    <m:oMath xmlns:m="http://schemas.openxmlformats.org/officeDocument/2006/math">
                      <m:sSub>
                        <m:sSubPr>
                          <m:ctrlPr>
                            <a:rPr lang="en-US" sz="2200" b="0" i="1" smtClean="0">
                              <a:solidFill>
                                <a:srgbClr val="002060"/>
                              </a:solidFill>
                              <a:latin typeface="Cambria Math" panose="02040503050406030204" pitchFamily="18" charset="0"/>
                            </a:rPr>
                          </m:ctrlPr>
                        </m:sSubPr>
                        <m:e>
                          <m:r>
                            <a:rPr lang="en-IN" sz="2200" b="0" i="1" smtClean="0">
                              <a:solidFill>
                                <a:srgbClr val="002060"/>
                              </a:solidFill>
                              <a:latin typeface="Cambria Math" panose="02040503050406030204" pitchFamily="18" charset="0"/>
                            </a:rPr>
                            <m:t>𝐸</m:t>
                          </m:r>
                        </m:e>
                        <m:sub>
                          <m:r>
                            <a:rPr lang="en-US" sz="2200" b="0" i="1" smtClean="0">
                              <a:solidFill>
                                <a:srgbClr val="002060"/>
                              </a:solidFill>
                              <a:latin typeface="Cambria Math" panose="02040503050406030204" pitchFamily="18" charset="0"/>
                            </a:rPr>
                            <m:t>𝑀𝑆𝑌</m:t>
                          </m:r>
                        </m:sub>
                      </m:sSub>
                      <m:r>
                        <a:rPr lang="en-US" sz="2200" i="1" smtClean="0">
                          <a:solidFill>
                            <a:srgbClr val="002060"/>
                          </a:solidFill>
                          <a:latin typeface="Cambria Math" panose="02040503050406030204" pitchFamily="18" charset="0"/>
                        </a:rPr>
                        <m:t>=</m:t>
                      </m:r>
                      <m:f>
                        <m:fPr>
                          <m:ctrlPr>
                            <a:rPr lang="en-US" sz="2200" b="0" i="1" smtClean="0">
                              <a:solidFill>
                                <a:srgbClr val="002060"/>
                              </a:solidFill>
                              <a:latin typeface="Cambria Math" panose="02040503050406030204" pitchFamily="18" charset="0"/>
                            </a:rPr>
                          </m:ctrlPr>
                        </m:fPr>
                        <m:num>
                          <m:r>
                            <a:rPr lang="en-US" sz="2200" b="0" i="1" smtClean="0">
                              <a:solidFill>
                                <a:srgbClr val="002060"/>
                              </a:solidFill>
                              <a:latin typeface="Cambria Math" panose="02040503050406030204" pitchFamily="18" charset="0"/>
                            </a:rPr>
                            <m:t>1</m:t>
                          </m:r>
                        </m:num>
                        <m:den>
                          <m:r>
                            <a:rPr lang="en-US" sz="2200" b="0" i="1" smtClean="0">
                              <a:solidFill>
                                <a:srgbClr val="002060"/>
                              </a:solidFill>
                              <a:latin typeface="Cambria Math" panose="02040503050406030204" pitchFamily="18" charset="0"/>
                            </a:rPr>
                            <m:t>𝑏</m:t>
                          </m:r>
                        </m:den>
                      </m:f>
                    </m:oMath>
                  </m:oMathPara>
                </a14:m>
                <a:endParaRPr lang="en-US" sz="2200" i="1" dirty="0">
                  <a:solidFill>
                    <a:srgbClr val="002060"/>
                  </a:solidFill>
                </a:endParaRPr>
              </a:p>
            </p:txBody>
          </p:sp>
        </mc:Choice>
        <mc:Fallback>
          <p:sp>
            <p:nvSpPr>
              <p:cNvPr id="11" name="TextBox 10">
                <a:extLst>
                  <a:ext uri="{FF2B5EF4-FFF2-40B4-BE49-F238E27FC236}">
                    <a16:creationId xmlns:a16="http://schemas.microsoft.com/office/drawing/2014/main" id="{DC935BE1-3B4A-26F1-0963-5D3819B7A99B}"/>
                  </a:ext>
                </a:extLst>
              </p:cNvPr>
              <p:cNvSpPr txBox="1">
                <a:spLocks noRot="1" noChangeAspect="1" noMove="1" noResize="1" noEditPoints="1" noAdjustHandles="1" noChangeArrowheads="1" noChangeShapeType="1" noTextEdit="1"/>
              </p:cNvSpPr>
              <p:nvPr/>
            </p:nvSpPr>
            <p:spPr>
              <a:xfrm>
                <a:off x="1314447" y="2301240"/>
                <a:ext cx="10294625" cy="3578159"/>
              </a:xfrm>
              <a:prstGeom prst="rect">
                <a:avLst/>
              </a:prstGeom>
              <a:blipFill>
                <a:blip r:embed="rId4"/>
                <a:stretch>
                  <a:fillRect l="-770" t="-1195"/>
                </a:stretch>
              </a:blipFill>
            </p:spPr>
            <p:txBody>
              <a:bodyPr/>
              <a:lstStyle/>
              <a:p>
                <a:r>
                  <a:rPr lang="en-IN">
                    <a:noFill/>
                  </a:rPr>
                  <a:t> </a:t>
                </a:r>
              </a:p>
            </p:txBody>
          </p:sp>
        </mc:Fallback>
      </mc:AlternateContent>
    </p:spTree>
    <p:extLst>
      <p:ext uri="{BB962C8B-B14F-4D97-AF65-F5344CB8AC3E}">
        <p14:creationId xmlns:p14="http://schemas.microsoft.com/office/powerpoint/2010/main" val="14712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6EC7-7069-DF90-8F11-5CE5AC383C19}"/>
              </a:ext>
            </a:extLst>
          </p:cNvPr>
          <p:cNvSpPr>
            <a:spLocks noGrp="1"/>
          </p:cNvSpPr>
          <p:nvPr>
            <p:ph type="title"/>
          </p:nvPr>
        </p:nvSpPr>
        <p:spPr>
          <a:xfrm>
            <a:off x="838200" y="324486"/>
            <a:ext cx="10515600" cy="869836"/>
          </a:xfrm>
        </p:spPr>
        <p:txBody>
          <a:bodyPr/>
          <a:lstStyle/>
          <a:p>
            <a:r>
              <a:rPr lang="en-IN" b="1" dirty="0"/>
              <a:t>Comparison of Schaefer and fox model </a:t>
            </a:r>
          </a:p>
        </p:txBody>
      </p:sp>
      <p:pic>
        <p:nvPicPr>
          <p:cNvPr id="5" name="Picture 4">
            <a:extLst>
              <a:ext uri="{FF2B5EF4-FFF2-40B4-BE49-F238E27FC236}">
                <a16:creationId xmlns:a16="http://schemas.microsoft.com/office/drawing/2014/main" id="{EDDDBAE4-5BD7-C71D-FDFD-38BB15C27232}"/>
              </a:ext>
            </a:extLst>
          </p:cNvPr>
          <p:cNvPicPr>
            <a:picLocks noChangeAspect="1"/>
          </p:cNvPicPr>
          <p:nvPr/>
        </p:nvPicPr>
        <p:blipFill rotWithShape="1">
          <a:blip r:embed="rId2"/>
          <a:srcRect l="39584" t="17185" r="20583" b="39555"/>
          <a:stretch/>
        </p:blipFill>
        <p:spPr>
          <a:xfrm>
            <a:off x="1503680" y="1609408"/>
            <a:ext cx="8310880" cy="5076939"/>
          </a:xfrm>
          <a:prstGeom prst="rect">
            <a:avLst/>
          </a:prstGeom>
        </p:spPr>
      </p:pic>
    </p:spTree>
    <p:extLst>
      <p:ext uri="{BB962C8B-B14F-4D97-AF65-F5344CB8AC3E}">
        <p14:creationId xmlns:p14="http://schemas.microsoft.com/office/powerpoint/2010/main" val="1619357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6A8E5-A86B-DF7B-AEB4-39FDB34616BB}"/>
              </a:ext>
            </a:extLst>
          </p:cNvPr>
          <p:cNvSpPr>
            <a:spLocks noGrp="1"/>
          </p:cNvSpPr>
          <p:nvPr>
            <p:ph type="title"/>
          </p:nvPr>
        </p:nvSpPr>
        <p:spPr>
          <a:xfrm>
            <a:off x="838200" y="365125"/>
            <a:ext cx="5115560" cy="742315"/>
          </a:xfrm>
        </p:spPr>
        <p:txBody>
          <a:bodyPr>
            <a:normAutofit fontScale="90000"/>
          </a:bodyPr>
          <a:lstStyle/>
          <a:p>
            <a:r>
              <a:rPr lang="en-US" altLang="en-US" sz="3200" b="1" dirty="0"/>
              <a:t>Pella &amp; Tomlinson model</a:t>
            </a:r>
            <a:br>
              <a:rPr lang="en-US" altLang="en-US" sz="3200" b="1" dirty="0"/>
            </a:br>
            <a:r>
              <a:rPr lang="en-US" altLang="en-US" sz="3200" b="1" dirty="0"/>
              <a:t> Generalized production model  </a:t>
            </a:r>
            <a:endParaRPr lang="en-US" sz="3200" b="1"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C63DD84-227B-39F6-568A-AA09671DA058}"/>
                  </a:ext>
                </a:extLst>
              </p:cNvPr>
              <p:cNvSpPr>
                <a:spLocks noGrp="1"/>
              </p:cNvSpPr>
              <p:nvPr>
                <p:ph idx="1"/>
              </p:nvPr>
            </p:nvSpPr>
            <p:spPr>
              <a:xfrm>
                <a:off x="838200" y="1419225"/>
                <a:ext cx="5461000" cy="2014855"/>
              </a:xfrm>
            </p:spPr>
            <p:txBody>
              <a:bodyPr>
                <a:normAutofit/>
              </a:bodyPr>
              <a:lstStyle/>
              <a:p>
                <a:pPr marL="0" indent="0">
                  <a:buClr>
                    <a:srgbClr val="3333CC"/>
                  </a:buClr>
                  <a:buSzPct val="6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2400" dirty="0"/>
                  <a:t>Pella &amp; Tomlinson model :</a:t>
                </a:r>
              </a:p>
              <a:p>
                <a:pPr marL="0" indent="0">
                  <a:buClr>
                    <a:srgbClr val="3333CC"/>
                  </a:buClr>
                  <a:buSzPct val="60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IN" altLang="en-US" sz="2400" b="0" i="1" dirty="0">
                  <a:latin typeface="Cambria Math" panose="02040503050406030204" pitchFamily="18" charset="0"/>
                </a:endParaRPr>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14:m>
                  <m:oMathPara xmlns:m="http://schemas.openxmlformats.org/officeDocument/2006/math">
                    <m:oMathParaPr>
                      <m:jc m:val="centerGroup"/>
                    </m:oMathParaPr>
                    <m:oMath xmlns:m="http://schemas.openxmlformats.org/officeDocument/2006/math">
                      <m:r>
                        <m:rPr>
                          <m:sty m:val="p"/>
                        </m:rPr>
                        <a:rPr lang="en-IN" altLang="en-US" sz="2400" b="0" i="0" smtClean="0">
                          <a:latin typeface="Cambria Math" panose="02040503050406030204" pitchFamily="18" charset="0"/>
                        </a:rPr>
                        <m:t>sp</m:t>
                      </m:r>
                      <m:r>
                        <a:rPr lang="en-IN" altLang="en-US" sz="2400" b="0" i="1" smtClean="0">
                          <a:latin typeface="Cambria Math" panose="02040503050406030204" pitchFamily="18" charset="0"/>
                        </a:rPr>
                        <m:t>=</m:t>
                      </m:r>
                      <m:f>
                        <m:fPr>
                          <m:ctrlPr>
                            <a:rPr lang="en-IN" altLang="en-US" sz="2400" b="0" i="1" smtClean="0">
                              <a:latin typeface="Cambria Math" panose="02040503050406030204" pitchFamily="18" charset="0"/>
                            </a:rPr>
                          </m:ctrlPr>
                        </m:fPr>
                        <m:num>
                          <m:r>
                            <a:rPr lang="en-IN" altLang="en-US" sz="2400" b="0" i="1" smtClean="0">
                              <a:latin typeface="Cambria Math" panose="02040503050406030204" pitchFamily="18" charset="0"/>
                            </a:rPr>
                            <m:t>𝑟</m:t>
                          </m:r>
                        </m:num>
                        <m:den>
                          <m:r>
                            <a:rPr lang="en-IN" altLang="en-US" sz="2400" b="0" i="1" smtClean="0">
                              <a:latin typeface="Cambria Math" panose="02040503050406030204" pitchFamily="18" charset="0"/>
                            </a:rPr>
                            <m:t>𝑚</m:t>
                          </m:r>
                          <m:r>
                            <a:rPr lang="en-IN" altLang="en-US" sz="2400" b="0" i="1" smtClean="0">
                              <a:latin typeface="Cambria Math" panose="02040503050406030204" pitchFamily="18" charset="0"/>
                            </a:rPr>
                            <m:t>−1</m:t>
                          </m:r>
                        </m:den>
                      </m:f>
                      <m:r>
                        <a:rPr lang="en-IN" altLang="en-US" sz="2400" b="0" i="1" smtClean="0">
                          <a:latin typeface="Cambria Math" panose="02040503050406030204" pitchFamily="18" charset="0"/>
                        </a:rPr>
                        <m:t>𝐵</m:t>
                      </m:r>
                      <m:r>
                        <a:rPr lang="en-IN" altLang="en-US" sz="2400" b="0" i="1" smtClean="0">
                          <a:latin typeface="Cambria Math" panose="02040503050406030204" pitchFamily="18" charset="0"/>
                        </a:rPr>
                        <m:t>(1−(</m:t>
                      </m:r>
                      <m:sSup>
                        <m:sSupPr>
                          <m:ctrlPr>
                            <a:rPr lang="en-US" altLang="en-US" sz="2400" i="1" dirty="0" smtClean="0">
                              <a:latin typeface="Cambria Math" panose="02040503050406030204" pitchFamily="18" charset="0"/>
                            </a:rPr>
                          </m:ctrlPr>
                        </m:sSupPr>
                        <m:e>
                          <m:f>
                            <m:fPr>
                              <m:ctrlPr>
                                <a:rPr lang="en-US" altLang="en-US" sz="2400" i="1" dirty="0" smtClean="0">
                                  <a:latin typeface="Cambria Math" panose="02040503050406030204" pitchFamily="18" charset="0"/>
                                </a:rPr>
                              </m:ctrlPr>
                            </m:fPr>
                            <m:num>
                              <m:r>
                                <a:rPr lang="en-IN" altLang="en-US" sz="2400" b="0" i="1" dirty="0" smtClean="0">
                                  <a:latin typeface="Cambria Math" panose="02040503050406030204" pitchFamily="18" charset="0"/>
                                </a:rPr>
                                <m:t>𝐵</m:t>
                              </m:r>
                            </m:num>
                            <m:den>
                              <m:r>
                                <a:rPr lang="en-IN" altLang="en-US" sz="2400" b="0" i="1" dirty="0" smtClean="0">
                                  <a:latin typeface="Cambria Math" panose="02040503050406030204" pitchFamily="18" charset="0"/>
                                </a:rPr>
                                <m:t>𝐵</m:t>
                              </m:r>
                              <m:r>
                                <a:rPr lang="en-IN" altLang="en-US" sz="2400" b="0" i="1" baseline="-25000" dirty="0" smtClean="0">
                                  <a:latin typeface="Cambria Math" panose="02040503050406030204" pitchFamily="18" charset="0"/>
                                </a:rPr>
                                <m:t>0</m:t>
                              </m:r>
                            </m:den>
                          </m:f>
                          <m:r>
                            <a:rPr lang="en-US" altLang="en-US" sz="2400" i="1" dirty="0" smtClean="0">
                              <a:latin typeface="Cambria Math" panose="02040503050406030204" pitchFamily="18" charset="0"/>
                            </a:rPr>
                            <m:t>)</m:t>
                          </m:r>
                        </m:e>
                        <m:sup>
                          <m:r>
                            <a:rPr lang="en-IN" altLang="en-US" sz="2400" b="0" i="1" dirty="0" smtClean="0">
                              <a:latin typeface="Cambria Math" panose="02040503050406030204" pitchFamily="18" charset="0"/>
                            </a:rPr>
                            <m:t>𝑚</m:t>
                          </m:r>
                          <m:r>
                            <a:rPr lang="en-IN" altLang="en-US" sz="2400" b="0" i="1" dirty="0" smtClean="0">
                              <a:latin typeface="Cambria Math" panose="02040503050406030204" pitchFamily="18" charset="0"/>
                            </a:rPr>
                            <m:t>−1</m:t>
                          </m:r>
                        </m:sup>
                      </m:sSup>
                      <m:r>
                        <a:rPr lang="en-US" altLang="en-US" sz="2400" i="1" dirty="0">
                          <a:latin typeface="Cambria Math" panose="02040503050406030204" pitchFamily="18" charset="0"/>
                        </a:rPr>
                        <m:t>)</m:t>
                      </m:r>
                    </m:oMath>
                  </m:oMathPara>
                </a14:m>
                <a:endParaRPr lang="en-US" altLang="en-US" sz="2400" dirty="0"/>
              </a:p>
              <a:p>
                <a:pPr marL="457200" lvl="1" indent="0">
                  <a:buClr>
                    <a:srgbClr val="FF0000"/>
                  </a:buClr>
                  <a:buSzPct val="5500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sz="2000" dirty="0"/>
              </a:p>
              <a:p>
                <a:pPr marL="0" indent="0">
                  <a:buNone/>
                </a:pPr>
                <a:endParaRPr lang="en-US" sz="2400" dirty="0"/>
              </a:p>
              <a:p>
                <a:pPr marL="0" indent="0">
                  <a:buNone/>
                </a:pPr>
                <a:endParaRPr lang="en-US" sz="2400" dirty="0"/>
              </a:p>
            </p:txBody>
          </p:sp>
        </mc:Choice>
        <mc:Fallback xmlns="">
          <p:sp>
            <p:nvSpPr>
              <p:cNvPr id="3" name="Content Placeholder 2">
                <a:extLst>
                  <a:ext uri="{FF2B5EF4-FFF2-40B4-BE49-F238E27FC236}">
                    <a16:creationId xmlns:a16="http://schemas.microsoft.com/office/drawing/2014/main" id="{9C63DD84-227B-39F6-568A-AA09671DA058}"/>
                  </a:ext>
                </a:extLst>
              </p:cNvPr>
              <p:cNvSpPr>
                <a:spLocks noGrp="1" noRot="1" noChangeAspect="1" noMove="1" noResize="1" noEditPoints="1" noAdjustHandles="1" noChangeArrowheads="1" noChangeShapeType="1" noTextEdit="1"/>
              </p:cNvSpPr>
              <p:nvPr>
                <p:ph idx="1"/>
              </p:nvPr>
            </p:nvSpPr>
            <p:spPr>
              <a:xfrm>
                <a:off x="838200" y="1419225"/>
                <a:ext cx="5461000" cy="2014855"/>
              </a:xfrm>
              <a:blipFill>
                <a:blip r:embed="rId2"/>
                <a:stretch>
                  <a:fillRect l="-1788" t="-4242"/>
                </a:stretch>
              </a:blipFill>
            </p:spPr>
            <p:txBody>
              <a:bodyPr/>
              <a:lstStyle/>
              <a:p>
                <a:r>
                  <a:rPr lang="en-IN">
                    <a:noFill/>
                  </a:rPr>
                  <a:t> </a:t>
                </a:r>
              </a:p>
            </p:txBody>
          </p:sp>
        </mc:Fallback>
      </mc:AlternateContent>
      <p:sp>
        <p:nvSpPr>
          <p:cNvPr id="5" name="TextBox 4">
            <a:extLst>
              <a:ext uri="{FF2B5EF4-FFF2-40B4-BE49-F238E27FC236}">
                <a16:creationId xmlns:a16="http://schemas.microsoft.com/office/drawing/2014/main" id="{250CC4F4-7E66-F7A8-727B-CAC8D4C6C9E2}"/>
              </a:ext>
            </a:extLst>
          </p:cNvPr>
          <p:cNvSpPr txBox="1"/>
          <p:nvPr/>
        </p:nvSpPr>
        <p:spPr>
          <a:xfrm>
            <a:off x="447040" y="6017105"/>
            <a:ext cx="9377680" cy="646331"/>
          </a:xfrm>
          <a:prstGeom prst="rect">
            <a:avLst/>
          </a:prstGeom>
          <a:noFill/>
        </p:spPr>
        <p:txBody>
          <a:bodyPr wrap="square" rtlCol="0">
            <a:spAutoFit/>
          </a:bodyPr>
          <a:lstStyle/>
          <a:p>
            <a:r>
              <a:rPr lang="en-US" i="1" dirty="0"/>
              <a:t>This model adds an additional parameter to the logistic equation that allows various shapes in the production function, and does not require the equilibrium assumption.</a:t>
            </a:r>
            <a:endParaRPr lang="en-IN" i="1" dirty="0"/>
          </a:p>
        </p:txBody>
      </p:sp>
      <p:pic>
        <p:nvPicPr>
          <p:cNvPr id="6" name="Picture 5">
            <a:extLst>
              <a:ext uri="{FF2B5EF4-FFF2-40B4-BE49-F238E27FC236}">
                <a16:creationId xmlns:a16="http://schemas.microsoft.com/office/drawing/2014/main" id="{965CCCD6-A109-E2E6-275C-E3B4DE84AA20}"/>
              </a:ext>
            </a:extLst>
          </p:cNvPr>
          <p:cNvPicPr>
            <a:picLocks noChangeAspect="1"/>
          </p:cNvPicPr>
          <p:nvPr/>
        </p:nvPicPr>
        <p:blipFill>
          <a:blip r:embed="rId3"/>
          <a:stretch>
            <a:fillRect/>
          </a:stretch>
        </p:blipFill>
        <p:spPr>
          <a:xfrm>
            <a:off x="7486650" y="365125"/>
            <a:ext cx="4152371" cy="3737134"/>
          </a:xfrm>
          <a:prstGeom prst="rect">
            <a:avLst/>
          </a:prstGeom>
        </p:spPr>
      </p:pic>
      <p:sp>
        <p:nvSpPr>
          <p:cNvPr id="7" name="TextBox 6">
            <a:extLst>
              <a:ext uri="{FF2B5EF4-FFF2-40B4-BE49-F238E27FC236}">
                <a16:creationId xmlns:a16="http://schemas.microsoft.com/office/drawing/2014/main" id="{F8C4F22E-AD92-1A23-A273-51939048379E}"/>
              </a:ext>
            </a:extLst>
          </p:cNvPr>
          <p:cNvSpPr txBox="1"/>
          <p:nvPr/>
        </p:nvSpPr>
        <p:spPr>
          <a:xfrm>
            <a:off x="447040" y="4321018"/>
            <a:ext cx="11013440" cy="1477328"/>
          </a:xfrm>
          <a:prstGeom prst="rect">
            <a:avLst/>
          </a:prstGeom>
          <a:noFill/>
        </p:spPr>
        <p:txBody>
          <a:bodyPr wrap="square" rtlCol="0">
            <a:spAutoFit/>
          </a:bodyPr>
          <a:lstStyle/>
          <a:p>
            <a:pPr algn="just"/>
            <a:r>
              <a:rPr lang="en-US" dirty="0">
                <a:solidFill>
                  <a:srgbClr val="002060"/>
                </a:solidFill>
              </a:rPr>
              <a:t>where r is the intrinsic rate of population increase, B</a:t>
            </a:r>
            <a:r>
              <a:rPr lang="en-US" baseline="-25000" dirty="0">
                <a:solidFill>
                  <a:srgbClr val="002060"/>
                </a:solidFill>
              </a:rPr>
              <a:t>0</a:t>
            </a:r>
            <a:r>
              <a:rPr lang="en-US" dirty="0">
                <a:solidFill>
                  <a:srgbClr val="002060"/>
                </a:solidFill>
              </a:rPr>
              <a:t> is the unfished biomass and m is a shape parameter that determines at which B/ B</a:t>
            </a:r>
            <a:r>
              <a:rPr lang="en-US" baseline="-25000" dirty="0">
                <a:solidFill>
                  <a:srgbClr val="002060"/>
                </a:solidFill>
              </a:rPr>
              <a:t>0</a:t>
            </a:r>
            <a:r>
              <a:rPr lang="en-US" dirty="0">
                <a:solidFill>
                  <a:srgbClr val="002060"/>
                </a:solidFill>
              </a:rPr>
              <a:t> ratio maximum surplus production is attained. If the shape parameter m = 2, the model reduces to the Schaefer form, with the surplus production (SP) attaining MSY at exactly B</a:t>
            </a:r>
            <a:r>
              <a:rPr lang="en-US" baseline="-25000" dirty="0">
                <a:solidFill>
                  <a:srgbClr val="002060"/>
                </a:solidFill>
              </a:rPr>
              <a:t>0</a:t>
            </a:r>
            <a:r>
              <a:rPr lang="en-US" dirty="0">
                <a:solidFill>
                  <a:srgbClr val="002060"/>
                </a:solidFill>
              </a:rPr>
              <a:t>/2. If 0 &lt; m &lt; 2, SP attains MSY at biomass levels smaller than K/2; the converse applies for values of m greater than 2. The Pella-Tomlinson model reduces to a Fox model (Fox, 1970) if m approaches one.</a:t>
            </a:r>
            <a:endParaRPr lang="en-IN" dirty="0">
              <a:solidFill>
                <a:srgbClr val="002060"/>
              </a:solidFill>
            </a:endParaRPr>
          </a:p>
        </p:txBody>
      </p:sp>
    </p:spTree>
    <p:extLst>
      <p:ext uri="{BB962C8B-B14F-4D97-AF65-F5344CB8AC3E}">
        <p14:creationId xmlns:p14="http://schemas.microsoft.com/office/powerpoint/2010/main" val="3356597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4298-1DC0-E7CE-2856-B4554C9F90C5}"/>
              </a:ext>
            </a:extLst>
          </p:cNvPr>
          <p:cNvSpPr>
            <a:spLocks noGrp="1"/>
          </p:cNvSpPr>
          <p:nvPr>
            <p:ph type="title"/>
          </p:nvPr>
        </p:nvSpPr>
        <p:spPr/>
        <p:txBody>
          <a:bodyPr/>
          <a:lstStyle/>
          <a:p>
            <a:r>
              <a:rPr lang="en-IN" dirty="0"/>
              <a:t>Disadvantage of surplus production model </a:t>
            </a:r>
          </a:p>
        </p:txBody>
      </p:sp>
      <p:sp>
        <p:nvSpPr>
          <p:cNvPr id="3" name="Content Placeholder 2">
            <a:extLst>
              <a:ext uri="{FF2B5EF4-FFF2-40B4-BE49-F238E27FC236}">
                <a16:creationId xmlns:a16="http://schemas.microsoft.com/office/drawing/2014/main" id="{9C048DA5-E50C-F360-6D04-F3ACBCB2C0E3}"/>
              </a:ext>
            </a:extLst>
          </p:cNvPr>
          <p:cNvSpPr>
            <a:spLocks noGrp="1"/>
          </p:cNvSpPr>
          <p:nvPr>
            <p:ph idx="1"/>
          </p:nvPr>
        </p:nvSpPr>
        <p:spPr/>
        <p:txBody>
          <a:bodyPr>
            <a:normAutofit/>
          </a:bodyPr>
          <a:lstStyle/>
          <a:p>
            <a:pPr algn="l"/>
            <a:endParaRPr lang="en-IN" sz="2200" b="0" i="0" u="none" strike="noStrike" baseline="0" dirty="0">
              <a:solidFill>
                <a:srgbClr val="000000"/>
              </a:solidFill>
              <a:latin typeface="Arial" panose="020B0604020202020204" pitchFamily="34" charset="0"/>
            </a:endParaRPr>
          </a:p>
          <a:p>
            <a:r>
              <a:rPr lang="en-US" sz="2200" b="0" i="0" u="none" strike="noStrike" baseline="0" dirty="0">
                <a:solidFill>
                  <a:srgbClr val="000000"/>
                </a:solidFill>
                <a:latin typeface="Arial" panose="020B0604020202020204" pitchFamily="34" charset="0"/>
              </a:rPr>
              <a:t>Does not incorporate </a:t>
            </a:r>
            <a:r>
              <a:rPr lang="en-US" sz="2200" b="0" i="0" u="none" strike="noStrike" baseline="0" dirty="0">
                <a:solidFill>
                  <a:srgbClr val="FF3200"/>
                </a:solidFill>
                <a:latin typeface="Arial" panose="020B0604020202020204" pitchFamily="34" charset="0"/>
              </a:rPr>
              <a:t>environmental </a:t>
            </a:r>
            <a:r>
              <a:rPr lang="en-US" sz="2200" b="0" i="0" u="none" strike="noStrike" baseline="0" dirty="0">
                <a:solidFill>
                  <a:srgbClr val="000000"/>
                </a:solidFill>
                <a:latin typeface="Arial" panose="020B0604020202020204" pitchFamily="34" charset="0"/>
              </a:rPr>
              <a:t>factors </a:t>
            </a:r>
          </a:p>
          <a:p>
            <a:endParaRPr lang="en-US" sz="2200" b="0" i="0" u="none" strike="noStrike" baseline="0" dirty="0">
              <a:solidFill>
                <a:srgbClr val="000000"/>
              </a:solidFill>
              <a:latin typeface="Arial" panose="020B0604020202020204" pitchFamily="34" charset="0"/>
            </a:endParaRPr>
          </a:p>
          <a:p>
            <a:r>
              <a:rPr lang="en-IN" sz="2200" b="0" i="0" u="none" strike="noStrike" baseline="0" dirty="0">
                <a:solidFill>
                  <a:srgbClr val="000000"/>
                </a:solidFill>
                <a:latin typeface="Arial" panose="020B0604020202020204" pitchFamily="34" charset="0"/>
              </a:rPr>
              <a:t>Excludes </a:t>
            </a:r>
            <a:r>
              <a:rPr lang="en-IN" sz="2200" b="0" i="0" u="none" strike="noStrike" baseline="0" dirty="0">
                <a:solidFill>
                  <a:srgbClr val="FF3200"/>
                </a:solidFill>
                <a:latin typeface="Arial" panose="020B0604020202020204" pitchFamily="34" charset="0"/>
              </a:rPr>
              <a:t>trophic linkages </a:t>
            </a:r>
          </a:p>
          <a:p>
            <a:endParaRPr lang="en-IN" sz="2200" b="0" i="0" u="none" strike="noStrike" baseline="0" dirty="0">
              <a:solidFill>
                <a:srgbClr val="000000"/>
              </a:solidFill>
              <a:latin typeface="Arial" panose="020B0604020202020204" pitchFamily="34" charset="0"/>
            </a:endParaRPr>
          </a:p>
          <a:p>
            <a:r>
              <a:rPr lang="en-US" sz="2200" dirty="0">
                <a:solidFill>
                  <a:srgbClr val="000000"/>
                </a:solidFill>
                <a:latin typeface="Arial" panose="020B0604020202020204" pitchFamily="34" charset="0"/>
              </a:rPr>
              <a:t>A</a:t>
            </a:r>
            <a:r>
              <a:rPr lang="en-US" sz="2200" b="0" i="0" u="none" strike="noStrike" baseline="0" dirty="0">
                <a:solidFill>
                  <a:srgbClr val="000000"/>
                </a:solidFill>
                <a:latin typeface="Arial" panose="020B0604020202020204" pitchFamily="34" charset="0"/>
              </a:rPr>
              <a:t>ssumes stock has </a:t>
            </a:r>
            <a:r>
              <a:rPr lang="en-US" sz="2200" b="0" i="0" u="none" strike="noStrike" baseline="0" dirty="0">
                <a:solidFill>
                  <a:srgbClr val="FF3200"/>
                </a:solidFill>
                <a:latin typeface="Arial" panose="020B0604020202020204" pitchFamily="34" charset="0"/>
              </a:rPr>
              <a:t>stabilized </a:t>
            </a:r>
            <a:r>
              <a:rPr lang="en-US" sz="2200" b="0" i="0" u="none" strike="noStrike" baseline="0" dirty="0">
                <a:solidFill>
                  <a:srgbClr val="000000"/>
                </a:solidFill>
                <a:latin typeface="Arial" panose="020B0604020202020204" pitchFamily="34" charset="0"/>
              </a:rPr>
              <a:t>at current rate of fishing </a:t>
            </a:r>
          </a:p>
          <a:p>
            <a:endParaRPr lang="en-US" sz="2200" b="0" i="0" u="none" strike="noStrike" baseline="0" dirty="0">
              <a:solidFill>
                <a:srgbClr val="000000"/>
              </a:solidFill>
              <a:latin typeface="Arial" panose="020B0604020202020204" pitchFamily="34" charset="0"/>
            </a:endParaRPr>
          </a:p>
          <a:p>
            <a:r>
              <a:rPr lang="en-US" sz="2200" dirty="0">
                <a:solidFill>
                  <a:srgbClr val="000000"/>
                </a:solidFill>
                <a:latin typeface="Arial" panose="020B0604020202020204" pitchFamily="34" charset="0"/>
              </a:rPr>
              <a:t>D</a:t>
            </a:r>
            <a:r>
              <a:rPr lang="en-US" sz="2200" b="0" i="0" u="none" strike="noStrike" baseline="0" dirty="0">
                <a:solidFill>
                  <a:srgbClr val="000000"/>
                </a:solidFill>
                <a:latin typeface="Arial" panose="020B0604020202020204" pitchFamily="34" charset="0"/>
              </a:rPr>
              <a:t>oesn’t tell us much about the </a:t>
            </a:r>
            <a:r>
              <a:rPr lang="en-US" sz="2200" b="0" i="0" u="none" strike="noStrike" baseline="0" dirty="0">
                <a:solidFill>
                  <a:srgbClr val="FF3200"/>
                </a:solidFill>
                <a:latin typeface="Arial" panose="020B0604020202020204" pitchFamily="34" charset="0"/>
              </a:rPr>
              <a:t>mechanisms </a:t>
            </a:r>
            <a:r>
              <a:rPr lang="en-US" sz="2200" b="0" i="0" u="none" strike="noStrike" baseline="0" dirty="0">
                <a:solidFill>
                  <a:srgbClr val="000000"/>
                </a:solidFill>
                <a:latin typeface="Arial" panose="020B0604020202020204" pitchFamily="34" charset="0"/>
              </a:rPr>
              <a:t>affecting the population dynamics </a:t>
            </a:r>
          </a:p>
          <a:p>
            <a:endParaRPr lang="en-IN" sz="2200" dirty="0"/>
          </a:p>
        </p:txBody>
      </p:sp>
    </p:spTree>
    <p:extLst>
      <p:ext uri="{BB962C8B-B14F-4D97-AF65-F5344CB8AC3E}">
        <p14:creationId xmlns:p14="http://schemas.microsoft.com/office/powerpoint/2010/main" val="3005669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B3BB59C-E2E5-71A2-BCDA-B5B8AD834F85}"/>
              </a:ext>
            </a:extLst>
          </p:cNvPr>
          <p:cNvGraphicFramePr>
            <a:graphicFrameLocks noGrp="1"/>
          </p:cNvGraphicFramePr>
          <p:nvPr>
            <p:ph idx="1"/>
            <p:extLst>
              <p:ext uri="{D42A27DB-BD31-4B8C-83A1-F6EECF244321}">
                <p14:modId xmlns:p14="http://schemas.microsoft.com/office/powerpoint/2010/main" val="1656680914"/>
              </p:ext>
            </p:extLst>
          </p:nvPr>
        </p:nvGraphicFramePr>
        <p:xfrm>
          <a:off x="838200" y="1825625"/>
          <a:ext cx="7770159" cy="741680"/>
        </p:xfrm>
        <a:graphic>
          <a:graphicData uri="http://schemas.openxmlformats.org/drawingml/2006/table">
            <a:tbl>
              <a:tblPr firstRow="1" bandRow="1">
                <a:tableStyleId>{5C22544A-7EE6-4342-B048-85BDC9FD1C3A}</a:tableStyleId>
              </a:tblPr>
              <a:tblGrid>
                <a:gridCol w="1840006">
                  <a:extLst>
                    <a:ext uri="{9D8B030D-6E8A-4147-A177-3AD203B41FA5}">
                      <a16:colId xmlns:a16="http://schemas.microsoft.com/office/drawing/2014/main" val="2653149565"/>
                    </a:ext>
                  </a:extLst>
                </a:gridCol>
                <a:gridCol w="2408801">
                  <a:extLst>
                    <a:ext uri="{9D8B030D-6E8A-4147-A177-3AD203B41FA5}">
                      <a16:colId xmlns:a16="http://schemas.microsoft.com/office/drawing/2014/main" val="203397517"/>
                    </a:ext>
                  </a:extLst>
                </a:gridCol>
                <a:gridCol w="3476902">
                  <a:extLst>
                    <a:ext uri="{9D8B030D-6E8A-4147-A177-3AD203B41FA5}">
                      <a16:colId xmlns:a16="http://schemas.microsoft.com/office/drawing/2014/main" val="2814619308"/>
                    </a:ext>
                  </a:extLst>
                </a:gridCol>
                <a:gridCol w="44450">
                  <a:extLst>
                    <a:ext uri="{9D8B030D-6E8A-4147-A177-3AD203B41FA5}">
                      <a16:colId xmlns:a16="http://schemas.microsoft.com/office/drawing/2014/main" val="3527814404"/>
                    </a:ext>
                  </a:extLst>
                </a:gridCol>
              </a:tblGrid>
              <a:tr h="370840">
                <a:tc>
                  <a:txBody>
                    <a:bodyPr/>
                    <a:lstStyle/>
                    <a:p>
                      <a:pPr algn="ctr" fontAlgn="b"/>
                      <a:r>
                        <a:rPr lang="en-US" sz="1800" b="1" i="0" u="none" strike="noStrike" dirty="0">
                          <a:solidFill>
                            <a:schemeClr val="bg1"/>
                          </a:solidFill>
                          <a:effectLst/>
                          <a:latin typeface="Calibri" panose="020F0502020204030204" pitchFamily="34" charset="0"/>
                        </a:rPr>
                        <a:t>Biomass (start)</a:t>
                      </a:r>
                    </a:p>
                  </a:txBody>
                  <a:tcPr marL="9525" marR="9525" marT="9525" marB="0" anchor="ctr"/>
                </a:tc>
                <a:tc>
                  <a:txBody>
                    <a:bodyPr/>
                    <a:lstStyle/>
                    <a:p>
                      <a:pPr algn="ctr" fontAlgn="b"/>
                      <a:r>
                        <a:rPr lang="en-US" sz="1800" b="1" i="0" u="none" strike="noStrike" dirty="0">
                          <a:solidFill>
                            <a:schemeClr val="bg1"/>
                          </a:solidFill>
                          <a:effectLst/>
                          <a:latin typeface="Calibri" panose="020F0502020204030204" pitchFamily="34" charset="0"/>
                        </a:rPr>
                        <a:t>surplus production </a:t>
                      </a:r>
                    </a:p>
                  </a:txBody>
                  <a:tcPr marL="9525" marR="9525" marT="9525" marB="0" anchor="ctr"/>
                </a:tc>
                <a:tc>
                  <a:txBody>
                    <a:bodyPr/>
                    <a:lstStyle/>
                    <a:p>
                      <a:pPr algn="ctr" fontAlgn="b"/>
                      <a:r>
                        <a:rPr lang="en-US" sz="1800" b="1" i="0" u="none" strike="noStrike" dirty="0">
                          <a:solidFill>
                            <a:schemeClr val="bg1"/>
                          </a:solidFill>
                          <a:effectLst/>
                          <a:latin typeface="Calibri" panose="020F0502020204030204" pitchFamily="34" charset="0"/>
                        </a:rPr>
                        <a:t>catch </a:t>
                      </a:r>
                    </a:p>
                  </a:txBody>
                  <a:tcPr marL="9525" marR="9525" marT="9525" marB="0" anchor="ctr"/>
                </a:tc>
                <a:tc>
                  <a:txBody>
                    <a:bodyPr/>
                    <a:lstStyle/>
                    <a:p>
                      <a:pPr algn="ctr" fontAlgn="b"/>
                      <a:endParaRPr lang="en-US" sz="1800" b="1" i="0" u="none" strike="noStrike" dirty="0">
                        <a:solidFill>
                          <a:schemeClr val="bg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34133784"/>
                  </a:ext>
                </a:extLst>
              </a:tr>
              <a:tr h="370840">
                <a:tc>
                  <a:txBody>
                    <a:bodyPr/>
                    <a:lstStyle/>
                    <a:p>
                      <a:pPr algn="ctr" fontAlgn="b"/>
                      <a:r>
                        <a:rPr lang="en-US" sz="1800" b="0" i="0" u="none" strike="noStrike" dirty="0">
                          <a:solidFill>
                            <a:srgbClr val="000000"/>
                          </a:solidFill>
                          <a:effectLst/>
                          <a:latin typeface="Calibri" panose="020F0502020204030204" pitchFamily="34" charset="0"/>
                        </a:rPr>
                        <a:t>1000.00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200.00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endParaRPr lang="en-US" sz="18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16893345"/>
                  </a:ext>
                </a:extLst>
              </a:tr>
            </a:tbl>
          </a:graphicData>
        </a:graphic>
      </p:graphicFrame>
      <p:sp>
        <p:nvSpPr>
          <p:cNvPr id="5" name="Title 1">
            <a:extLst>
              <a:ext uri="{FF2B5EF4-FFF2-40B4-BE49-F238E27FC236}">
                <a16:creationId xmlns:a16="http://schemas.microsoft.com/office/drawing/2014/main" id="{4527C984-F6EF-D076-1A1F-7A3A3F6AC62F}"/>
              </a:ext>
            </a:extLst>
          </p:cNvPr>
          <p:cNvSpPr txBox="1">
            <a:spLocks/>
          </p:cNvSpPr>
          <p:nvPr/>
        </p:nvSpPr>
        <p:spPr>
          <a:xfrm>
            <a:off x="838200" y="365125"/>
            <a:ext cx="10515600" cy="7173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i="1" dirty="0"/>
              <a:t>Exercise - dummy data </a:t>
            </a:r>
          </a:p>
        </p:txBody>
      </p:sp>
      <p:sp>
        <p:nvSpPr>
          <p:cNvPr id="6" name="TextBox 5">
            <a:extLst>
              <a:ext uri="{FF2B5EF4-FFF2-40B4-BE49-F238E27FC236}">
                <a16:creationId xmlns:a16="http://schemas.microsoft.com/office/drawing/2014/main" id="{8606385D-73F4-48E1-1163-15C606086717}"/>
              </a:ext>
            </a:extLst>
          </p:cNvPr>
          <p:cNvSpPr txBox="1"/>
          <p:nvPr/>
        </p:nvSpPr>
        <p:spPr>
          <a:xfrm>
            <a:off x="4723279" y="4290696"/>
            <a:ext cx="5016117" cy="369332"/>
          </a:xfrm>
          <a:prstGeom prst="rect">
            <a:avLst/>
          </a:prstGeom>
          <a:noFill/>
        </p:spPr>
        <p:txBody>
          <a:bodyPr wrap="none" rtlCol="0">
            <a:spAutoFit/>
          </a:bodyPr>
          <a:lstStyle/>
          <a:p>
            <a:r>
              <a:rPr lang="en-US" i="1" dirty="0"/>
              <a:t>Expecting 20% as the surplus production of biomass</a:t>
            </a:r>
          </a:p>
        </p:txBody>
      </p:sp>
    </p:spTree>
    <p:extLst>
      <p:ext uri="{BB962C8B-B14F-4D97-AF65-F5344CB8AC3E}">
        <p14:creationId xmlns:p14="http://schemas.microsoft.com/office/powerpoint/2010/main" val="1298354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0CE5-D15D-DE1B-2195-19E323D1BE52}"/>
              </a:ext>
            </a:extLst>
          </p:cNvPr>
          <p:cNvSpPr>
            <a:spLocks noGrp="1"/>
          </p:cNvSpPr>
          <p:nvPr>
            <p:ph type="title"/>
          </p:nvPr>
        </p:nvSpPr>
        <p:spPr>
          <a:xfrm>
            <a:off x="838200" y="365125"/>
            <a:ext cx="10515600" cy="717363"/>
          </a:xfrm>
        </p:spPr>
        <p:txBody>
          <a:bodyPr>
            <a:normAutofit/>
          </a:bodyPr>
          <a:lstStyle/>
          <a:p>
            <a:r>
              <a:rPr lang="en-US" i="1" dirty="0"/>
              <a:t>Example - dummy data </a:t>
            </a:r>
          </a:p>
        </p:txBody>
      </p:sp>
      <p:sp>
        <p:nvSpPr>
          <p:cNvPr id="5" name="TextBox 4">
            <a:extLst>
              <a:ext uri="{FF2B5EF4-FFF2-40B4-BE49-F238E27FC236}">
                <a16:creationId xmlns:a16="http://schemas.microsoft.com/office/drawing/2014/main" id="{22B0E627-2582-1689-2342-499EDA6125F2}"/>
              </a:ext>
            </a:extLst>
          </p:cNvPr>
          <p:cNvSpPr txBox="1"/>
          <p:nvPr/>
        </p:nvSpPr>
        <p:spPr>
          <a:xfrm>
            <a:off x="5405718" y="5883088"/>
            <a:ext cx="5016117" cy="369332"/>
          </a:xfrm>
          <a:prstGeom prst="rect">
            <a:avLst/>
          </a:prstGeom>
          <a:noFill/>
        </p:spPr>
        <p:txBody>
          <a:bodyPr wrap="none" rtlCol="0">
            <a:spAutoFit/>
          </a:bodyPr>
          <a:lstStyle/>
          <a:p>
            <a:r>
              <a:rPr lang="en-US" i="1" dirty="0"/>
              <a:t>Expecting 20% as the surplus production of biomass</a:t>
            </a:r>
          </a:p>
        </p:txBody>
      </p:sp>
      <p:graphicFrame>
        <p:nvGraphicFramePr>
          <p:cNvPr id="3" name="Table 4">
            <a:extLst>
              <a:ext uri="{FF2B5EF4-FFF2-40B4-BE49-F238E27FC236}">
                <a16:creationId xmlns:a16="http://schemas.microsoft.com/office/drawing/2014/main" id="{74985E60-C2F9-CD2E-9059-A497AD4B5790}"/>
              </a:ext>
            </a:extLst>
          </p:cNvPr>
          <p:cNvGraphicFramePr>
            <a:graphicFrameLocks/>
          </p:cNvGraphicFramePr>
          <p:nvPr>
            <p:extLst>
              <p:ext uri="{D42A27DB-BD31-4B8C-83A1-F6EECF244321}">
                <p14:modId xmlns:p14="http://schemas.microsoft.com/office/powerpoint/2010/main" val="3192037312"/>
              </p:ext>
            </p:extLst>
          </p:nvPr>
        </p:nvGraphicFramePr>
        <p:xfrm>
          <a:off x="1071539" y="1349680"/>
          <a:ext cx="7770159" cy="3895725"/>
        </p:xfrm>
        <a:graphic>
          <a:graphicData uri="http://schemas.openxmlformats.org/drawingml/2006/table">
            <a:tbl>
              <a:tblPr firstRow="1" bandRow="1">
                <a:tableStyleId>{5C22544A-7EE6-4342-B048-85BDC9FD1C3A}</a:tableStyleId>
              </a:tblPr>
              <a:tblGrid>
                <a:gridCol w="1840006">
                  <a:extLst>
                    <a:ext uri="{9D8B030D-6E8A-4147-A177-3AD203B41FA5}">
                      <a16:colId xmlns:a16="http://schemas.microsoft.com/office/drawing/2014/main" val="917979923"/>
                    </a:ext>
                  </a:extLst>
                </a:gridCol>
                <a:gridCol w="1553135">
                  <a:extLst>
                    <a:ext uri="{9D8B030D-6E8A-4147-A177-3AD203B41FA5}">
                      <a16:colId xmlns:a16="http://schemas.microsoft.com/office/drawing/2014/main" val="2249697412"/>
                    </a:ext>
                  </a:extLst>
                </a:gridCol>
                <a:gridCol w="1815353">
                  <a:extLst>
                    <a:ext uri="{9D8B030D-6E8A-4147-A177-3AD203B41FA5}">
                      <a16:colId xmlns:a16="http://schemas.microsoft.com/office/drawing/2014/main" val="2811788124"/>
                    </a:ext>
                  </a:extLst>
                </a:gridCol>
                <a:gridCol w="2561665">
                  <a:extLst>
                    <a:ext uri="{9D8B030D-6E8A-4147-A177-3AD203B41FA5}">
                      <a16:colId xmlns:a16="http://schemas.microsoft.com/office/drawing/2014/main" val="3287342293"/>
                    </a:ext>
                  </a:extLst>
                </a:gridCol>
              </a:tblGrid>
              <a:tr h="370840">
                <a:tc>
                  <a:txBody>
                    <a:bodyPr/>
                    <a:lstStyle/>
                    <a:p>
                      <a:pPr algn="ctr" fontAlgn="b"/>
                      <a:r>
                        <a:rPr lang="en-US" sz="1800" b="1" i="0" u="none" strike="noStrike" dirty="0">
                          <a:solidFill>
                            <a:schemeClr val="bg1"/>
                          </a:solidFill>
                          <a:effectLst/>
                          <a:latin typeface="Calibri" panose="020F0502020204030204" pitchFamily="34" charset="0"/>
                        </a:rPr>
                        <a:t>Biomass (start)</a:t>
                      </a:r>
                    </a:p>
                  </a:txBody>
                  <a:tcPr marL="9525" marR="9525" marT="9525" marB="0" anchor="ctr"/>
                </a:tc>
                <a:tc>
                  <a:txBody>
                    <a:bodyPr/>
                    <a:lstStyle/>
                    <a:p>
                      <a:pPr algn="ctr" fontAlgn="b"/>
                      <a:r>
                        <a:rPr lang="en-US" sz="1800" b="1" i="0" u="none" strike="noStrike" dirty="0">
                          <a:solidFill>
                            <a:schemeClr val="bg1"/>
                          </a:solidFill>
                          <a:effectLst/>
                          <a:latin typeface="Calibri" panose="020F0502020204030204" pitchFamily="34" charset="0"/>
                        </a:rPr>
                        <a:t>surplus production </a:t>
                      </a:r>
                    </a:p>
                  </a:txBody>
                  <a:tcPr marL="9525" marR="9525" marT="9525" marB="0" anchor="ctr"/>
                </a:tc>
                <a:tc>
                  <a:txBody>
                    <a:bodyPr/>
                    <a:lstStyle/>
                    <a:p>
                      <a:pPr algn="ctr" fontAlgn="b"/>
                      <a:r>
                        <a:rPr lang="en-US" sz="1800" b="1" i="0" u="none" strike="noStrike" dirty="0">
                          <a:solidFill>
                            <a:schemeClr val="bg1"/>
                          </a:solidFill>
                          <a:effectLst/>
                          <a:latin typeface="Calibri" panose="020F0502020204030204" pitchFamily="34" charset="0"/>
                        </a:rPr>
                        <a:t>catch </a:t>
                      </a:r>
                    </a:p>
                  </a:txBody>
                  <a:tcPr marL="9525" marR="9525" marT="9525" marB="0" anchor="ctr"/>
                </a:tc>
                <a:tc>
                  <a:txBody>
                    <a:bodyPr/>
                    <a:lstStyle/>
                    <a:p>
                      <a:pPr algn="ctr" fontAlgn="b"/>
                      <a:r>
                        <a:rPr lang="en-US" sz="1800" b="1" i="0" u="none" strike="noStrike" dirty="0">
                          <a:solidFill>
                            <a:schemeClr val="bg1"/>
                          </a:solidFill>
                          <a:effectLst/>
                          <a:latin typeface="Calibri" panose="020F0502020204030204" pitchFamily="34" charset="0"/>
                        </a:rPr>
                        <a:t>biomass(end)</a:t>
                      </a:r>
                    </a:p>
                  </a:txBody>
                  <a:tcPr marL="9525" marR="9525" marT="9525" marB="0" anchor="ctr"/>
                </a:tc>
                <a:extLst>
                  <a:ext uri="{0D108BD9-81ED-4DB2-BD59-A6C34878D82A}">
                    <a16:rowId xmlns:a16="http://schemas.microsoft.com/office/drawing/2014/main" val="1759852705"/>
                  </a:ext>
                </a:extLst>
              </a:tr>
              <a:tr h="370840">
                <a:tc>
                  <a:txBody>
                    <a:bodyPr/>
                    <a:lstStyle/>
                    <a:p>
                      <a:pPr algn="ctr" fontAlgn="b"/>
                      <a:r>
                        <a:rPr lang="en-US" sz="1800" b="0" i="0" u="none" strike="noStrike" dirty="0">
                          <a:solidFill>
                            <a:srgbClr val="000000"/>
                          </a:solidFill>
                          <a:effectLst/>
                          <a:latin typeface="Calibri" panose="020F0502020204030204" pitchFamily="34" charset="0"/>
                        </a:rPr>
                        <a:t>1000.00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200.00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950.00</a:t>
                      </a:r>
                    </a:p>
                  </a:txBody>
                  <a:tcPr marL="9525" marR="9525" marT="9525" marB="0" anchor="ctr"/>
                </a:tc>
                <a:extLst>
                  <a:ext uri="{0D108BD9-81ED-4DB2-BD59-A6C34878D82A}">
                    <a16:rowId xmlns:a16="http://schemas.microsoft.com/office/drawing/2014/main" val="2050433924"/>
                  </a:ext>
                </a:extLst>
              </a:tr>
              <a:tr h="370840">
                <a:tc>
                  <a:txBody>
                    <a:bodyPr/>
                    <a:lstStyle/>
                    <a:p>
                      <a:pPr algn="ctr" fontAlgn="b"/>
                      <a:r>
                        <a:rPr lang="en-US" sz="1800" b="0" i="0" u="none" strike="noStrike">
                          <a:solidFill>
                            <a:srgbClr val="000000"/>
                          </a:solidFill>
                          <a:effectLst/>
                          <a:latin typeface="Calibri" panose="020F0502020204030204" pitchFamily="34" charset="0"/>
                        </a:rPr>
                        <a:t>950.00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190.00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890.00</a:t>
                      </a:r>
                    </a:p>
                  </a:txBody>
                  <a:tcPr marL="9525" marR="9525" marT="9525" marB="0" anchor="ctr"/>
                </a:tc>
                <a:extLst>
                  <a:ext uri="{0D108BD9-81ED-4DB2-BD59-A6C34878D82A}">
                    <a16:rowId xmlns:a16="http://schemas.microsoft.com/office/drawing/2014/main" val="668151792"/>
                  </a:ext>
                </a:extLst>
              </a:tr>
              <a:tr h="370840">
                <a:tc>
                  <a:txBody>
                    <a:bodyPr/>
                    <a:lstStyle/>
                    <a:p>
                      <a:pPr algn="ctr" fontAlgn="b"/>
                      <a:r>
                        <a:rPr lang="en-US" sz="1800" b="0" i="0" u="none" strike="noStrike">
                          <a:solidFill>
                            <a:srgbClr val="000000"/>
                          </a:solidFill>
                          <a:effectLst/>
                          <a:latin typeface="Calibri" panose="020F0502020204030204" pitchFamily="34" charset="0"/>
                        </a:rPr>
                        <a:t>890.00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178.00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818.00</a:t>
                      </a:r>
                    </a:p>
                  </a:txBody>
                  <a:tcPr marL="9525" marR="9525" marT="9525" marB="0" anchor="ctr"/>
                </a:tc>
                <a:extLst>
                  <a:ext uri="{0D108BD9-81ED-4DB2-BD59-A6C34878D82A}">
                    <a16:rowId xmlns:a16="http://schemas.microsoft.com/office/drawing/2014/main" val="143302300"/>
                  </a:ext>
                </a:extLst>
              </a:tr>
              <a:tr h="370840">
                <a:tc>
                  <a:txBody>
                    <a:bodyPr/>
                    <a:lstStyle/>
                    <a:p>
                      <a:pPr algn="ctr" fontAlgn="b"/>
                      <a:r>
                        <a:rPr lang="en-US" sz="1800" b="0" i="0" u="none" strike="noStrike">
                          <a:solidFill>
                            <a:srgbClr val="000000"/>
                          </a:solidFill>
                          <a:effectLst/>
                          <a:latin typeface="Calibri" panose="020F0502020204030204" pitchFamily="34" charset="0"/>
                        </a:rPr>
                        <a:t>818.00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163.60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731.60</a:t>
                      </a:r>
                    </a:p>
                  </a:txBody>
                  <a:tcPr marL="9525" marR="9525" marT="9525" marB="0" anchor="ctr"/>
                </a:tc>
                <a:extLst>
                  <a:ext uri="{0D108BD9-81ED-4DB2-BD59-A6C34878D82A}">
                    <a16:rowId xmlns:a16="http://schemas.microsoft.com/office/drawing/2014/main" val="1221684085"/>
                  </a:ext>
                </a:extLst>
              </a:tr>
              <a:tr h="370840">
                <a:tc>
                  <a:txBody>
                    <a:bodyPr/>
                    <a:lstStyle/>
                    <a:p>
                      <a:pPr algn="ctr" fontAlgn="b"/>
                      <a:r>
                        <a:rPr lang="en-US" sz="1800" b="0" i="0" u="none" strike="noStrike">
                          <a:solidFill>
                            <a:srgbClr val="000000"/>
                          </a:solidFill>
                          <a:effectLst/>
                          <a:latin typeface="Calibri" panose="020F0502020204030204" pitchFamily="34" charset="0"/>
                        </a:rPr>
                        <a:t>731.60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146.32</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627.92</a:t>
                      </a:r>
                    </a:p>
                  </a:txBody>
                  <a:tcPr marL="9525" marR="9525" marT="9525" marB="0" anchor="ctr"/>
                </a:tc>
                <a:extLst>
                  <a:ext uri="{0D108BD9-81ED-4DB2-BD59-A6C34878D82A}">
                    <a16:rowId xmlns:a16="http://schemas.microsoft.com/office/drawing/2014/main" val="2407959458"/>
                  </a:ext>
                </a:extLst>
              </a:tr>
              <a:tr h="370840">
                <a:tc>
                  <a:txBody>
                    <a:bodyPr/>
                    <a:lstStyle/>
                    <a:p>
                      <a:pPr algn="ctr" fontAlgn="b"/>
                      <a:r>
                        <a:rPr lang="en-US" sz="1800" b="0" i="0" u="none" strike="noStrike">
                          <a:solidFill>
                            <a:srgbClr val="000000"/>
                          </a:solidFill>
                          <a:effectLst/>
                          <a:latin typeface="Calibri" panose="020F0502020204030204" pitchFamily="34" charset="0"/>
                        </a:rPr>
                        <a:t>627.92</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125.58</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503.50</a:t>
                      </a:r>
                    </a:p>
                  </a:txBody>
                  <a:tcPr marL="9525" marR="9525" marT="9525" marB="0" anchor="ctr"/>
                </a:tc>
                <a:extLst>
                  <a:ext uri="{0D108BD9-81ED-4DB2-BD59-A6C34878D82A}">
                    <a16:rowId xmlns:a16="http://schemas.microsoft.com/office/drawing/2014/main" val="2369695115"/>
                  </a:ext>
                </a:extLst>
              </a:tr>
              <a:tr h="370840">
                <a:tc>
                  <a:txBody>
                    <a:bodyPr/>
                    <a:lstStyle/>
                    <a:p>
                      <a:pPr algn="ctr" fontAlgn="b"/>
                      <a:r>
                        <a:rPr lang="en-US" sz="1800" b="0" i="0" u="none" strike="noStrike">
                          <a:solidFill>
                            <a:srgbClr val="000000"/>
                          </a:solidFill>
                          <a:effectLst/>
                          <a:latin typeface="Calibri" panose="020F0502020204030204" pitchFamily="34" charset="0"/>
                        </a:rPr>
                        <a:t>503.50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100.70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354.20</a:t>
                      </a:r>
                    </a:p>
                  </a:txBody>
                  <a:tcPr marL="9525" marR="9525" marT="9525" marB="0" anchor="ctr"/>
                </a:tc>
                <a:extLst>
                  <a:ext uri="{0D108BD9-81ED-4DB2-BD59-A6C34878D82A}">
                    <a16:rowId xmlns:a16="http://schemas.microsoft.com/office/drawing/2014/main" val="2231950468"/>
                  </a:ext>
                </a:extLst>
              </a:tr>
              <a:tr h="370840">
                <a:tc>
                  <a:txBody>
                    <a:bodyPr/>
                    <a:lstStyle/>
                    <a:p>
                      <a:pPr algn="ctr" fontAlgn="b"/>
                      <a:r>
                        <a:rPr lang="en-US" sz="1800" b="0" i="0" u="none" strike="noStrike">
                          <a:solidFill>
                            <a:srgbClr val="000000"/>
                          </a:solidFill>
                          <a:effectLst/>
                          <a:latin typeface="Calibri" panose="020F0502020204030204" pitchFamily="34" charset="0"/>
                        </a:rPr>
                        <a:t>354.20</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70.84</a:t>
                      </a:r>
                    </a:p>
                  </a:txBody>
                  <a:tcPr marL="9525" marR="9525" marT="9525" marB="0" anchor="ctr"/>
                </a:tc>
                <a:tc>
                  <a:txBody>
                    <a:bodyPr/>
                    <a:lstStyle/>
                    <a:p>
                      <a:pPr algn="ctr" fontAlgn="b"/>
                      <a:r>
                        <a:rPr lang="en-US" sz="1800" b="0" i="0" u="none" strike="noStrike">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175.05</a:t>
                      </a:r>
                    </a:p>
                  </a:txBody>
                  <a:tcPr marL="9525" marR="9525" marT="9525" marB="0" anchor="ctr"/>
                </a:tc>
                <a:extLst>
                  <a:ext uri="{0D108BD9-81ED-4DB2-BD59-A6C34878D82A}">
                    <a16:rowId xmlns:a16="http://schemas.microsoft.com/office/drawing/2014/main" val="2865291072"/>
                  </a:ext>
                </a:extLst>
              </a:tr>
              <a:tr h="370840">
                <a:tc>
                  <a:txBody>
                    <a:bodyPr/>
                    <a:lstStyle/>
                    <a:p>
                      <a:pPr algn="ctr" fontAlgn="b"/>
                      <a:r>
                        <a:rPr lang="en-US" sz="1800" b="0" i="0" u="none" strike="noStrike">
                          <a:solidFill>
                            <a:srgbClr val="000000"/>
                          </a:solidFill>
                          <a:effectLst/>
                          <a:latin typeface="Calibri" panose="020F0502020204030204" pitchFamily="34" charset="0"/>
                        </a:rPr>
                        <a:t>175.05</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35.01</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250</a:t>
                      </a:r>
                    </a:p>
                  </a:txBody>
                  <a:tcPr marL="9525" marR="9525" marT="9525" marB="0" anchor="ctr"/>
                </a:tc>
                <a:tc>
                  <a:txBody>
                    <a:bodyPr/>
                    <a:lstStyle/>
                    <a:p>
                      <a:pPr algn="ctr" fontAlgn="b"/>
                      <a:r>
                        <a:rPr lang="en-US" sz="1800" b="0" i="0" u="none" strike="noStrike" dirty="0">
                          <a:solidFill>
                            <a:srgbClr val="000000"/>
                          </a:solidFill>
                          <a:effectLst/>
                          <a:latin typeface="Calibri" panose="020F0502020204030204" pitchFamily="34" charset="0"/>
                        </a:rPr>
                        <a:t>-39.95</a:t>
                      </a:r>
                    </a:p>
                  </a:txBody>
                  <a:tcPr marL="9525" marR="9525" marT="9525" marB="0" anchor="ctr"/>
                </a:tc>
                <a:extLst>
                  <a:ext uri="{0D108BD9-81ED-4DB2-BD59-A6C34878D82A}">
                    <a16:rowId xmlns:a16="http://schemas.microsoft.com/office/drawing/2014/main" val="3620845954"/>
                  </a:ext>
                </a:extLst>
              </a:tr>
            </a:tbl>
          </a:graphicData>
        </a:graphic>
      </p:graphicFrame>
    </p:spTree>
    <p:extLst>
      <p:ext uri="{BB962C8B-B14F-4D97-AF65-F5344CB8AC3E}">
        <p14:creationId xmlns:p14="http://schemas.microsoft.com/office/powerpoint/2010/main" val="1253919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AD42-E73C-6859-CFF0-CF8D705FFE85}"/>
              </a:ext>
            </a:extLst>
          </p:cNvPr>
          <p:cNvSpPr>
            <a:spLocks noGrp="1"/>
          </p:cNvSpPr>
          <p:nvPr>
            <p:ph type="title"/>
          </p:nvPr>
        </p:nvSpPr>
        <p:spPr/>
        <p:txBody>
          <a:bodyPr/>
          <a:lstStyle/>
          <a:p>
            <a:r>
              <a:rPr lang="en-IN" dirty="0"/>
              <a:t>State- Space model </a:t>
            </a:r>
          </a:p>
        </p:txBody>
      </p:sp>
      <p:sp>
        <p:nvSpPr>
          <p:cNvPr id="3" name="Content Placeholder 2">
            <a:extLst>
              <a:ext uri="{FF2B5EF4-FFF2-40B4-BE49-F238E27FC236}">
                <a16:creationId xmlns:a16="http://schemas.microsoft.com/office/drawing/2014/main" id="{752BB5EF-11B0-7532-AB63-1856384ECE13}"/>
              </a:ext>
            </a:extLst>
          </p:cNvPr>
          <p:cNvSpPr>
            <a:spLocks noGrp="1"/>
          </p:cNvSpPr>
          <p:nvPr>
            <p:ph idx="1"/>
          </p:nvPr>
        </p:nvSpPr>
        <p:spPr>
          <a:xfrm>
            <a:off x="358698" y="1502239"/>
            <a:ext cx="6220522" cy="4990635"/>
          </a:xfrm>
        </p:spPr>
        <p:txBody>
          <a:bodyPr>
            <a:normAutofit fontScale="85000" lnSpcReduction="20000"/>
          </a:bodyPr>
          <a:lstStyle/>
          <a:p>
            <a:pPr algn="just">
              <a:lnSpc>
                <a:spcPct val="160000"/>
              </a:lnSpc>
            </a:pPr>
            <a:r>
              <a:rPr lang="en-US" sz="2200" b="0" i="0" dirty="0">
                <a:solidFill>
                  <a:srgbClr val="252525"/>
                </a:solidFill>
                <a:effectLst/>
              </a:rPr>
              <a:t>State-space models consist of a process model for unobserved quantities (e.g. true stock abundances) and an observation model for observed quantities (e.g. catches or survey data).</a:t>
            </a:r>
          </a:p>
          <a:p>
            <a:pPr algn="just">
              <a:lnSpc>
                <a:spcPct val="160000"/>
              </a:lnSpc>
            </a:pPr>
            <a:r>
              <a:rPr lang="en-US" sz="2200" dirty="0"/>
              <a:t>SSMs consist of two time-series,  and gives the flexibility to formulate models where time-varying quantities follow e.g. a random walk or an autoregressive (AR) process</a:t>
            </a:r>
          </a:p>
          <a:p>
            <a:pPr algn="just">
              <a:lnSpc>
                <a:spcPct val="160000"/>
              </a:lnSpc>
            </a:pPr>
            <a:r>
              <a:rPr lang="en-US" sz="2200" b="0" i="0" dirty="0">
                <a:solidFill>
                  <a:srgbClr val="252525"/>
                </a:solidFill>
                <a:effectLst/>
              </a:rPr>
              <a:t>Standard statistical assessment models do not include stochastic population processes. Prediction is a natural part of the state-space model formulation which is a more practical advantage of the approach for stock assessment.</a:t>
            </a:r>
            <a:endParaRPr lang="en-IN" sz="2200" dirty="0"/>
          </a:p>
        </p:txBody>
      </p:sp>
      <p:pic>
        <p:nvPicPr>
          <p:cNvPr id="6" name="Picture 5">
            <a:extLst>
              <a:ext uri="{FF2B5EF4-FFF2-40B4-BE49-F238E27FC236}">
                <a16:creationId xmlns:a16="http://schemas.microsoft.com/office/drawing/2014/main" id="{8A366E55-B0F0-1C83-3484-5B31430D8307}"/>
              </a:ext>
            </a:extLst>
          </p:cNvPr>
          <p:cNvPicPr>
            <a:picLocks noChangeAspect="1"/>
          </p:cNvPicPr>
          <p:nvPr/>
        </p:nvPicPr>
        <p:blipFill rotWithShape="1">
          <a:blip r:embed="rId2"/>
          <a:srcRect l="4190" t="45989" r="63536" b="8277"/>
          <a:stretch/>
        </p:blipFill>
        <p:spPr>
          <a:xfrm>
            <a:off x="9816249" y="1048776"/>
            <a:ext cx="2241395" cy="1588081"/>
          </a:xfrm>
          <a:prstGeom prst="rect">
            <a:avLst/>
          </a:prstGeom>
        </p:spPr>
      </p:pic>
      <p:grpSp>
        <p:nvGrpSpPr>
          <p:cNvPr id="9" name="Group 8">
            <a:extLst>
              <a:ext uri="{FF2B5EF4-FFF2-40B4-BE49-F238E27FC236}">
                <a16:creationId xmlns:a16="http://schemas.microsoft.com/office/drawing/2014/main" id="{15D47A45-1289-F454-5475-9EDAEEBCB734}"/>
              </a:ext>
            </a:extLst>
          </p:cNvPr>
          <p:cNvGrpSpPr/>
          <p:nvPr/>
        </p:nvGrpSpPr>
        <p:grpSpPr>
          <a:xfrm>
            <a:off x="7571678" y="1027906"/>
            <a:ext cx="4508268" cy="3129301"/>
            <a:chOff x="7571678" y="1027906"/>
            <a:chExt cx="4508268" cy="3129301"/>
          </a:xfrm>
        </p:grpSpPr>
        <p:pic>
          <p:nvPicPr>
            <p:cNvPr id="5" name="Picture 4">
              <a:extLst>
                <a:ext uri="{FF2B5EF4-FFF2-40B4-BE49-F238E27FC236}">
                  <a16:creationId xmlns:a16="http://schemas.microsoft.com/office/drawing/2014/main" id="{5E7F3AA0-D070-9B14-F648-AD494B8A9E33}"/>
                </a:ext>
              </a:extLst>
            </p:cNvPr>
            <p:cNvPicPr>
              <a:picLocks noChangeAspect="1"/>
            </p:cNvPicPr>
            <p:nvPr/>
          </p:nvPicPr>
          <p:blipFill rotWithShape="1">
            <a:blip r:embed="rId2"/>
            <a:srcRect l="3861" r="63818" b="53665"/>
            <a:stretch/>
          </p:blipFill>
          <p:spPr>
            <a:xfrm>
              <a:off x="7571678" y="1027906"/>
              <a:ext cx="2244571" cy="1608951"/>
            </a:xfrm>
            <a:prstGeom prst="rect">
              <a:avLst/>
            </a:prstGeom>
          </p:spPr>
        </p:pic>
        <p:pic>
          <p:nvPicPr>
            <p:cNvPr id="7" name="Picture 6">
              <a:extLst>
                <a:ext uri="{FF2B5EF4-FFF2-40B4-BE49-F238E27FC236}">
                  <a16:creationId xmlns:a16="http://schemas.microsoft.com/office/drawing/2014/main" id="{68F744C6-EC09-2BF3-23A3-B86A8D791CEE}"/>
                </a:ext>
              </a:extLst>
            </p:cNvPr>
            <p:cNvPicPr>
              <a:picLocks noChangeAspect="1"/>
            </p:cNvPicPr>
            <p:nvPr/>
          </p:nvPicPr>
          <p:blipFill rotWithShape="1">
            <a:blip r:embed="rId2"/>
            <a:srcRect l="35641" t="45996" b="8270"/>
            <a:stretch/>
          </p:blipFill>
          <p:spPr>
            <a:xfrm>
              <a:off x="7610301" y="2569125"/>
              <a:ext cx="4469645" cy="1588082"/>
            </a:xfrm>
            <a:prstGeom prst="rect">
              <a:avLst/>
            </a:prstGeom>
          </p:spPr>
        </p:pic>
      </p:grpSp>
      <p:sp>
        <p:nvSpPr>
          <p:cNvPr id="10" name="TextBox 9">
            <a:extLst>
              <a:ext uri="{FF2B5EF4-FFF2-40B4-BE49-F238E27FC236}">
                <a16:creationId xmlns:a16="http://schemas.microsoft.com/office/drawing/2014/main" id="{52490767-4A43-28B3-528A-DF1F2A9FAA97}"/>
              </a:ext>
            </a:extLst>
          </p:cNvPr>
          <p:cNvSpPr txBox="1"/>
          <p:nvPr/>
        </p:nvSpPr>
        <p:spPr>
          <a:xfrm>
            <a:off x="9461023" y="4157206"/>
            <a:ext cx="710451" cy="369332"/>
          </a:xfrm>
          <a:prstGeom prst="rect">
            <a:avLst/>
          </a:prstGeom>
          <a:noFill/>
        </p:spPr>
        <p:txBody>
          <a:bodyPr wrap="none" rtlCol="0">
            <a:spAutoFit/>
          </a:bodyPr>
          <a:lstStyle/>
          <a:p>
            <a:r>
              <a:rPr lang="en-IN" b="1" dirty="0"/>
              <a:t>Time </a:t>
            </a:r>
          </a:p>
        </p:txBody>
      </p:sp>
      <p:sp>
        <p:nvSpPr>
          <p:cNvPr id="11" name="TextBox 10">
            <a:extLst>
              <a:ext uri="{FF2B5EF4-FFF2-40B4-BE49-F238E27FC236}">
                <a16:creationId xmlns:a16="http://schemas.microsoft.com/office/drawing/2014/main" id="{A3525EAA-7F9E-8743-8D97-6F71D1F1D7F6}"/>
              </a:ext>
            </a:extLst>
          </p:cNvPr>
          <p:cNvSpPr txBox="1"/>
          <p:nvPr/>
        </p:nvSpPr>
        <p:spPr>
          <a:xfrm rot="16200000" flipH="1">
            <a:off x="6107339" y="2336354"/>
            <a:ext cx="2562476" cy="369332"/>
          </a:xfrm>
          <a:prstGeom prst="rect">
            <a:avLst/>
          </a:prstGeom>
          <a:noFill/>
        </p:spPr>
        <p:txBody>
          <a:bodyPr wrap="square" rtlCol="0">
            <a:spAutoFit/>
          </a:bodyPr>
          <a:lstStyle/>
          <a:p>
            <a:r>
              <a:rPr lang="en-IN" b="1" dirty="0"/>
              <a:t>Quantity of  Interest </a:t>
            </a:r>
          </a:p>
        </p:txBody>
      </p:sp>
      <p:sp>
        <p:nvSpPr>
          <p:cNvPr id="12" name="TextBox 11">
            <a:extLst>
              <a:ext uri="{FF2B5EF4-FFF2-40B4-BE49-F238E27FC236}">
                <a16:creationId xmlns:a16="http://schemas.microsoft.com/office/drawing/2014/main" id="{1501CFAD-1B5A-F642-3D97-5ADF7C1DA4E4}"/>
              </a:ext>
            </a:extLst>
          </p:cNvPr>
          <p:cNvSpPr txBox="1"/>
          <p:nvPr/>
        </p:nvSpPr>
        <p:spPr>
          <a:xfrm rot="10800000" flipV="1">
            <a:off x="1488440" y="6446707"/>
            <a:ext cx="10630164" cy="461665"/>
          </a:xfrm>
          <a:prstGeom prst="rect">
            <a:avLst/>
          </a:prstGeom>
          <a:noFill/>
        </p:spPr>
        <p:txBody>
          <a:bodyPr wrap="square" rtlCol="0">
            <a:spAutoFit/>
          </a:bodyPr>
          <a:lstStyle/>
          <a:p>
            <a:r>
              <a:rPr lang="en-IN" sz="1200" i="1" dirty="0"/>
              <a:t>Ref: </a:t>
            </a:r>
            <a:r>
              <a:rPr lang="en-US" sz="1200" b="0" i="1" dirty="0">
                <a:solidFill>
                  <a:srgbClr val="252525"/>
                </a:solidFill>
                <a:effectLst/>
                <a:latin typeface="Arial" panose="020B0604020202020204" pitchFamily="34" charset="0"/>
              </a:rPr>
              <a:t>ICES (2020). Workshop on the Review and Future of State Space Stock Assessment Models in ICES (WKRFSAM). ICES Scientific Reports. Report. https://doi.org/10.17895/ices.pub.6004 </a:t>
            </a:r>
            <a:endParaRPr lang="en-IN" sz="1200" i="1" dirty="0"/>
          </a:p>
        </p:txBody>
      </p:sp>
    </p:spTree>
    <p:extLst>
      <p:ext uri="{BB962C8B-B14F-4D97-AF65-F5344CB8AC3E}">
        <p14:creationId xmlns:p14="http://schemas.microsoft.com/office/powerpoint/2010/main" val="3636443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BCBB9-F0C7-5AC3-8A97-799CE459F146}"/>
              </a:ext>
            </a:extLst>
          </p:cNvPr>
          <p:cNvSpPr>
            <a:spLocks noGrp="1"/>
          </p:cNvSpPr>
          <p:nvPr>
            <p:ph type="title"/>
          </p:nvPr>
        </p:nvSpPr>
        <p:spPr>
          <a:xfrm>
            <a:off x="1704042" y="268942"/>
            <a:ext cx="8569511" cy="887505"/>
          </a:xfrm>
        </p:spPr>
        <p:txBody>
          <a:bodyPr/>
          <a:lstStyle/>
          <a:p>
            <a:r>
              <a:rPr lang="en-US" b="1" dirty="0"/>
              <a:t>What is surplus production model?</a:t>
            </a:r>
          </a:p>
        </p:txBody>
      </p:sp>
      <p:grpSp>
        <p:nvGrpSpPr>
          <p:cNvPr id="4" name="Group 3">
            <a:extLst>
              <a:ext uri="{FF2B5EF4-FFF2-40B4-BE49-F238E27FC236}">
                <a16:creationId xmlns:a16="http://schemas.microsoft.com/office/drawing/2014/main" id="{2AE1FAFD-C138-9AFC-94F7-E6BFB822DF07}"/>
              </a:ext>
            </a:extLst>
          </p:cNvPr>
          <p:cNvGrpSpPr/>
          <p:nvPr/>
        </p:nvGrpSpPr>
        <p:grpSpPr>
          <a:xfrm>
            <a:off x="1067746" y="1333477"/>
            <a:ext cx="9842102" cy="1607537"/>
            <a:chOff x="1094874" y="997300"/>
            <a:chExt cx="9842102" cy="1607537"/>
          </a:xfrm>
        </p:grpSpPr>
        <p:sp>
          <p:nvSpPr>
            <p:cNvPr id="5" name="Oval 4">
              <a:extLst>
                <a:ext uri="{FF2B5EF4-FFF2-40B4-BE49-F238E27FC236}">
                  <a16:creationId xmlns:a16="http://schemas.microsoft.com/office/drawing/2014/main" id="{9AE40193-14CD-26A8-5AD4-9F82D4597F9D}"/>
                </a:ext>
              </a:extLst>
            </p:cNvPr>
            <p:cNvSpPr/>
            <p:nvPr/>
          </p:nvSpPr>
          <p:spPr>
            <a:xfrm>
              <a:off x="4046709" y="1185110"/>
              <a:ext cx="3489158" cy="141972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600" b="1" dirty="0">
                  <a:ln w="0"/>
                  <a:solidFill>
                    <a:schemeClr val="bg1"/>
                  </a:solidFill>
                  <a:effectLst>
                    <a:outerShdw blurRad="38100" dist="25400" dir="5400000" algn="ctr" rotWithShape="0">
                      <a:srgbClr val="6E747A">
                        <a:alpha val="43000"/>
                      </a:srgbClr>
                    </a:outerShdw>
                  </a:effectLst>
                </a:rPr>
                <a:t>Biomass</a:t>
              </a:r>
            </a:p>
          </p:txBody>
        </p:sp>
        <p:sp>
          <p:nvSpPr>
            <p:cNvPr id="6" name="TextBox 5">
              <a:extLst>
                <a:ext uri="{FF2B5EF4-FFF2-40B4-BE49-F238E27FC236}">
                  <a16:creationId xmlns:a16="http://schemas.microsoft.com/office/drawing/2014/main" id="{83D54381-745A-FF86-2258-53E370F9263A}"/>
                </a:ext>
              </a:extLst>
            </p:cNvPr>
            <p:cNvSpPr txBox="1"/>
            <p:nvPr/>
          </p:nvSpPr>
          <p:spPr>
            <a:xfrm>
              <a:off x="1094874" y="1642310"/>
              <a:ext cx="909864" cy="646331"/>
            </a:xfrm>
            <a:prstGeom prst="rect">
              <a:avLst/>
            </a:prstGeom>
            <a:noFill/>
          </p:spPr>
          <p:txBody>
            <a:bodyPr wrap="none" rtlCol="0">
              <a:spAutoFit/>
            </a:bodyPr>
            <a:lstStyle/>
            <a:p>
              <a:r>
                <a:rPr lang="en-US" b="1" dirty="0"/>
                <a:t>Growth</a:t>
              </a:r>
            </a:p>
            <a:p>
              <a:r>
                <a:rPr lang="en-US" b="1" dirty="0"/>
                <a:t>    (G)</a:t>
              </a:r>
            </a:p>
          </p:txBody>
        </p:sp>
        <p:sp>
          <p:nvSpPr>
            <p:cNvPr id="7" name="TextBox 6">
              <a:extLst>
                <a:ext uri="{FF2B5EF4-FFF2-40B4-BE49-F238E27FC236}">
                  <a16:creationId xmlns:a16="http://schemas.microsoft.com/office/drawing/2014/main" id="{63416397-0F92-E7A4-08E3-7F94028DCCF4}"/>
                </a:ext>
              </a:extLst>
            </p:cNvPr>
            <p:cNvSpPr txBox="1"/>
            <p:nvPr/>
          </p:nvSpPr>
          <p:spPr>
            <a:xfrm>
              <a:off x="1987106" y="1774658"/>
              <a:ext cx="443410" cy="369332"/>
            </a:xfrm>
            <a:prstGeom prst="rect">
              <a:avLst/>
            </a:prstGeom>
            <a:noFill/>
          </p:spPr>
          <p:txBody>
            <a:bodyPr wrap="square" rtlCol="0">
              <a:spAutoFit/>
            </a:bodyPr>
            <a:lstStyle/>
            <a:p>
              <a:r>
                <a:rPr lang="en-US" dirty="0"/>
                <a:t>+</a:t>
              </a:r>
            </a:p>
          </p:txBody>
        </p:sp>
        <p:sp>
          <p:nvSpPr>
            <p:cNvPr id="8" name="TextBox 7">
              <a:extLst>
                <a:ext uri="{FF2B5EF4-FFF2-40B4-BE49-F238E27FC236}">
                  <a16:creationId xmlns:a16="http://schemas.microsoft.com/office/drawing/2014/main" id="{6D4EFA97-8C6B-AE57-07B4-E3C52386B90E}"/>
                </a:ext>
              </a:extLst>
            </p:cNvPr>
            <p:cNvSpPr txBox="1"/>
            <p:nvPr/>
          </p:nvSpPr>
          <p:spPr>
            <a:xfrm>
              <a:off x="2341433" y="1636158"/>
              <a:ext cx="1368581" cy="646331"/>
            </a:xfrm>
            <a:prstGeom prst="rect">
              <a:avLst/>
            </a:prstGeom>
            <a:noFill/>
          </p:spPr>
          <p:txBody>
            <a:bodyPr wrap="none" rtlCol="0">
              <a:spAutoFit/>
            </a:bodyPr>
            <a:lstStyle/>
            <a:p>
              <a:pPr algn="ctr"/>
              <a:r>
                <a:rPr lang="en-US" b="1" dirty="0"/>
                <a:t>Recruitment</a:t>
              </a:r>
            </a:p>
            <a:p>
              <a:pPr algn="ctr"/>
              <a:r>
                <a:rPr lang="en-US" b="1" dirty="0"/>
                <a:t>(R)</a:t>
              </a:r>
            </a:p>
          </p:txBody>
        </p:sp>
        <p:sp>
          <p:nvSpPr>
            <p:cNvPr id="9" name="Arrow: Right 8">
              <a:extLst>
                <a:ext uri="{FF2B5EF4-FFF2-40B4-BE49-F238E27FC236}">
                  <a16:creationId xmlns:a16="http://schemas.microsoft.com/office/drawing/2014/main" id="{6457ED47-0768-605C-0217-7A3E5333D416}"/>
                </a:ext>
              </a:extLst>
            </p:cNvPr>
            <p:cNvSpPr/>
            <p:nvPr/>
          </p:nvSpPr>
          <p:spPr>
            <a:xfrm rot="16200000">
              <a:off x="3658030" y="1239552"/>
              <a:ext cx="777358" cy="29285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979BD197-B4B5-A0A3-E472-11E9487A72EB}"/>
                </a:ext>
              </a:extLst>
            </p:cNvPr>
            <p:cNvSpPr/>
            <p:nvPr/>
          </p:nvSpPr>
          <p:spPr>
            <a:xfrm rot="5400000">
              <a:off x="7251504" y="1997563"/>
              <a:ext cx="777358" cy="29285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2C01523-79F1-00A5-3DE2-F99B8BCD9C71}"/>
                </a:ext>
              </a:extLst>
            </p:cNvPr>
            <p:cNvSpPr txBox="1"/>
            <p:nvPr/>
          </p:nvSpPr>
          <p:spPr>
            <a:xfrm>
              <a:off x="7872562" y="1588168"/>
              <a:ext cx="2017396" cy="646331"/>
            </a:xfrm>
            <a:prstGeom prst="rect">
              <a:avLst/>
            </a:prstGeom>
            <a:noFill/>
          </p:spPr>
          <p:txBody>
            <a:bodyPr wrap="square" rtlCol="0">
              <a:spAutoFit/>
            </a:bodyPr>
            <a:lstStyle/>
            <a:p>
              <a:pPr algn="ctr"/>
              <a:r>
                <a:rPr lang="en-US" b="1" dirty="0"/>
                <a:t>Natural mortality (M)</a:t>
              </a:r>
            </a:p>
          </p:txBody>
        </p:sp>
        <p:sp>
          <p:nvSpPr>
            <p:cNvPr id="12" name="TextBox 11">
              <a:extLst>
                <a:ext uri="{FF2B5EF4-FFF2-40B4-BE49-F238E27FC236}">
                  <a16:creationId xmlns:a16="http://schemas.microsoft.com/office/drawing/2014/main" id="{8A7CCC9F-52A4-F5D7-7C39-5B78326FB2A6}"/>
                </a:ext>
              </a:extLst>
            </p:cNvPr>
            <p:cNvSpPr txBox="1"/>
            <p:nvPr/>
          </p:nvSpPr>
          <p:spPr>
            <a:xfrm>
              <a:off x="9804611" y="1710307"/>
              <a:ext cx="443410" cy="369332"/>
            </a:xfrm>
            <a:prstGeom prst="rect">
              <a:avLst/>
            </a:prstGeom>
            <a:noFill/>
          </p:spPr>
          <p:txBody>
            <a:bodyPr wrap="square" rtlCol="0">
              <a:spAutoFit/>
            </a:bodyPr>
            <a:lstStyle/>
            <a:p>
              <a:r>
                <a:rPr lang="en-US" dirty="0"/>
                <a:t>+</a:t>
              </a:r>
            </a:p>
          </p:txBody>
        </p:sp>
        <p:sp>
          <p:nvSpPr>
            <p:cNvPr id="13" name="TextBox 12">
              <a:extLst>
                <a:ext uri="{FF2B5EF4-FFF2-40B4-BE49-F238E27FC236}">
                  <a16:creationId xmlns:a16="http://schemas.microsoft.com/office/drawing/2014/main" id="{0D0CEE9C-AC48-9479-344C-6015E408EA0B}"/>
                </a:ext>
              </a:extLst>
            </p:cNvPr>
            <p:cNvSpPr txBox="1"/>
            <p:nvPr/>
          </p:nvSpPr>
          <p:spPr>
            <a:xfrm>
              <a:off x="10226653" y="1710307"/>
              <a:ext cx="710323" cy="369332"/>
            </a:xfrm>
            <a:prstGeom prst="rect">
              <a:avLst/>
            </a:prstGeom>
            <a:noFill/>
          </p:spPr>
          <p:txBody>
            <a:bodyPr wrap="none" rtlCol="0">
              <a:spAutoFit/>
            </a:bodyPr>
            <a:lstStyle/>
            <a:p>
              <a:r>
                <a:rPr lang="en-US" b="1" dirty="0"/>
                <a:t>Catch</a:t>
              </a:r>
            </a:p>
          </p:txBody>
        </p:sp>
      </p:grpSp>
      <p:sp>
        <p:nvSpPr>
          <p:cNvPr id="14" name="TextBox 13">
            <a:extLst>
              <a:ext uri="{FF2B5EF4-FFF2-40B4-BE49-F238E27FC236}">
                <a16:creationId xmlns:a16="http://schemas.microsoft.com/office/drawing/2014/main" id="{0FC1D882-430F-D321-FF77-0081E386B3E7}"/>
              </a:ext>
            </a:extLst>
          </p:cNvPr>
          <p:cNvSpPr txBox="1"/>
          <p:nvPr/>
        </p:nvSpPr>
        <p:spPr>
          <a:xfrm>
            <a:off x="2655339" y="3744805"/>
            <a:ext cx="7496955" cy="646331"/>
          </a:xfrm>
          <a:prstGeom prst="rect">
            <a:avLst/>
          </a:prstGeom>
          <a:noFill/>
        </p:spPr>
        <p:txBody>
          <a:bodyPr wrap="square" rtlCol="0">
            <a:spAutoFit/>
          </a:bodyPr>
          <a:lstStyle/>
          <a:p>
            <a:r>
              <a:rPr lang="en-US" b="1" dirty="0"/>
              <a:t>Present Biomass = (previous biomass+ growth+ recruitment)  </a:t>
            </a:r>
            <a:r>
              <a:rPr lang="en-US" b="1" dirty="0">
                <a:solidFill>
                  <a:srgbClr val="C00000"/>
                </a:solidFill>
              </a:rPr>
              <a:t>- </a:t>
            </a:r>
          </a:p>
          <a:p>
            <a:r>
              <a:rPr lang="en-US" b="1" dirty="0"/>
              <a:t>                                (Natural mortality during the period + Fish catch)</a:t>
            </a:r>
            <a:r>
              <a:rPr lang="en-US" b="1" baseline="30000" dirty="0"/>
              <a:t> </a:t>
            </a:r>
            <a:endParaRPr lang="en-US" b="1" dirty="0"/>
          </a:p>
        </p:txBody>
      </p:sp>
      <p:sp>
        <p:nvSpPr>
          <p:cNvPr id="15" name="TextBox 14">
            <a:extLst>
              <a:ext uri="{FF2B5EF4-FFF2-40B4-BE49-F238E27FC236}">
                <a16:creationId xmlns:a16="http://schemas.microsoft.com/office/drawing/2014/main" id="{93F874EB-DD5C-8BC0-2BE7-4CE0E6D5BBC3}"/>
              </a:ext>
            </a:extLst>
          </p:cNvPr>
          <p:cNvSpPr txBox="1"/>
          <p:nvPr/>
        </p:nvSpPr>
        <p:spPr>
          <a:xfrm>
            <a:off x="2551469" y="4761474"/>
            <a:ext cx="7128931" cy="923330"/>
          </a:xfrm>
          <a:prstGeom prst="rect">
            <a:avLst/>
          </a:prstGeom>
          <a:noFill/>
        </p:spPr>
        <p:txBody>
          <a:bodyPr wrap="square" rtlCol="0">
            <a:spAutoFit/>
          </a:bodyPr>
          <a:lstStyle/>
          <a:p>
            <a:r>
              <a:rPr lang="en-US" dirty="0"/>
              <a:t>In terms of Numbers</a:t>
            </a:r>
          </a:p>
          <a:p>
            <a:r>
              <a:rPr lang="en-US" b="1" dirty="0"/>
              <a:t>Present Biomass </a:t>
            </a:r>
            <a:r>
              <a:rPr lang="en-US" b="1" dirty="0">
                <a:solidFill>
                  <a:schemeClr val="accent4">
                    <a:lumMod val="75000"/>
                  </a:schemeClr>
                </a:solidFill>
              </a:rPr>
              <a:t>(</a:t>
            </a:r>
            <a:r>
              <a:rPr lang="en-US" b="1" dirty="0"/>
              <a:t>in </a:t>
            </a:r>
            <a:r>
              <a:rPr lang="en-US" b="1" dirty="0" err="1"/>
              <a:t>nos</a:t>
            </a:r>
            <a:r>
              <a:rPr lang="en-US" b="1" dirty="0">
                <a:solidFill>
                  <a:schemeClr val="accent4">
                    <a:lumMod val="75000"/>
                  </a:schemeClr>
                </a:solidFill>
              </a:rPr>
              <a:t>)</a:t>
            </a:r>
            <a:r>
              <a:rPr lang="en-US" b="1" dirty="0"/>
              <a:t> =</a:t>
            </a:r>
            <a:r>
              <a:rPr lang="en-US" b="1" dirty="0">
                <a:solidFill>
                  <a:srgbClr val="C00000"/>
                </a:solidFill>
              </a:rPr>
              <a:t> {</a:t>
            </a:r>
            <a:r>
              <a:rPr lang="en-US" b="1" dirty="0"/>
              <a:t>previous biomass </a:t>
            </a:r>
            <a:r>
              <a:rPr lang="en-US" b="1" dirty="0">
                <a:solidFill>
                  <a:schemeClr val="accent4">
                    <a:lumMod val="75000"/>
                  </a:schemeClr>
                </a:solidFill>
              </a:rPr>
              <a:t>(</a:t>
            </a:r>
            <a:r>
              <a:rPr lang="en-US" b="1" dirty="0" err="1"/>
              <a:t>nos</a:t>
            </a:r>
            <a:r>
              <a:rPr lang="en-US" b="1" dirty="0">
                <a:solidFill>
                  <a:schemeClr val="accent4">
                    <a:lumMod val="75000"/>
                  </a:schemeClr>
                </a:solidFill>
              </a:rPr>
              <a:t>)</a:t>
            </a:r>
            <a:r>
              <a:rPr lang="en-US" b="1" dirty="0"/>
              <a:t>+ recruitment </a:t>
            </a:r>
            <a:r>
              <a:rPr lang="en-US" b="1" dirty="0">
                <a:solidFill>
                  <a:schemeClr val="accent4">
                    <a:lumMod val="75000"/>
                  </a:schemeClr>
                </a:solidFill>
              </a:rPr>
              <a:t>(</a:t>
            </a:r>
            <a:r>
              <a:rPr lang="en-US" b="1" dirty="0" err="1"/>
              <a:t>nos</a:t>
            </a:r>
            <a:r>
              <a:rPr lang="en-US" b="1" dirty="0">
                <a:solidFill>
                  <a:schemeClr val="accent4">
                    <a:lumMod val="75000"/>
                  </a:schemeClr>
                </a:solidFill>
              </a:rPr>
              <a:t>)</a:t>
            </a:r>
            <a:r>
              <a:rPr lang="en-US" b="1" dirty="0">
                <a:solidFill>
                  <a:srgbClr val="C00000"/>
                </a:solidFill>
              </a:rPr>
              <a:t> }  </a:t>
            </a:r>
            <a:r>
              <a:rPr lang="en-US" b="1" dirty="0">
                <a:solidFill>
                  <a:schemeClr val="accent4">
                    <a:lumMod val="75000"/>
                  </a:schemeClr>
                </a:solidFill>
              </a:rPr>
              <a:t>-</a:t>
            </a:r>
          </a:p>
          <a:p>
            <a:r>
              <a:rPr lang="en-US" b="1" dirty="0">
                <a:solidFill>
                  <a:schemeClr val="accent4">
                    <a:lumMod val="75000"/>
                  </a:schemeClr>
                </a:solidFill>
              </a:rPr>
              <a:t>                      </a:t>
            </a:r>
            <a:r>
              <a:rPr lang="en-US" b="1" dirty="0"/>
              <a:t> </a:t>
            </a:r>
            <a:r>
              <a:rPr lang="en-US" b="1" dirty="0">
                <a:solidFill>
                  <a:srgbClr val="C00000"/>
                </a:solidFill>
              </a:rPr>
              <a:t>{</a:t>
            </a:r>
            <a:r>
              <a:rPr lang="en-US" b="1" dirty="0"/>
              <a:t>Natural mortality during the period </a:t>
            </a:r>
            <a:r>
              <a:rPr lang="en-US" b="1" dirty="0">
                <a:solidFill>
                  <a:schemeClr val="accent4">
                    <a:lumMod val="75000"/>
                  </a:schemeClr>
                </a:solidFill>
              </a:rPr>
              <a:t>(</a:t>
            </a:r>
            <a:r>
              <a:rPr lang="en-US" b="1" dirty="0" err="1"/>
              <a:t>nos</a:t>
            </a:r>
            <a:r>
              <a:rPr lang="en-US" b="1" dirty="0">
                <a:solidFill>
                  <a:schemeClr val="accent4">
                    <a:lumMod val="75000"/>
                  </a:schemeClr>
                </a:solidFill>
              </a:rPr>
              <a:t>)</a:t>
            </a:r>
            <a:r>
              <a:rPr lang="en-US" b="1" dirty="0"/>
              <a:t> + Fish catch </a:t>
            </a:r>
            <a:r>
              <a:rPr lang="en-US" b="1" dirty="0">
                <a:solidFill>
                  <a:schemeClr val="accent4">
                    <a:lumMod val="75000"/>
                  </a:schemeClr>
                </a:solidFill>
              </a:rPr>
              <a:t>(</a:t>
            </a:r>
            <a:r>
              <a:rPr lang="en-US" b="1" dirty="0" err="1"/>
              <a:t>nos</a:t>
            </a:r>
            <a:r>
              <a:rPr lang="en-US" b="1" dirty="0">
                <a:solidFill>
                  <a:schemeClr val="accent4">
                    <a:lumMod val="75000"/>
                  </a:schemeClr>
                </a:solidFill>
              </a:rPr>
              <a:t>)</a:t>
            </a:r>
            <a:r>
              <a:rPr lang="en-US" b="1" dirty="0">
                <a:solidFill>
                  <a:srgbClr val="C00000"/>
                </a:solidFill>
              </a:rPr>
              <a:t>}</a:t>
            </a:r>
            <a:r>
              <a:rPr lang="en-US" b="1" baseline="30000" dirty="0"/>
              <a:t> </a:t>
            </a:r>
            <a:endParaRPr lang="en-US" b="1" dirty="0"/>
          </a:p>
        </p:txBody>
      </p:sp>
      <p:sp>
        <p:nvSpPr>
          <p:cNvPr id="16" name="TextBox 15">
            <a:extLst>
              <a:ext uri="{FF2B5EF4-FFF2-40B4-BE49-F238E27FC236}">
                <a16:creationId xmlns:a16="http://schemas.microsoft.com/office/drawing/2014/main" id="{6EE0CB63-BF9F-F09A-8D6D-87FE547843C5}"/>
              </a:ext>
            </a:extLst>
          </p:cNvPr>
          <p:cNvSpPr txBox="1"/>
          <p:nvPr/>
        </p:nvSpPr>
        <p:spPr>
          <a:xfrm>
            <a:off x="3068496" y="6391737"/>
            <a:ext cx="6094878" cy="369332"/>
          </a:xfrm>
          <a:prstGeom prst="rect">
            <a:avLst/>
          </a:prstGeom>
          <a:noFill/>
          <a:ln>
            <a:solidFill>
              <a:srgbClr val="00B0F0"/>
            </a:solidFill>
          </a:ln>
        </p:spPr>
        <p:txBody>
          <a:bodyPr wrap="square">
            <a:spAutoFit/>
          </a:bodyPr>
          <a:lstStyle/>
          <a:p>
            <a:r>
              <a:rPr lang="en-US" b="0" i="1" dirty="0">
                <a:solidFill>
                  <a:srgbClr val="000000"/>
                </a:solidFill>
                <a:effectLst/>
                <a:latin typeface="Arial" panose="020B0604020202020204" pitchFamily="34" charset="0"/>
              </a:rPr>
              <a:t>New biomass = last biomass + surplus production -catch</a:t>
            </a:r>
            <a:endParaRPr lang="en-US" dirty="0"/>
          </a:p>
        </p:txBody>
      </p:sp>
    </p:spTree>
    <p:extLst>
      <p:ext uri="{BB962C8B-B14F-4D97-AF65-F5344CB8AC3E}">
        <p14:creationId xmlns:p14="http://schemas.microsoft.com/office/powerpoint/2010/main" val="859051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9F5C0-F08E-1095-BF99-F6AB5AA12C92}"/>
              </a:ext>
            </a:extLst>
          </p:cNvPr>
          <p:cNvSpPr>
            <a:spLocks noGrp="1"/>
          </p:cNvSpPr>
          <p:nvPr>
            <p:ph type="title"/>
          </p:nvPr>
        </p:nvSpPr>
        <p:spPr/>
        <p:txBody>
          <a:bodyPr/>
          <a:lstStyle/>
          <a:p>
            <a:r>
              <a:rPr lang="en-IN" dirty="0"/>
              <a:t>Bayesian model   </a:t>
            </a:r>
          </a:p>
        </p:txBody>
      </p:sp>
      <p:sp>
        <p:nvSpPr>
          <p:cNvPr id="3" name="Content Placeholder 2">
            <a:extLst>
              <a:ext uri="{FF2B5EF4-FFF2-40B4-BE49-F238E27FC236}">
                <a16:creationId xmlns:a16="http://schemas.microsoft.com/office/drawing/2014/main" id="{A9C7F0DC-26A0-1896-536B-C3E8060543F0}"/>
              </a:ext>
            </a:extLst>
          </p:cNvPr>
          <p:cNvSpPr>
            <a:spLocks noGrp="1"/>
          </p:cNvSpPr>
          <p:nvPr>
            <p:ph idx="1"/>
          </p:nvPr>
        </p:nvSpPr>
        <p:spPr/>
        <p:txBody>
          <a:bodyPr>
            <a:normAutofit/>
          </a:bodyPr>
          <a:lstStyle/>
          <a:p>
            <a:pPr algn="just"/>
            <a:r>
              <a:rPr lang="en-US" sz="2200" dirty="0">
                <a:solidFill>
                  <a:srgbClr val="002060"/>
                </a:solidFill>
              </a:rPr>
              <a:t>Bayesian statistics is a theory based on the Bayesian interpretation of probability where probability expresses a degree of belief in an event. The degree of belief may be based on prior knowledge about the event, such as the results of previous experiments, or on personal beliefs about the event. This differs from a number of other interpretations of probability, such as the frequentist interpretation that views probability as the limit of the relative frequency of an event after many trials.</a:t>
            </a:r>
          </a:p>
          <a:p>
            <a:pPr algn="just"/>
            <a:endParaRPr lang="en-US" sz="2200" dirty="0">
              <a:solidFill>
                <a:srgbClr val="002060"/>
              </a:solidFill>
            </a:endParaRPr>
          </a:p>
          <a:p>
            <a:pPr algn="just"/>
            <a:r>
              <a:rPr lang="en-US" sz="2200" dirty="0">
                <a:solidFill>
                  <a:srgbClr val="002060"/>
                </a:solidFill>
              </a:rPr>
              <a:t>U</a:t>
            </a:r>
            <a:r>
              <a:rPr lang="en-US" sz="2200" b="0" i="0" dirty="0">
                <a:solidFill>
                  <a:srgbClr val="002060"/>
                </a:solidFill>
                <a:effectLst/>
              </a:rPr>
              <a:t>se </a:t>
            </a:r>
            <a:r>
              <a:rPr lang="en-US" sz="2200" dirty="0">
                <a:solidFill>
                  <a:srgbClr val="002060"/>
                </a:solidFill>
              </a:rPr>
              <a:t>Bayes' theorem</a:t>
            </a:r>
            <a:r>
              <a:rPr lang="en-US" sz="2200" b="0" i="0" dirty="0">
                <a:solidFill>
                  <a:srgbClr val="002060"/>
                </a:solidFill>
                <a:effectLst/>
              </a:rPr>
              <a:t> to compute and update probabilities after obtaining new data. Bayes' theorem describes the </a:t>
            </a:r>
            <a:r>
              <a:rPr lang="en-US" sz="2200" dirty="0">
                <a:solidFill>
                  <a:srgbClr val="002060"/>
                </a:solidFill>
              </a:rPr>
              <a:t>conditional probability </a:t>
            </a:r>
            <a:r>
              <a:rPr lang="en-US" sz="2200" b="0" i="0" dirty="0">
                <a:solidFill>
                  <a:srgbClr val="002060"/>
                </a:solidFill>
                <a:effectLst/>
              </a:rPr>
              <a:t>of an event based on data as well as prior information or beliefs about the event or conditions related to the event</a:t>
            </a:r>
            <a:endParaRPr lang="en-IN" sz="2200" dirty="0">
              <a:solidFill>
                <a:srgbClr val="002060"/>
              </a:solidFill>
            </a:endParaRPr>
          </a:p>
        </p:txBody>
      </p:sp>
    </p:spTree>
    <p:extLst>
      <p:ext uri="{BB962C8B-B14F-4D97-AF65-F5344CB8AC3E}">
        <p14:creationId xmlns:p14="http://schemas.microsoft.com/office/powerpoint/2010/main" val="2215499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Text Box 3">
            <a:extLst>
              <a:ext uri="{FF2B5EF4-FFF2-40B4-BE49-F238E27FC236}">
                <a16:creationId xmlns:a16="http://schemas.microsoft.com/office/drawing/2014/main" id="{A3982E3A-4A15-8845-7D0F-A4B6FC2DE24F}"/>
              </a:ext>
            </a:extLst>
          </p:cNvPr>
          <p:cNvSpPr txBox="1">
            <a:spLocks noChangeArrowheads="1"/>
          </p:cNvSpPr>
          <p:nvPr/>
        </p:nvSpPr>
        <p:spPr bwMode="auto">
          <a:xfrm>
            <a:off x="2424114" y="115888"/>
            <a:ext cx="73437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eaLnBrk="1" hangingPunct="1">
              <a:spcBef>
                <a:spcPct val="0"/>
              </a:spcBef>
              <a:buClrTx/>
              <a:buSzTx/>
              <a:buFontTx/>
              <a:buNone/>
            </a:pPr>
            <a:r>
              <a:rPr lang="en-US" altLang="en-US" sz="3200" dirty="0">
                <a:solidFill>
                  <a:srgbClr val="0000FF"/>
                </a:solidFill>
                <a:latin typeface="Arial Black" panose="020B0A04020102020204" pitchFamily="34" charset="0"/>
              </a:rPr>
              <a:t>The importance of biology</a:t>
            </a:r>
          </a:p>
        </p:txBody>
      </p:sp>
      <p:sp>
        <p:nvSpPr>
          <p:cNvPr id="629764" name="Text Box 4">
            <a:extLst>
              <a:ext uri="{FF2B5EF4-FFF2-40B4-BE49-F238E27FC236}">
                <a16:creationId xmlns:a16="http://schemas.microsoft.com/office/drawing/2014/main" id="{F5F5B371-7B8B-6997-59B3-E0F893279280}"/>
              </a:ext>
            </a:extLst>
          </p:cNvPr>
          <p:cNvSpPr txBox="1">
            <a:spLocks noChangeArrowheads="1"/>
          </p:cNvSpPr>
          <p:nvPr/>
        </p:nvSpPr>
        <p:spPr bwMode="auto">
          <a:xfrm>
            <a:off x="3955588" y="1173100"/>
            <a:ext cx="42148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en-US" altLang="en-US" sz="1200" dirty="0">
                <a:solidFill>
                  <a:srgbClr val="0000FF"/>
                </a:solidFill>
                <a:latin typeface="Tahoma" panose="020B0604030504040204" pitchFamily="34" charset="0"/>
              </a:rPr>
              <a:t>Age to maturity:  1 year (Fish A), 2 years (Fish B)</a:t>
            </a:r>
          </a:p>
          <a:p>
            <a:pPr eaLnBrk="1" hangingPunct="1">
              <a:spcBef>
                <a:spcPct val="0"/>
              </a:spcBef>
              <a:buClrTx/>
              <a:buSzTx/>
              <a:buFontTx/>
              <a:buNone/>
            </a:pPr>
            <a:r>
              <a:rPr lang="en-US" altLang="en-US" sz="1200" dirty="0">
                <a:solidFill>
                  <a:srgbClr val="0000FF"/>
                </a:solidFill>
                <a:latin typeface="Tahoma" panose="020B0604030504040204" pitchFamily="34" charset="0"/>
              </a:rPr>
              <a:t>Fishing Mortality: 2 per year (both)</a:t>
            </a:r>
          </a:p>
          <a:p>
            <a:pPr eaLnBrk="1" hangingPunct="1">
              <a:spcBef>
                <a:spcPct val="0"/>
              </a:spcBef>
              <a:buClrTx/>
              <a:buSzTx/>
              <a:buFontTx/>
              <a:buNone/>
            </a:pPr>
            <a:r>
              <a:rPr lang="en-US" altLang="en-US" sz="1200" dirty="0">
                <a:solidFill>
                  <a:srgbClr val="0000FF"/>
                </a:solidFill>
                <a:latin typeface="Tahoma" panose="020B0604030504040204" pitchFamily="34" charset="0"/>
              </a:rPr>
              <a:t>Natural Mortality: 0 per year (both)</a:t>
            </a:r>
          </a:p>
          <a:p>
            <a:pPr eaLnBrk="1" hangingPunct="1">
              <a:spcBef>
                <a:spcPct val="0"/>
              </a:spcBef>
              <a:buClrTx/>
              <a:buSzTx/>
              <a:buFontTx/>
              <a:buNone/>
            </a:pPr>
            <a:r>
              <a:rPr lang="en-US" altLang="en-US" sz="1200" dirty="0">
                <a:solidFill>
                  <a:srgbClr val="0000FF"/>
                </a:solidFill>
                <a:latin typeface="Tahoma" panose="020B0604030504040204" pitchFamily="34" charset="0"/>
              </a:rPr>
              <a:t>Recruitment: half spawners per year (both)</a:t>
            </a:r>
          </a:p>
          <a:p>
            <a:pPr eaLnBrk="1" hangingPunct="1">
              <a:spcBef>
                <a:spcPct val="0"/>
              </a:spcBef>
              <a:buClrTx/>
              <a:buSzTx/>
              <a:buFontTx/>
              <a:buNone/>
            </a:pPr>
            <a:r>
              <a:rPr lang="en-US" altLang="en-US" sz="1200" dirty="0">
                <a:solidFill>
                  <a:srgbClr val="0000FF"/>
                </a:solidFill>
                <a:latin typeface="Tahoma" panose="020B0604030504040204" pitchFamily="34" charset="0"/>
              </a:rPr>
              <a:t>Growth: 0 per year (both)</a:t>
            </a:r>
          </a:p>
        </p:txBody>
      </p:sp>
      <p:sp>
        <p:nvSpPr>
          <p:cNvPr id="629765" name="Line 5">
            <a:extLst>
              <a:ext uri="{FF2B5EF4-FFF2-40B4-BE49-F238E27FC236}">
                <a16:creationId xmlns:a16="http://schemas.microsoft.com/office/drawing/2014/main" id="{92136088-9459-D0E1-840A-6C9CE43206C0}"/>
              </a:ext>
            </a:extLst>
          </p:cNvPr>
          <p:cNvSpPr>
            <a:spLocks noChangeShapeType="1"/>
          </p:cNvSpPr>
          <p:nvPr/>
        </p:nvSpPr>
        <p:spPr bwMode="auto">
          <a:xfrm>
            <a:off x="1806576" y="4652963"/>
            <a:ext cx="8639175" cy="0"/>
          </a:xfrm>
          <a:prstGeom prst="line">
            <a:avLst/>
          </a:prstGeom>
          <a:noFill/>
          <a:ln w="38100">
            <a:solidFill>
              <a:schemeClr val="tx1">
                <a:lumMod val="50000"/>
              </a:schemeClr>
            </a:solidFill>
            <a:miter lim="800000"/>
            <a:headEnd/>
            <a:tailEnd type="arrow" w="lg" len="lg"/>
          </a:ln>
          <a:effectLst/>
        </p:spPr>
        <p:txBody>
          <a:bodyPr wrap="none"/>
          <a:lstStyle/>
          <a:p>
            <a:pPr eaLnBrk="1" hangingPunct="1">
              <a:defRPr/>
            </a:pPr>
            <a:endParaRPr lang="en-NZ"/>
          </a:p>
        </p:txBody>
      </p:sp>
      <p:grpSp>
        <p:nvGrpSpPr>
          <p:cNvPr id="2" name="Group 6">
            <a:extLst>
              <a:ext uri="{FF2B5EF4-FFF2-40B4-BE49-F238E27FC236}">
                <a16:creationId xmlns:a16="http://schemas.microsoft.com/office/drawing/2014/main" id="{831747A8-25DB-B87B-5D7B-47E5B398B45D}"/>
              </a:ext>
            </a:extLst>
          </p:cNvPr>
          <p:cNvGrpSpPr>
            <a:grpSpLocks noChangeAspect="1"/>
          </p:cNvGrpSpPr>
          <p:nvPr/>
        </p:nvGrpSpPr>
        <p:grpSpPr bwMode="auto">
          <a:xfrm>
            <a:off x="1631950" y="3240089"/>
            <a:ext cx="376238" cy="117475"/>
            <a:chOff x="1440" y="2968"/>
            <a:chExt cx="640" cy="216"/>
          </a:xfrm>
        </p:grpSpPr>
        <p:sp>
          <p:nvSpPr>
            <p:cNvPr id="83280" name="Freeform 7">
              <a:extLst>
                <a:ext uri="{FF2B5EF4-FFF2-40B4-BE49-F238E27FC236}">
                  <a16:creationId xmlns:a16="http://schemas.microsoft.com/office/drawing/2014/main" id="{48A36BE8-CDFE-A692-7BD3-B06847B57FB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81" name="Oval 8">
              <a:extLst>
                <a:ext uri="{FF2B5EF4-FFF2-40B4-BE49-F238E27FC236}">
                  <a16:creationId xmlns:a16="http://schemas.microsoft.com/office/drawing/2014/main" id="{32D6CFF7-D63D-BC09-89E2-7A1861986EF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3" name="Group 9">
            <a:extLst>
              <a:ext uri="{FF2B5EF4-FFF2-40B4-BE49-F238E27FC236}">
                <a16:creationId xmlns:a16="http://schemas.microsoft.com/office/drawing/2014/main" id="{0AF9394A-E882-A7BF-0532-C2D4A32B3FDF}"/>
              </a:ext>
            </a:extLst>
          </p:cNvPr>
          <p:cNvGrpSpPr>
            <a:grpSpLocks noChangeAspect="1"/>
          </p:cNvGrpSpPr>
          <p:nvPr/>
        </p:nvGrpSpPr>
        <p:grpSpPr bwMode="auto">
          <a:xfrm>
            <a:off x="1631950" y="3357564"/>
            <a:ext cx="376238" cy="117475"/>
            <a:chOff x="1440" y="2968"/>
            <a:chExt cx="640" cy="216"/>
          </a:xfrm>
        </p:grpSpPr>
        <p:sp>
          <p:nvSpPr>
            <p:cNvPr id="83278" name="Freeform 10">
              <a:extLst>
                <a:ext uri="{FF2B5EF4-FFF2-40B4-BE49-F238E27FC236}">
                  <a16:creationId xmlns:a16="http://schemas.microsoft.com/office/drawing/2014/main" id="{F754B59A-DA41-6B5B-E7B8-C9AF4D32706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79" name="Oval 11">
              <a:extLst>
                <a:ext uri="{FF2B5EF4-FFF2-40B4-BE49-F238E27FC236}">
                  <a16:creationId xmlns:a16="http://schemas.microsoft.com/office/drawing/2014/main" id="{A4BBDEE8-B2A5-5A44-2BA8-0CA3B1EDA418}"/>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 name="Group 12">
            <a:extLst>
              <a:ext uri="{FF2B5EF4-FFF2-40B4-BE49-F238E27FC236}">
                <a16:creationId xmlns:a16="http://schemas.microsoft.com/office/drawing/2014/main" id="{B552EA2C-32A5-DD46-466F-554F1497EDDB}"/>
              </a:ext>
            </a:extLst>
          </p:cNvPr>
          <p:cNvGrpSpPr>
            <a:grpSpLocks noChangeAspect="1"/>
          </p:cNvGrpSpPr>
          <p:nvPr/>
        </p:nvGrpSpPr>
        <p:grpSpPr bwMode="auto">
          <a:xfrm>
            <a:off x="2065338" y="3357564"/>
            <a:ext cx="374650" cy="117475"/>
            <a:chOff x="1440" y="2968"/>
            <a:chExt cx="640" cy="216"/>
          </a:xfrm>
        </p:grpSpPr>
        <p:sp>
          <p:nvSpPr>
            <p:cNvPr id="83276" name="Freeform 13">
              <a:extLst>
                <a:ext uri="{FF2B5EF4-FFF2-40B4-BE49-F238E27FC236}">
                  <a16:creationId xmlns:a16="http://schemas.microsoft.com/office/drawing/2014/main" id="{7E4D7C90-16E1-D786-637E-294B4F55898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77" name="Oval 14">
              <a:extLst>
                <a:ext uri="{FF2B5EF4-FFF2-40B4-BE49-F238E27FC236}">
                  <a16:creationId xmlns:a16="http://schemas.microsoft.com/office/drawing/2014/main" id="{D6EEC6FB-74C9-9DBC-F992-FA27BDDFBB54}"/>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5" name="Group 15">
            <a:extLst>
              <a:ext uri="{FF2B5EF4-FFF2-40B4-BE49-F238E27FC236}">
                <a16:creationId xmlns:a16="http://schemas.microsoft.com/office/drawing/2014/main" id="{AF3CBE5A-F498-F035-FD98-971B8041451F}"/>
              </a:ext>
            </a:extLst>
          </p:cNvPr>
          <p:cNvGrpSpPr>
            <a:grpSpLocks noChangeAspect="1"/>
          </p:cNvGrpSpPr>
          <p:nvPr/>
        </p:nvGrpSpPr>
        <p:grpSpPr bwMode="auto">
          <a:xfrm>
            <a:off x="1631950" y="3500438"/>
            <a:ext cx="376238" cy="119062"/>
            <a:chOff x="1440" y="2968"/>
            <a:chExt cx="640" cy="216"/>
          </a:xfrm>
        </p:grpSpPr>
        <p:sp>
          <p:nvSpPr>
            <p:cNvPr id="83274" name="Freeform 16">
              <a:extLst>
                <a:ext uri="{FF2B5EF4-FFF2-40B4-BE49-F238E27FC236}">
                  <a16:creationId xmlns:a16="http://schemas.microsoft.com/office/drawing/2014/main" id="{D9B418B4-37AA-AB05-E130-53F5843C331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75" name="Oval 17">
              <a:extLst>
                <a:ext uri="{FF2B5EF4-FFF2-40B4-BE49-F238E27FC236}">
                  <a16:creationId xmlns:a16="http://schemas.microsoft.com/office/drawing/2014/main" id="{C5D99262-03BC-7E14-6362-97957245FE17}"/>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 name="Group 18">
            <a:extLst>
              <a:ext uri="{FF2B5EF4-FFF2-40B4-BE49-F238E27FC236}">
                <a16:creationId xmlns:a16="http://schemas.microsoft.com/office/drawing/2014/main" id="{EFDECD25-B010-756E-1499-376BF2BC20ED}"/>
              </a:ext>
            </a:extLst>
          </p:cNvPr>
          <p:cNvGrpSpPr>
            <a:grpSpLocks noChangeAspect="1"/>
          </p:cNvGrpSpPr>
          <p:nvPr/>
        </p:nvGrpSpPr>
        <p:grpSpPr bwMode="auto">
          <a:xfrm>
            <a:off x="2065339" y="3240089"/>
            <a:ext cx="376237" cy="117475"/>
            <a:chOff x="1440" y="2968"/>
            <a:chExt cx="640" cy="216"/>
          </a:xfrm>
        </p:grpSpPr>
        <p:sp>
          <p:nvSpPr>
            <p:cNvPr id="83272" name="Freeform 19">
              <a:extLst>
                <a:ext uri="{FF2B5EF4-FFF2-40B4-BE49-F238E27FC236}">
                  <a16:creationId xmlns:a16="http://schemas.microsoft.com/office/drawing/2014/main" id="{69ED5B85-DD89-8BFF-7BB9-74075AE22AF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73" name="Oval 20">
              <a:extLst>
                <a:ext uri="{FF2B5EF4-FFF2-40B4-BE49-F238E27FC236}">
                  <a16:creationId xmlns:a16="http://schemas.microsoft.com/office/drawing/2014/main" id="{79C46370-68C3-330E-0726-0D23DB6C68F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781" name="Text Box 21">
            <a:extLst>
              <a:ext uri="{FF2B5EF4-FFF2-40B4-BE49-F238E27FC236}">
                <a16:creationId xmlns:a16="http://schemas.microsoft.com/office/drawing/2014/main" id="{72B766AA-D176-FA56-F1FF-DB5236323291}"/>
              </a:ext>
            </a:extLst>
          </p:cNvPr>
          <p:cNvSpPr txBox="1">
            <a:spLocks noChangeArrowheads="1"/>
          </p:cNvSpPr>
          <p:nvPr/>
        </p:nvSpPr>
        <p:spPr bwMode="auto">
          <a:xfrm>
            <a:off x="1703389" y="4365626"/>
            <a:ext cx="574675" cy="244475"/>
          </a:xfrm>
          <a:prstGeom prst="rect">
            <a:avLst/>
          </a:prstGeom>
          <a:noFill/>
          <a:ln w="9525">
            <a:noFill/>
            <a:miter lim="800000"/>
            <a:headEnd/>
            <a:tailEnd/>
          </a:ln>
          <a:effectLst/>
        </p:spPr>
        <p:txBody>
          <a:bodyPr>
            <a:spAutoFit/>
          </a:bodyPr>
          <a:lstStyle/>
          <a:p>
            <a:pPr algn="ctr" eaLnBrk="1" hangingPunct="1">
              <a:spcBef>
                <a:spcPct val="50000"/>
              </a:spcBef>
              <a:defRPr/>
            </a:pPr>
            <a:r>
              <a:rPr lang="en-US" sz="1000">
                <a:solidFill>
                  <a:schemeClr val="tx1">
                    <a:lumMod val="50000"/>
                  </a:schemeClr>
                </a:solidFill>
              </a:rPr>
              <a:t>1 years</a:t>
            </a:r>
          </a:p>
        </p:txBody>
      </p:sp>
      <p:sp>
        <p:nvSpPr>
          <p:cNvPr id="629782" name="Text Box 22">
            <a:extLst>
              <a:ext uri="{FF2B5EF4-FFF2-40B4-BE49-F238E27FC236}">
                <a16:creationId xmlns:a16="http://schemas.microsoft.com/office/drawing/2014/main" id="{ECC16389-3824-189E-BFC7-4EF5DA21E3FD}"/>
              </a:ext>
            </a:extLst>
          </p:cNvPr>
          <p:cNvSpPr txBox="1">
            <a:spLocks noChangeArrowheads="1"/>
          </p:cNvSpPr>
          <p:nvPr/>
        </p:nvSpPr>
        <p:spPr bwMode="auto">
          <a:xfrm>
            <a:off x="5087939" y="4365626"/>
            <a:ext cx="574675" cy="244475"/>
          </a:xfrm>
          <a:prstGeom prst="rect">
            <a:avLst/>
          </a:prstGeom>
          <a:noFill/>
          <a:ln w="9525">
            <a:noFill/>
            <a:miter lim="800000"/>
            <a:headEnd/>
            <a:tailEnd/>
          </a:ln>
          <a:effectLst/>
        </p:spPr>
        <p:txBody>
          <a:bodyPr>
            <a:spAutoFit/>
          </a:bodyPr>
          <a:lstStyle/>
          <a:p>
            <a:pPr algn="ctr" eaLnBrk="1" hangingPunct="1">
              <a:spcBef>
                <a:spcPct val="50000"/>
              </a:spcBef>
              <a:defRPr/>
            </a:pPr>
            <a:r>
              <a:rPr lang="en-US" sz="1000">
                <a:solidFill>
                  <a:schemeClr val="tx1">
                    <a:lumMod val="50000"/>
                  </a:schemeClr>
                </a:solidFill>
              </a:rPr>
              <a:t>3 years</a:t>
            </a:r>
          </a:p>
        </p:txBody>
      </p:sp>
      <p:sp>
        <p:nvSpPr>
          <p:cNvPr id="629783" name="Text Box 23">
            <a:extLst>
              <a:ext uri="{FF2B5EF4-FFF2-40B4-BE49-F238E27FC236}">
                <a16:creationId xmlns:a16="http://schemas.microsoft.com/office/drawing/2014/main" id="{07518294-6E03-3FBF-8B49-5BA5EAA1848B}"/>
              </a:ext>
            </a:extLst>
          </p:cNvPr>
          <p:cNvSpPr txBox="1">
            <a:spLocks noChangeArrowheads="1"/>
          </p:cNvSpPr>
          <p:nvPr/>
        </p:nvSpPr>
        <p:spPr bwMode="auto">
          <a:xfrm>
            <a:off x="6959601" y="4365626"/>
            <a:ext cx="574675" cy="244475"/>
          </a:xfrm>
          <a:prstGeom prst="rect">
            <a:avLst/>
          </a:prstGeom>
          <a:noFill/>
          <a:ln w="9525">
            <a:noFill/>
            <a:miter lim="800000"/>
            <a:headEnd/>
            <a:tailEnd/>
          </a:ln>
          <a:effectLst/>
        </p:spPr>
        <p:txBody>
          <a:bodyPr>
            <a:spAutoFit/>
          </a:bodyPr>
          <a:lstStyle/>
          <a:p>
            <a:pPr algn="ctr" eaLnBrk="1" hangingPunct="1">
              <a:spcBef>
                <a:spcPct val="50000"/>
              </a:spcBef>
              <a:defRPr/>
            </a:pPr>
            <a:r>
              <a:rPr lang="en-US" sz="1000" dirty="0">
                <a:solidFill>
                  <a:schemeClr val="tx1">
                    <a:lumMod val="50000"/>
                  </a:schemeClr>
                </a:solidFill>
              </a:rPr>
              <a:t>4 years</a:t>
            </a:r>
          </a:p>
        </p:txBody>
      </p:sp>
      <p:sp>
        <p:nvSpPr>
          <p:cNvPr id="629784" name="Text Box 24">
            <a:extLst>
              <a:ext uri="{FF2B5EF4-FFF2-40B4-BE49-F238E27FC236}">
                <a16:creationId xmlns:a16="http://schemas.microsoft.com/office/drawing/2014/main" id="{0AF8A60B-7E45-DAF1-9EF8-B5FACCC9A9AB}"/>
              </a:ext>
            </a:extLst>
          </p:cNvPr>
          <p:cNvSpPr txBox="1">
            <a:spLocks noChangeArrowheads="1"/>
          </p:cNvSpPr>
          <p:nvPr/>
        </p:nvSpPr>
        <p:spPr bwMode="auto">
          <a:xfrm>
            <a:off x="8832851" y="4365626"/>
            <a:ext cx="792163" cy="244475"/>
          </a:xfrm>
          <a:prstGeom prst="rect">
            <a:avLst/>
          </a:prstGeom>
          <a:noFill/>
          <a:ln w="9525">
            <a:noFill/>
            <a:miter lim="800000"/>
            <a:headEnd/>
            <a:tailEnd/>
          </a:ln>
          <a:effectLst/>
        </p:spPr>
        <p:txBody>
          <a:bodyPr>
            <a:spAutoFit/>
          </a:bodyPr>
          <a:lstStyle/>
          <a:p>
            <a:pPr algn="ctr" eaLnBrk="1" hangingPunct="1">
              <a:spcBef>
                <a:spcPct val="50000"/>
              </a:spcBef>
              <a:defRPr/>
            </a:pPr>
            <a:r>
              <a:rPr lang="en-US" sz="1000" dirty="0">
                <a:solidFill>
                  <a:schemeClr val="tx1">
                    <a:lumMod val="50000"/>
                  </a:schemeClr>
                </a:solidFill>
              </a:rPr>
              <a:t>5 years</a:t>
            </a:r>
          </a:p>
        </p:txBody>
      </p:sp>
      <p:sp>
        <p:nvSpPr>
          <p:cNvPr id="629785" name="Text Box 25">
            <a:extLst>
              <a:ext uri="{FF2B5EF4-FFF2-40B4-BE49-F238E27FC236}">
                <a16:creationId xmlns:a16="http://schemas.microsoft.com/office/drawing/2014/main" id="{0A972135-77F5-34A0-C0B3-9C8B57DFA59D}"/>
              </a:ext>
            </a:extLst>
          </p:cNvPr>
          <p:cNvSpPr txBox="1">
            <a:spLocks noChangeArrowheads="1"/>
          </p:cNvSpPr>
          <p:nvPr/>
        </p:nvSpPr>
        <p:spPr bwMode="auto">
          <a:xfrm>
            <a:off x="3143251" y="4365626"/>
            <a:ext cx="574675" cy="244475"/>
          </a:xfrm>
          <a:prstGeom prst="rect">
            <a:avLst/>
          </a:prstGeom>
          <a:noFill/>
          <a:ln w="9525">
            <a:noFill/>
            <a:miter lim="800000"/>
            <a:headEnd/>
            <a:tailEnd/>
          </a:ln>
          <a:effectLst/>
        </p:spPr>
        <p:txBody>
          <a:bodyPr>
            <a:spAutoFit/>
          </a:bodyPr>
          <a:lstStyle/>
          <a:p>
            <a:pPr algn="ctr" eaLnBrk="1" hangingPunct="1">
              <a:spcBef>
                <a:spcPct val="50000"/>
              </a:spcBef>
              <a:defRPr/>
            </a:pPr>
            <a:r>
              <a:rPr lang="en-US" sz="1000">
                <a:solidFill>
                  <a:schemeClr val="tx1">
                    <a:lumMod val="50000"/>
                  </a:schemeClr>
                </a:solidFill>
              </a:rPr>
              <a:t>2 years</a:t>
            </a:r>
          </a:p>
        </p:txBody>
      </p:sp>
      <p:grpSp>
        <p:nvGrpSpPr>
          <p:cNvPr id="7" name="Group 26">
            <a:extLst>
              <a:ext uri="{FF2B5EF4-FFF2-40B4-BE49-F238E27FC236}">
                <a16:creationId xmlns:a16="http://schemas.microsoft.com/office/drawing/2014/main" id="{1EA08D9D-8B07-1129-1FD9-686F869EA8C0}"/>
              </a:ext>
            </a:extLst>
          </p:cNvPr>
          <p:cNvGrpSpPr>
            <a:grpSpLocks noChangeAspect="1"/>
          </p:cNvGrpSpPr>
          <p:nvPr/>
        </p:nvGrpSpPr>
        <p:grpSpPr bwMode="auto">
          <a:xfrm>
            <a:off x="2424114" y="2781301"/>
            <a:ext cx="376237" cy="119063"/>
            <a:chOff x="1440" y="2968"/>
            <a:chExt cx="640" cy="216"/>
          </a:xfrm>
        </p:grpSpPr>
        <p:sp>
          <p:nvSpPr>
            <p:cNvPr id="83270" name="Freeform 27">
              <a:extLst>
                <a:ext uri="{FF2B5EF4-FFF2-40B4-BE49-F238E27FC236}">
                  <a16:creationId xmlns:a16="http://schemas.microsoft.com/office/drawing/2014/main" id="{B198C22B-9AE4-CAFA-A2B0-FAA8B737AB9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71" name="Oval 28">
              <a:extLst>
                <a:ext uri="{FF2B5EF4-FFF2-40B4-BE49-F238E27FC236}">
                  <a16:creationId xmlns:a16="http://schemas.microsoft.com/office/drawing/2014/main" id="{B37628D5-519D-E472-BE05-9DE95809BE6A}"/>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8" name="Group 29">
            <a:extLst>
              <a:ext uri="{FF2B5EF4-FFF2-40B4-BE49-F238E27FC236}">
                <a16:creationId xmlns:a16="http://schemas.microsoft.com/office/drawing/2014/main" id="{EE47AF2C-1DAE-0FE5-A856-3604AA2BCA16}"/>
              </a:ext>
            </a:extLst>
          </p:cNvPr>
          <p:cNvGrpSpPr>
            <a:grpSpLocks noChangeAspect="1"/>
          </p:cNvGrpSpPr>
          <p:nvPr/>
        </p:nvGrpSpPr>
        <p:grpSpPr bwMode="auto">
          <a:xfrm>
            <a:off x="2065339" y="3500438"/>
            <a:ext cx="376237" cy="119062"/>
            <a:chOff x="1440" y="2968"/>
            <a:chExt cx="640" cy="216"/>
          </a:xfrm>
        </p:grpSpPr>
        <p:sp>
          <p:nvSpPr>
            <p:cNvPr id="83268" name="Freeform 30">
              <a:extLst>
                <a:ext uri="{FF2B5EF4-FFF2-40B4-BE49-F238E27FC236}">
                  <a16:creationId xmlns:a16="http://schemas.microsoft.com/office/drawing/2014/main" id="{55B34E4D-E0FB-026E-76FA-FDDFD77CC19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69" name="Oval 31">
              <a:extLst>
                <a:ext uri="{FF2B5EF4-FFF2-40B4-BE49-F238E27FC236}">
                  <a16:creationId xmlns:a16="http://schemas.microsoft.com/office/drawing/2014/main" id="{02150533-FBF2-2F2A-0C48-E2E290EB980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9" name="Group 32">
            <a:extLst>
              <a:ext uri="{FF2B5EF4-FFF2-40B4-BE49-F238E27FC236}">
                <a16:creationId xmlns:a16="http://schemas.microsoft.com/office/drawing/2014/main" id="{E121DBEB-AE80-55CF-FF59-AC216B87E4F3}"/>
              </a:ext>
            </a:extLst>
          </p:cNvPr>
          <p:cNvGrpSpPr>
            <a:grpSpLocks/>
          </p:cNvGrpSpPr>
          <p:nvPr/>
        </p:nvGrpSpPr>
        <p:grpSpPr bwMode="auto">
          <a:xfrm>
            <a:off x="1990725" y="5949950"/>
            <a:ext cx="647700" cy="215900"/>
            <a:chOff x="113" y="2251"/>
            <a:chExt cx="3039" cy="998"/>
          </a:xfrm>
          <a:solidFill>
            <a:srgbClr val="0066FF"/>
          </a:solidFill>
        </p:grpSpPr>
        <p:sp>
          <p:nvSpPr>
            <p:cNvPr id="83266" name="Freeform 33">
              <a:extLst>
                <a:ext uri="{FF2B5EF4-FFF2-40B4-BE49-F238E27FC236}">
                  <a16:creationId xmlns:a16="http://schemas.microsoft.com/office/drawing/2014/main" id="{C916C9C1-B542-8ADB-D717-984A16E1C50D}"/>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67" name="Freeform 34">
              <a:extLst>
                <a:ext uri="{FF2B5EF4-FFF2-40B4-BE49-F238E27FC236}">
                  <a16:creationId xmlns:a16="http://schemas.microsoft.com/office/drawing/2014/main" id="{BAF141FD-2022-0798-7B11-9AD6CBA11FA7}"/>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0" name="Group 35">
            <a:extLst>
              <a:ext uri="{FF2B5EF4-FFF2-40B4-BE49-F238E27FC236}">
                <a16:creationId xmlns:a16="http://schemas.microsoft.com/office/drawing/2014/main" id="{0222468F-6350-A1E0-E767-B6431151342C}"/>
              </a:ext>
            </a:extLst>
          </p:cNvPr>
          <p:cNvGrpSpPr>
            <a:grpSpLocks/>
          </p:cNvGrpSpPr>
          <p:nvPr/>
        </p:nvGrpSpPr>
        <p:grpSpPr bwMode="auto">
          <a:xfrm>
            <a:off x="1558925" y="5188493"/>
            <a:ext cx="647700" cy="215900"/>
            <a:chOff x="113" y="2251"/>
            <a:chExt cx="3039" cy="998"/>
          </a:xfrm>
          <a:solidFill>
            <a:srgbClr val="0066FF"/>
          </a:solidFill>
        </p:grpSpPr>
        <p:sp>
          <p:nvSpPr>
            <p:cNvPr id="83264" name="Freeform 36">
              <a:extLst>
                <a:ext uri="{FF2B5EF4-FFF2-40B4-BE49-F238E27FC236}">
                  <a16:creationId xmlns:a16="http://schemas.microsoft.com/office/drawing/2014/main" id="{C3A51880-0842-22A9-D37A-59C5A5837AC6}"/>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65" name="Freeform 37">
              <a:extLst>
                <a:ext uri="{FF2B5EF4-FFF2-40B4-BE49-F238E27FC236}">
                  <a16:creationId xmlns:a16="http://schemas.microsoft.com/office/drawing/2014/main" id="{7B1267B2-532D-7896-0747-9E5AD36224DD}"/>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1" name="Group 38">
            <a:extLst>
              <a:ext uri="{FF2B5EF4-FFF2-40B4-BE49-F238E27FC236}">
                <a16:creationId xmlns:a16="http://schemas.microsoft.com/office/drawing/2014/main" id="{D4CB6939-014E-6011-974E-CE91134C2782}"/>
              </a:ext>
            </a:extLst>
          </p:cNvPr>
          <p:cNvGrpSpPr>
            <a:grpSpLocks/>
          </p:cNvGrpSpPr>
          <p:nvPr/>
        </p:nvGrpSpPr>
        <p:grpSpPr bwMode="auto">
          <a:xfrm>
            <a:off x="1558925" y="5589588"/>
            <a:ext cx="647700" cy="215900"/>
            <a:chOff x="113" y="2251"/>
            <a:chExt cx="3039" cy="998"/>
          </a:xfrm>
          <a:solidFill>
            <a:srgbClr val="0066FF"/>
          </a:solidFill>
        </p:grpSpPr>
        <p:sp>
          <p:nvSpPr>
            <p:cNvPr id="83262" name="Freeform 39">
              <a:extLst>
                <a:ext uri="{FF2B5EF4-FFF2-40B4-BE49-F238E27FC236}">
                  <a16:creationId xmlns:a16="http://schemas.microsoft.com/office/drawing/2014/main" id="{F79F5439-F6FD-8E29-9A52-CB56902D9FED}"/>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63" name="Freeform 40">
              <a:extLst>
                <a:ext uri="{FF2B5EF4-FFF2-40B4-BE49-F238E27FC236}">
                  <a16:creationId xmlns:a16="http://schemas.microsoft.com/office/drawing/2014/main" id="{C7B441BF-383F-46F6-A1EB-96C5F6046532}"/>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2" name="Group 41">
            <a:extLst>
              <a:ext uri="{FF2B5EF4-FFF2-40B4-BE49-F238E27FC236}">
                <a16:creationId xmlns:a16="http://schemas.microsoft.com/office/drawing/2014/main" id="{58CC6FB4-9ABE-C96F-72C1-5B4CF165587E}"/>
              </a:ext>
            </a:extLst>
          </p:cNvPr>
          <p:cNvGrpSpPr>
            <a:grpSpLocks/>
          </p:cNvGrpSpPr>
          <p:nvPr/>
        </p:nvGrpSpPr>
        <p:grpSpPr bwMode="auto">
          <a:xfrm>
            <a:off x="1558925" y="5805488"/>
            <a:ext cx="647700" cy="215900"/>
            <a:chOff x="113" y="2251"/>
            <a:chExt cx="3039" cy="998"/>
          </a:xfrm>
          <a:solidFill>
            <a:srgbClr val="0066FF"/>
          </a:solidFill>
        </p:grpSpPr>
        <p:sp>
          <p:nvSpPr>
            <p:cNvPr id="83260" name="Freeform 42">
              <a:extLst>
                <a:ext uri="{FF2B5EF4-FFF2-40B4-BE49-F238E27FC236}">
                  <a16:creationId xmlns:a16="http://schemas.microsoft.com/office/drawing/2014/main" id="{A12FAECF-B726-90D6-EDA4-91E91397DCFC}"/>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61" name="Freeform 43">
              <a:extLst>
                <a:ext uri="{FF2B5EF4-FFF2-40B4-BE49-F238E27FC236}">
                  <a16:creationId xmlns:a16="http://schemas.microsoft.com/office/drawing/2014/main" id="{906D83F4-7835-5ACC-E656-F40EA1F9F3DB}"/>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3" name="Group 44">
            <a:extLst>
              <a:ext uri="{FF2B5EF4-FFF2-40B4-BE49-F238E27FC236}">
                <a16:creationId xmlns:a16="http://schemas.microsoft.com/office/drawing/2014/main" id="{65DE41BE-98C1-8F2A-A180-B7FC010001F5}"/>
              </a:ext>
            </a:extLst>
          </p:cNvPr>
          <p:cNvGrpSpPr>
            <a:grpSpLocks/>
          </p:cNvGrpSpPr>
          <p:nvPr/>
        </p:nvGrpSpPr>
        <p:grpSpPr bwMode="auto">
          <a:xfrm>
            <a:off x="2062163" y="5734050"/>
            <a:ext cx="647700" cy="215900"/>
            <a:chOff x="113" y="2251"/>
            <a:chExt cx="3039" cy="998"/>
          </a:xfrm>
          <a:solidFill>
            <a:srgbClr val="0066FF"/>
          </a:solidFill>
        </p:grpSpPr>
        <p:sp>
          <p:nvSpPr>
            <p:cNvPr id="83258" name="Freeform 45">
              <a:extLst>
                <a:ext uri="{FF2B5EF4-FFF2-40B4-BE49-F238E27FC236}">
                  <a16:creationId xmlns:a16="http://schemas.microsoft.com/office/drawing/2014/main" id="{1DE98950-C6C4-2FDF-AF67-B7EA46AB026B}"/>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59" name="Freeform 46">
              <a:extLst>
                <a:ext uri="{FF2B5EF4-FFF2-40B4-BE49-F238E27FC236}">
                  <a16:creationId xmlns:a16="http://schemas.microsoft.com/office/drawing/2014/main" id="{343FB2A4-0C92-57E1-6EE4-B08E43E25E57}"/>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4" name="Group 47">
            <a:extLst>
              <a:ext uri="{FF2B5EF4-FFF2-40B4-BE49-F238E27FC236}">
                <a16:creationId xmlns:a16="http://schemas.microsoft.com/office/drawing/2014/main" id="{A08CD0B8-12D6-8E78-CAAD-90E48F417156}"/>
              </a:ext>
            </a:extLst>
          </p:cNvPr>
          <p:cNvGrpSpPr>
            <a:grpSpLocks/>
          </p:cNvGrpSpPr>
          <p:nvPr/>
        </p:nvGrpSpPr>
        <p:grpSpPr bwMode="auto">
          <a:xfrm>
            <a:off x="2062163" y="5516563"/>
            <a:ext cx="647700" cy="215900"/>
            <a:chOff x="113" y="2251"/>
            <a:chExt cx="3039" cy="998"/>
          </a:xfrm>
          <a:solidFill>
            <a:srgbClr val="0066FF"/>
          </a:solidFill>
        </p:grpSpPr>
        <p:sp>
          <p:nvSpPr>
            <p:cNvPr id="83256" name="Freeform 48">
              <a:extLst>
                <a:ext uri="{FF2B5EF4-FFF2-40B4-BE49-F238E27FC236}">
                  <a16:creationId xmlns:a16="http://schemas.microsoft.com/office/drawing/2014/main" id="{02EEEF82-1608-14D3-7CB6-7351C2ED1985}"/>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57" name="Freeform 49">
              <a:extLst>
                <a:ext uri="{FF2B5EF4-FFF2-40B4-BE49-F238E27FC236}">
                  <a16:creationId xmlns:a16="http://schemas.microsoft.com/office/drawing/2014/main" id="{3FF9F42A-C710-8129-1F55-195EE8DCF9AA}"/>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sp>
        <p:nvSpPr>
          <p:cNvPr id="629810" name="Line 50">
            <a:extLst>
              <a:ext uri="{FF2B5EF4-FFF2-40B4-BE49-F238E27FC236}">
                <a16:creationId xmlns:a16="http://schemas.microsoft.com/office/drawing/2014/main" id="{E006C0B1-0969-596C-DEF4-1F57EADCC5FC}"/>
              </a:ext>
            </a:extLst>
          </p:cNvPr>
          <p:cNvSpPr>
            <a:spLocks noChangeShapeType="1"/>
          </p:cNvSpPr>
          <p:nvPr/>
        </p:nvSpPr>
        <p:spPr bwMode="auto">
          <a:xfrm>
            <a:off x="2781301" y="5805488"/>
            <a:ext cx="360363"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629811" name="Arc 51">
            <a:extLst>
              <a:ext uri="{FF2B5EF4-FFF2-40B4-BE49-F238E27FC236}">
                <a16:creationId xmlns:a16="http://schemas.microsoft.com/office/drawing/2014/main" id="{AEB45370-3AE3-E0E0-CE1F-B4913BCE8BDF}"/>
              </a:ext>
            </a:extLst>
          </p:cNvPr>
          <p:cNvSpPr>
            <a:spLocks/>
          </p:cNvSpPr>
          <p:nvPr/>
        </p:nvSpPr>
        <p:spPr bwMode="auto">
          <a:xfrm>
            <a:off x="2781300" y="6019801"/>
            <a:ext cx="287338" cy="28892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15" name="Group 52">
            <a:extLst>
              <a:ext uri="{FF2B5EF4-FFF2-40B4-BE49-F238E27FC236}">
                <a16:creationId xmlns:a16="http://schemas.microsoft.com/office/drawing/2014/main" id="{263853FF-887A-1BD4-F3FB-F7A246FDC293}"/>
              </a:ext>
            </a:extLst>
          </p:cNvPr>
          <p:cNvGrpSpPr>
            <a:grpSpLocks/>
          </p:cNvGrpSpPr>
          <p:nvPr/>
        </p:nvGrpSpPr>
        <p:grpSpPr bwMode="auto">
          <a:xfrm>
            <a:off x="2709863" y="6308725"/>
            <a:ext cx="647700" cy="215900"/>
            <a:chOff x="113" y="2251"/>
            <a:chExt cx="3039" cy="998"/>
          </a:xfrm>
          <a:solidFill>
            <a:srgbClr val="0066FF"/>
          </a:solidFill>
        </p:grpSpPr>
        <p:sp>
          <p:nvSpPr>
            <p:cNvPr id="83254" name="Freeform 53">
              <a:extLst>
                <a:ext uri="{FF2B5EF4-FFF2-40B4-BE49-F238E27FC236}">
                  <a16:creationId xmlns:a16="http://schemas.microsoft.com/office/drawing/2014/main" id="{8D242E61-26C5-41C4-6DCD-66F5BEA754BC}"/>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55" name="Freeform 54">
              <a:extLst>
                <a:ext uri="{FF2B5EF4-FFF2-40B4-BE49-F238E27FC236}">
                  <a16:creationId xmlns:a16="http://schemas.microsoft.com/office/drawing/2014/main" id="{350B5BF0-3573-99EE-1F53-EA40AC08E122}"/>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16" name="Group 55">
            <a:extLst>
              <a:ext uri="{FF2B5EF4-FFF2-40B4-BE49-F238E27FC236}">
                <a16:creationId xmlns:a16="http://schemas.microsoft.com/office/drawing/2014/main" id="{D356E15C-6D8C-6711-7DE2-0C328B50EC40}"/>
              </a:ext>
            </a:extLst>
          </p:cNvPr>
          <p:cNvGrpSpPr>
            <a:grpSpLocks/>
          </p:cNvGrpSpPr>
          <p:nvPr/>
        </p:nvGrpSpPr>
        <p:grpSpPr bwMode="auto">
          <a:xfrm>
            <a:off x="3287713" y="5445125"/>
            <a:ext cx="647700" cy="215900"/>
            <a:chOff x="113" y="2251"/>
            <a:chExt cx="3039" cy="998"/>
          </a:xfrm>
        </p:grpSpPr>
        <p:sp>
          <p:nvSpPr>
            <p:cNvPr id="83252" name="Freeform 56">
              <a:extLst>
                <a:ext uri="{FF2B5EF4-FFF2-40B4-BE49-F238E27FC236}">
                  <a16:creationId xmlns:a16="http://schemas.microsoft.com/office/drawing/2014/main" id="{0CC2147E-85F7-86D5-D4EC-8A05DF4F454D}"/>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53" name="Freeform 57">
              <a:extLst>
                <a:ext uri="{FF2B5EF4-FFF2-40B4-BE49-F238E27FC236}">
                  <a16:creationId xmlns:a16="http://schemas.microsoft.com/office/drawing/2014/main" id="{5A235732-3FF2-EFDD-A71A-E8C83AFDC2C7}"/>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17" name="Group 58">
            <a:extLst>
              <a:ext uri="{FF2B5EF4-FFF2-40B4-BE49-F238E27FC236}">
                <a16:creationId xmlns:a16="http://schemas.microsoft.com/office/drawing/2014/main" id="{88D3875B-173D-1B99-163A-F5F1CF2A0295}"/>
              </a:ext>
            </a:extLst>
          </p:cNvPr>
          <p:cNvGrpSpPr>
            <a:grpSpLocks/>
          </p:cNvGrpSpPr>
          <p:nvPr/>
        </p:nvGrpSpPr>
        <p:grpSpPr bwMode="auto">
          <a:xfrm>
            <a:off x="3287713" y="5661025"/>
            <a:ext cx="647700" cy="215900"/>
            <a:chOff x="113" y="2251"/>
            <a:chExt cx="3039" cy="998"/>
          </a:xfrm>
        </p:grpSpPr>
        <p:sp>
          <p:nvSpPr>
            <p:cNvPr id="83250" name="Freeform 59">
              <a:extLst>
                <a:ext uri="{FF2B5EF4-FFF2-40B4-BE49-F238E27FC236}">
                  <a16:creationId xmlns:a16="http://schemas.microsoft.com/office/drawing/2014/main" id="{D181C9C5-FA80-9B52-C8CF-CD8B7982F743}"/>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51" name="Freeform 60">
              <a:extLst>
                <a:ext uri="{FF2B5EF4-FFF2-40B4-BE49-F238E27FC236}">
                  <a16:creationId xmlns:a16="http://schemas.microsoft.com/office/drawing/2014/main" id="{048C4749-AAC1-309E-5EB5-86C1BEEC4C20}"/>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18" name="Group 61">
            <a:extLst>
              <a:ext uri="{FF2B5EF4-FFF2-40B4-BE49-F238E27FC236}">
                <a16:creationId xmlns:a16="http://schemas.microsoft.com/office/drawing/2014/main" id="{1935FAAD-C633-3DDE-76B5-EDE8DFA89BEE}"/>
              </a:ext>
            </a:extLst>
          </p:cNvPr>
          <p:cNvGrpSpPr>
            <a:grpSpLocks/>
          </p:cNvGrpSpPr>
          <p:nvPr/>
        </p:nvGrpSpPr>
        <p:grpSpPr bwMode="auto">
          <a:xfrm>
            <a:off x="3287713" y="5876925"/>
            <a:ext cx="647700" cy="215900"/>
            <a:chOff x="113" y="2251"/>
            <a:chExt cx="3039" cy="998"/>
          </a:xfrm>
        </p:grpSpPr>
        <p:sp>
          <p:nvSpPr>
            <p:cNvPr id="83248" name="Freeform 62">
              <a:extLst>
                <a:ext uri="{FF2B5EF4-FFF2-40B4-BE49-F238E27FC236}">
                  <a16:creationId xmlns:a16="http://schemas.microsoft.com/office/drawing/2014/main" id="{AE54F66D-585A-EAAD-CE01-00594FD130DE}"/>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49" name="Freeform 63">
              <a:extLst>
                <a:ext uri="{FF2B5EF4-FFF2-40B4-BE49-F238E27FC236}">
                  <a16:creationId xmlns:a16="http://schemas.microsoft.com/office/drawing/2014/main" id="{A74C7598-09DF-E0C3-E739-819E68D727BF}"/>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sp>
        <p:nvSpPr>
          <p:cNvPr id="629824" name="Line 64">
            <a:extLst>
              <a:ext uri="{FF2B5EF4-FFF2-40B4-BE49-F238E27FC236}">
                <a16:creationId xmlns:a16="http://schemas.microsoft.com/office/drawing/2014/main" id="{EA11F57A-5F3F-0DFF-4638-6259FF2582F4}"/>
              </a:ext>
            </a:extLst>
          </p:cNvPr>
          <p:cNvSpPr>
            <a:spLocks noChangeShapeType="1"/>
          </p:cNvSpPr>
          <p:nvPr/>
        </p:nvSpPr>
        <p:spPr bwMode="auto">
          <a:xfrm>
            <a:off x="2551113" y="3429000"/>
            <a:ext cx="360362"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grpSp>
        <p:nvGrpSpPr>
          <p:cNvPr id="19" name="Group 65">
            <a:extLst>
              <a:ext uri="{FF2B5EF4-FFF2-40B4-BE49-F238E27FC236}">
                <a16:creationId xmlns:a16="http://schemas.microsoft.com/office/drawing/2014/main" id="{D9DA8811-5679-0E9E-D80F-6E13B6CE8CCF}"/>
              </a:ext>
            </a:extLst>
          </p:cNvPr>
          <p:cNvGrpSpPr>
            <a:grpSpLocks noChangeAspect="1"/>
          </p:cNvGrpSpPr>
          <p:nvPr/>
        </p:nvGrpSpPr>
        <p:grpSpPr bwMode="auto">
          <a:xfrm>
            <a:off x="3073400" y="3141664"/>
            <a:ext cx="376238" cy="117475"/>
            <a:chOff x="1440" y="2968"/>
            <a:chExt cx="640" cy="216"/>
          </a:xfrm>
        </p:grpSpPr>
        <p:sp>
          <p:nvSpPr>
            <p:cNvPr id="83246" name="Freeform 66">
              <a:extLst>
                <a:ext uri="{FF2B5EF4-FFF2-40B4-BE49-F238E27FC236}">
                  <a16:creationId xmlns:a16="http://schemas.microsoft.com/office/drawing/2014/main" id="{C3FDFB99-340B-F2BB-B7EF-E4011E0E248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47" name="Oval 67">
              <a:extLst>
                <a:ext uri="{FF2B5EF4-FFF2-40B4-BE49-F238E27FC236}">
                  <a16:creationId xmlns:a16="http://schemas.microsoft.com/office/drawing/2014/main" id="{99963F2B-700D-49F0-8278-74EA803201A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0" name="Group 68">
            <a:extLst>
              <a:ext uri="{FF2B5EF4-FFF2-40B4-BE49-F238E27FC236}">
                <a16:creationId xmlns:a16="http://schemas.microsoft.com/office/drawing/2014/main" id="{35707E09-9CCF-7009-840F-16D4F03AF028}"/>
              </a:ext>
            </a:extLst>
          </p:cNvPr>
          <p:cNvGrpSpPr>
            <a:grpSpLocks noChangeAspect="1"/>
          </p:cNvGrpSpPr>
          <p:nvPr/>
        </p:nvGrpSpPr>
        <p:grpSpPr bwMode="auto">
          <a:xfrm>
            <a:off x="3073400" y="3284539"/>
            <a:ext cx="376238" cy="117475"/>
            <a:chOff x="1440" y="2968"/>
            <a:chExt cx="640" cy="216"/>
          </a:xfrm>
        </p:grpSpPr>
        <p:sp>
          <p:nvSpPr>
            <p:cNvPr id="83244" name="Freeform 69">
              <a:extLst>
                <a:ext uri="{FF2B5EF4-FFF2-40B4-BE49-F238E27FC236}">
                  <a16:creationId xmlns:a16="http://schemas.microsoft.com/office/drawing/2014/main" id="{1EA11D8F-676C-E0C5-24D6-7161975DB6C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45" name="Oval 70">
              <a:extLst>
                <a:ext uri="{FF2B5EF4-FFF2-40B4-BE49-F238E27FC236}">
                  <a16:creationId xmlns:a16="http://schemas.microsoft.com/office/drawing/2014/main" id="{BDDCAEAC-9773-B427-9370-B9B41EF82C3F}"/>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1" name="Group 71">
            <a:extLst>
              <a:ext uri="{FF2B5EF4-FFF2-40B4-BE49-F238E27FC236}">
                <a16:creationId xmlns:a16="http://schemas.microsoft.com/office/drawing/2014/main" id="{77AA6E42-7EE3-6DCB-3641-D85F1B1CDCC0}"/>
              </a:ext>
            </a:extLst>
          </p:cNvPr>
          <p:cNvGrpSpPr>
            <a:grpSpLocks noChangeAspect="1"/>
          </p:cNvGrpSpPr>
          <p:nvPr/>
        </p:nvGrpSpPr>
        <p:grpSpPr bwMode="auto">
          <a:xfrm>
            <a:off x="3505200" y="3429001"/>
            <a:ext cx="374650" cy="117475"/>
            <a:chOff x="1440" y="2968"/>
            <a:chExt cx="640" cy="216"/>
          </a:xfrm>
        </p:grpSpPr>
        <p:sp>
          <p:nvSpPr>
            <p:cNvPr id="83242" name="Freeform 72">
              <a:extLst>
                <a:ext uri="{FF2B5EF4-FFF2-40B4-BE49-F238E27FC236}">
                  <a16:creationId xmlns:a16="http://schemas.microsoft.com/office/drawing/2014/main" id="{CB3E65AC-733A-7030-F6DC-CFD549F0A83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43" name="Oval 73">
              <a:extLst>
                <a:ext uri="{FF2B5EF4-FFF2-40B4-BE49-F238E27FC236}">
                  <a16:creationId xmlns:a16="http://schemas.microsoft.com/office/drawing/2014/main" id="{6348867F-B297-EB7A-D0C5-5B3CE7BE91D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2" name="Group 74">
            <a:extLst>
              <a:ext uri="{FF2B5EF4-FFF2-40B4-BE49-F238E27FC236}">
                <a16:creationId xmlns:a16="http://schemas.microsoft.com/office/drawing/2014/main" id="{0F033467-761F-E6F4-A3BE-682DCEB262AE}"/>
              </a:ext>
            </a:extLst>
          </p:cNvPr>
          <p:cNvGrpSpPr>
            <a:grpSpLocks noChangeAspect="1"/>
          </p:cNvGrpSpPr>
          <p:nvPr/>
        </p:nvGrpSpPr>
        <p:grpSpPr bwMode="auto">
          <a:xfrm>
            <a:off x="3073400" y="3573463"/>
            <a:ext cx="376238" cy="119062"/>
            <a:chOff x="1440" y="2968"/>
            <a:chExt cx="640" cy="216"/>
          </a:xfrm>
        </p:grpSpPr>
        <p:sp>
          <p:nvSpPr>
            <p:cNvPr id="83240" name="Freeform 75">
              <a:extLst>
                <a:ext uri="{FF2B5EF4-FFF2-40B4-BE49-F238E27FC236}">
                  <a16:creationId xmlns:a16="http://schemas.microsoft.com/office/drawing/2014/main" id="{612D8CDC-0AA0-B125-749A-8E1DDE2DC1F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41" name="Oval 76">
              <a:extLst>
                <a:ext uri="{FF2B5EF4-FFF2-40B4-BE49-F238E27FC236}">
                  <a16:creationId xmlns:a16="http://schemas.microsoft.com/office/drawing/2014/main" id="{8A00A7A7-3497-8195-5731-429A304324FC}"/>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3" name="Group 77">
            <a:extLst>
              <a:ext uri="{FF2B5EF4-FFF2-40B4-BE49-F238E27FC236}">
                <a16:creationId xmlns:a16="http://schemas.microsoft.com/office/drawing/2014/main" id="{043CA178-283B-7AFC-E6D9-54E3E3974458}"/>
              </a:ext>
            </a:extLst>
          </p:cNvPr>
          <p:cNvGrpSpPr>
            <a:grpSpLocks noChangeAspect="1"/>
          </p:cNvGrpSpPr>
          <p:nvPr/>
        </p:nvGrpSpPr>
        <p:grpSpPr bwMode="auto">
          <a:xfrm>
            <a:off x="3505200" y="3284539"/>
            <a:ext cx="376238" cy="117475"/>
            <a:chOff x="1440" y="2968"/>
            <a:chExt cx="640" cy="216"/>
          </a:xfrm>
        </p:grpSpPr>
        <p:sp>
          <p:nvSpPr>
            <p:cNvPr id="83238" name="Freeform 78">
              <a:extLst>
                <a:ext uri="{FF2B5EF4-FFF2-40B4-BE49-F238E27FC236}">
                  <a16:creationId xmlns:a16="http://schemas.microsoft.com/office/drawing/2014/main" id="{7EE91799-DE65-543B-D0D3-44C85256424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39" name="Oval 79">
              <a:extLst>
                <a:ext uri="{FF2B5EF4-FFF2-40B4-BE49-F238E27FC236}">
                  <a16:creationId xmlns:a16="http://schemas.microsoft.com/office/drawing/2014/main" id="{DC62A355-6D8E-6D2A-809B-846D8BD52B93}"/>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840" name="Arc 80">
            <a:extLst>
              <a:ext uri="{FF2B5EF4-FFF2-40B4-BE49-F238E27FC236}">
                <a16:creationId xmlns:a16="http://schemas.microsoft.com/office/drawing/2014/main" id="{6D774930-82C2-D153-0B79-3B34BFCAB236}"/>
              </a:ext>
            </a:extLst>
          </p:cNvPr>
          <p:cNvSpPr>
            <a:spLocks/>
          </p:cNvSpPr>
          <p:nvPr/>
        </p:nvSpPr>
        <p:spPr bwMode="auto">
          <a:xfrm rot="5400000" flipV="1">
            <a:off x="2441576" y="2906713"/>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24" name="Group 81">
            <a:extLst>
              <a:ext uri="{FF2B5EF4-FFF2-40B4-BE49-F238E27FC236}">
                <a16:creationId xmlns:a16="http://schemas.microsoft.com/office/drawing/2014/main" id="{596063AB-B9F6-C043-BEEB-3AB78C7B1D85}"/>
              </a:ext>
            </a:extLst>
          </p:cNvPr>
          <p:cNvGrpSpPr>
            <a:grpSpLocks noChangeAspect="1"/>
          </p:cNvGrpSpPr>
          <p:nvPr/>
        </p:nvGrpSpPr>
        <p:grpSpPr bwMode="auto">
          <a:xfrm>
            <a:off x="2713039" y="4005263"/>
            <a:ext cx="376237" cy="119062"/>
            <a:chOff x="1440" y="2968"/>
            <a:chExt cx="640" cy="216"/>
          </a:xfrm>
        </p:grpSpPr>
        <p:sp>
          <p:nvSpPr>
            <p:cNvPr id="83236" name="Freeform 82">
              <a:extLst>
                <a:ext uri="{FF2B5EF4-FFF2-40B4-BE49-F238E27FC236}">
                  <a16:creationId xmlns:a16="http://schemas.microsoft.com/office/drawing/2014/main" id="{9A4D210E-402E-C098-08E7-F8E9AD6A57A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37" name="Oval 83">
              <a:extLst>
                <a:ext uri="{FF2B5EF4-FFF2-40B4-BE49-F238E27FC236}">
                  <a16:creationId xmlns:a16="http://schemas.microsoft.com/office/drawing/2014/main" id="{D40962DF-0A73-8B6C-541E-070D9FED94A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844" name="Arc 84">
            <a:extLst>
              <a:ext uri="{FF2B5EF4-FFF2-40B4-BE49-F238E27FC236}">
                <a16:creationId xmlns:a16="http://schemas.microsoft.com/office/drawing/2014/main" id="{6596CFAD-6206-08AA-0E68-79A490050A91}"/>
              </a:ext>
            </a:extLst>
          </p:cNvPr>
          <p:cNvSpPr>
            <a:spLocks/>
          </p:cNvSpPr>
          <p:nvPr/>
        </p:nvSpPr>
        <p:spPr bwMode="auto">
          <a:xfrm>
            <a:off x="2713039" y="3575051"/>
            <a:ext cx="287337" cy="404813"/>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25" name="Group 85">
            <a:extLst>
              <a:ext uri="{FF2B5EF4-FFF2-40B4-BE49-F238E27FC236}">
                <a16:creationId xmlns:a16="http://schemas.microsoft.com/office/drawing/2014/main" id="{6803AC91-6E19-B5EB-04EE-7892F67F8B4B}"/>
              </a:ext>
            </a:extLst>
          </p:cNvPr>
          <p:cNvGrpSpPr>
            <a:grpSpLocks noChangeAspect="1"/>
          </p:cNvGrpSpPr>
          <p:nvPr/>
        </p:nvGrpSpPr>
        <p:grpSpPr bwMode="auto">
          <a:xfrm>
            <a:off x="2065339" y="2708276"/>
            <a:ext cx="376237" cy="119063"/>
            <a:chOff x="1440" y="2968"/>
            <a:chExt cx="640" cy="216"/>
          </a:xfrm>
        </p:grpSpPr>
        <p:sp>
          <p:nvSpPr>
            <p:cNvPr id="83234" name="Freeform 86">
              <a:extLst>
                <a:ext uri="{FF2B5EF4-FFF2-40B4-BE49-F238E27FC236}">
                  <a16:creationId xmlns:a16="http://schemas.microsoft.com/office/drawing/2014/main" id="{5561D4E4-141A-6760-8051-A5FF783A6FC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35" name="Oval 87">
              <a:extLst>
                <a:ext uri="{FF2B5EF4-FFF2-40B4-BE49-F238E27FC236}">
                  <a16:creationId xmlns:a16="http://schemas.microsoft.com/office/drawing/2014/main" id="{08390042-D419-66FB-B9D0-423CA1DE5F03}"/>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6" name="Group 88">
            <a:extLst>
              <a:ext uri="{FF2B5EF4-FFF2-40B4-BE49-F238E27FC236}">
                <a16:creationId xmlns:a16="http://schemas.microsoft.com/office/drawing/2014/main" id="{3AC302B6-4EA3-F8B0-0A55-854088E07F97}"/>
              </a:ext>
            </a:extLst>
          </p:cNvPr>
          <p:cNvGrpSpPr>
            <a:grpSpLocks noChangeAspect="1"/>
          </p:cNvGrpSpPr>
          <p:nvPr/>
        </p:nvGrpSpPr>
        <p:grpSpPr bwMode="auto">
          <a:xfrm>
            <a:off x="2065339" y="2852738"/>
            <a:ext cx="376237" cy="119062"/>
            <a:chOff x="1440" y="2968"/>
            <a:chExt cx="640" cy="216"/>
          </a:xfrm>
        </p:grpSpPr>
        <p:sp>
          <p:nvSpPr>
            <p:cNvPr id="83232" name="Freeform 89">
              <a:extLst>
                <a:ext uri="{FF2B5EF4-FFF2-40B4-BE49-F238E27FC236}">
                  <a16:creationId xmlns:a16="http://schemas.microsoft.com/office/drawing/2014/main" id="{18C86040-C939-7BAE-F1B1-9B7802B1C74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33" name="Oval 90">
              <a:extLst>
                <a:ext uri="{FF2B5EF4-FFF2-40B4-BE49-F238E27FC236}">
                  <a16:creationId xmlns:a16="http://schemas.microsoft.com/office/drawing/2014/main" id="{66C56132-10F4-EBAF-796B-9ED7FE0457FA}"/>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7" name="Group 91">
            <a:extLst>
              <a:ext uri="{FF2B5EF4-FFF2-40B4-BE49-F238E27FC236}">
                <a16:creationId xmlns:a16="http://schemas.microsoft.com/office/drawing/2014/main" id="{EB5900B2-6655-3BE9-0DBF-9282C48F8E80}"/>
              </a:ext>
            </a:extLst>
          </p:cNvPr>
          <p:cNvGrpSpPr>
            <a:grpSpLocks noChangeAspect="1"/>
          </p:cNvGrpSpPr>
          <p:nvPr/>
        </p:nvGrpSpPr>
        <p:grpSpPr bwMode="auto">
          <a:xfrm>
            <a:off x="3505200" y="3141663"/>
            <a:ext cx="376238" cy="119062"/>
            <a:chOff x="1440" y="2968"/>
            <a:chExt cx="640" cy="216"/>
          </a:xfrm>
        </p:grpSpPr>
        <p:sp>
          <p:nvSpPr>
            <p:cNvPr id="83230" name="Freeform 92">
              <a:extLst>
                <a:ext uri="{FF2B5EF4-FFF2-40B4-BE49-F238E27FC236}">
                  <a16:creationId xmlns:a16="http://schemas.microsoft.com/office/drawing/2014/main" id="{117B8F03-6D24-15EE-4EF0-241AD1CD9FF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31" name="Oval 93">
              <a:extLst>
                <a:ext uri="{FF2B5EF4-FFF2-40B4-BE49-F238E27FC236}">
                  <a16:creationId xmlns:a16="http://schemas.microsoft.com/office/drawing/2014/main" id="{ABD16241-9456-C184-411F-3D85F7065B0D}"/>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8" name="Group 94">
            <a:extLst>
              <a:ext uri="{FF2B5EF4-FFF2-40B4-BE49-F238E27FC236}">
                <a16:creationId xmlns:a16="http://schemas.microsoft.com/office/drawing/2014/main" id="{D3E6542F-62B0-5046-6DDF-1AFB6394DED5}"/>
              </a:ext>
            </a:extLst>
          </p:cNvPr>
          <p:cNvGrpSpPr>
            <a:grpSpLocks noChangeAspect="1"/>
          </p:cNvGrpSpPr>
          <p:nvPr/>
        </p:nvGrpSpPr>
        <p:grpSpPr bwMode="auto">
          <a:xfrm>
            <a:off x="3073400" y="3429001"/>
            <a:ext cx="376238" cy="119063"/>
            <a:chOff x="1440" y="2968"/>
            <a:chExt cx="640" cy="216"/>
          </a:xfrm>
        </p:grpSpPr>
        <p:sp>
          <p:nvSpPr>
            <p:cNvPr id="83228" name="Freeform 95">
              <a:extLst>
                <a:ext uri="{FF2B5EF4-FFF2-40B4-BE49-F238E27FC236}">
                  <a16:creationId xmlns:a16="http://schemas.microsoft.com/office/drawing/2014/main" id="{1F39CDB4-322B-0842-5B3B-B9946ABBCA0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229" name="Oval 96">
              <a:extLst>
                <a:ext uri="{FF2B5EF4-FFF2-40B4-BE49-F238E27FC236}">
                  <a16:creationId xmlns:a16="http://schemas.microsoft.com/office/drawing/2014/main" id="{23DD5A60-7481-2A80-8348-C90ABB1FF45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29" name="Group 97">
            <a:extLst>
              <a:ext uri="{FF2B5EF4-FFF2-40B4-BE49-F238E27FC236}">
                <a16:creationId xmlns:a16="http://schemas.microsoft.com/office/drawing/2014/main" id="{EE8AFC7D-05BA-2385-604F-326DC870BFC2}"/>
              </a:ext>
            </a:extLst>
          </p:cNvPr>
          <p:cNvGrpSpPr>
            <a:grpSpLocks/>
          </p:cNvGrpSpPr>
          <p:nvPr/>
        </p:nvGrpSpPr>
        <p:grpSpPr bwMode="auto">
          <a:xfrm>
            <a:off x="3863975" y="5805488"/>
            <a:ext cx="647700" cy="215900"/>
            <a:chOff x="113" y="2251"/>
            <a:chExt cx="3039" cy="998"/>
          </a:xfrm>
        </p:grpSpPr>
        <p:sp>
          <p:nvSpPr>
            <p:cNvPr id="83226" name="Freeform 98">
              <a:extLst>
                <a:ext uri="{FF2B5EF4-FFF2-40B4-BE49-F238E27FC236}">
                  <a16:creationId xmlns:a16="http://schemas.microsoft.com/office/drawing/2014/main" id="{9B77A201-8B02-C730-7458-7688559F117B}"/>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27" name="Freeform 99">
              <a:extLst>
                <a:ext uri="{FF2B5EF4-FFF2-40B4-BE49-F238E27FC236}">
                  <a16:creationId xmlns:a16="http://schemas.microsoft.com/office/drawing/2014/main" id="{92AC68AA-8C5B-7C28-818E-B92957C285A4}"/>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sp>
        <p:nvSpPr>
          <p:cNvPr id="629860" name="Line 100">
            <a:extLst>
              <a:ext uri="{FF2B5EF4-FFF2-40B4-BE49-F238E27FC236}">
                <a16:creationId xmlns:a16="http://schemas.microsoft.com/office/drawing/2014/main" id="{942085F1-3EA3-BF95-D666-1656C4D2AF59}"/>
              </a:ext>
            </a:extLst>
          </p:cNvPr>
          <p:cNvSpPr>
            <a:spLocks noChangeShapeType="1"/>
          </p:cNvSpPr>
          <p:nvPr/>
        </p:nvSpPr>
        <p:spPr bwMode="auto">
          <a:xfrm>
            <a:off x="4657726" y="5783263"/>
            <a:ext cx="360363"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629861" name="Arc 101">
            <a:extLst>
              <a:ext uri="{FF2B5EF4-FFF2-40B4-BE49-F238E27FC236}">
                <a16:creationId xmlns:a16="http://schemas.microsoft.com/office/drawing/2014/main" id="{BD47C30E-FADD-61B2-11B1-091DF9DE9396}"/>
              </a:ext>
            </a:extLst>
          </p:cNvPr>
          <p:cNvSpPr>
            <a:spLocks/>
          </p:cNvSpPr>
          <p:nvPr/>
        </p:nvSpPr>
        <p:spPr bwMode="auto">
          <a:xfrm>
            <a:off x="4657725" y="5997576"/>
            <a:ext cx="287338" cy="28892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30" name="Group 102">
            <a:extLst>
              <a:ext uri="{FF2B5EF4-FFF2-40B4-BE49-F238E27FC236}">
                <a16:creationId xmlns:a16="http://schemas.microsoft.com/office/drawing/2014/main" id="{889E87CE-490C-94AF-A652-DD2A23F36757}"/>
              </a:ext>
            </a:extLst>
          </p:cNvPr>
          <p:cNvGrpSpPr>
            <a:grpSpLocks/>
          </p:cNvGrpSpPr>
          <p:nvPr/>
        </p:nvGrpSpPr>
        <p:grpSpPr bwMode="auto">
          <a:xfrm>
            <a:off x="4586288" y="6286500"/>
            <a:ext cx="647700" cy="215900"/>
            <a:chOff x="113" y="2251"/>
            <a:chExt cx="3039" cy="998"/>
          </a:xfrm>
        </p:grpSpPr>
        <p:sp>
          <p:nvSpPr>
            <p:cNvPr id="83224" name="Freeform 103">
              <a:extLst>
                <a:ext uri="{FF2B5EF4-FFF2-40B4-BE49-F238E27FC236}">
                  <a16:creationId xmlns:a16="http://schemas.microsoft.com/office/drawing/2014/main" id="{ACE7E473-CD9F-D594-3275-901E42B29989}"/>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25" name="Freeform 104">
              <a:extLst>
                <a:ext uri="{FF2B5EF4-FFF2-40B4-BE49-F238E27FC236}">
                  <a16:creationId xmlns:a16="http://schemas.microsoft.com/office/drawing/2014/main" id="{C29760C5-F216-F567-5153-34B0AEC3A501}"/>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sp>
        <p:nvSpPr>
          <p:cNvPr id="629865" name="Line 105">
            <a:extLst>
              <a:ext uri="{FF2B5EF4-FFF2-40B4-BE49-F238E27FC236}">
                <a16:creationId xmlns:a16="http://schemas.microsoft.com/office/drawing/2014/main" id="{84C89436-CB98-15BC-1959-9FD419D75FC9}"/>
              </a:ext>
            </a:extLst>
          </p:cNvPr>
          <p:cNvSpPr>
            <a:spLocks noChangeShapeType="1"/>
          </p:cNvSpPr>
          <p:nvPr/>
        </p:nvSpPr>
        <p:spPr bwMode="auto">
          <a:xfrm>
            <a:off x="6672263" y="5756275"/>
            <a:ext cx="360362"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629866" name="Arc 106">
            <a:extLst>
              <a:ext uri="{FF2B5EF4-FFF2-40B4-BE49-F238E27FC236}">
                <a16:creationId xmlns:a16="http://schemas.microsoft.com/office/drawing/2014/main" id="{36B5D04B-F2BE-CC1F-9DBF-7DFF06C0CF79}"/>
              </a:ext>
            </a:extLst>
          </p:cNvPr>
          <p:cNvSpPr>
            <a:spLocks/>
          </p:cNvSpPr>
          <p:nvPr/>
        </p:nvSpPr>
        <p:spPr bwMode="auto">
          <a:xfrm>
            <a:off x="6672264" y="5970589"/>
            <a:ext cx="287337" cy="28892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31" name="Group 107">
            <a:extLst>
              <a:ext uri="{FF2B5EF4-FFF2-40B4-BE49-F238E27FC236}">
                <a16:creationId xmlns:a16="http://schemas.microsoft.com/office/drawing/2014/main" id="{27E8ECF8-2431-A046-861D-7F499F80813C}"/>
              </a:ext>
            </a:extLst>
          </p:cNvPr>
          <p:cNvGrpSpPr>
            <a:grpSpLocks/>
          </p:cNvGrpSpPr>
          <p:nvPr/>
        </p:nvGrpSpPr>
        <p:grpSpPr bwMode="auto">
          <a:xfrm>
            <a:off x="6600825" y="6259513"/>
            <a:ext cx="647700" cy="215900"/>
            <a:chOff x="113" y="2251"/>
            <a:chExt cx="3039" cy="998"/>
          </a:xfrm>
        </p:grpSpPr>
        <p:sp>
          <p:nvSpPr>
            <p:cNvPr id="83222" name="Freeform 108">
              <a:extLst>
                <a:ext uri="{FF2B5EF4-FFF2-40B4-BE49-F238E27FC236}">
                  <a16:creationId xmlns:a16="http://schemas.microsoft.com/office/drawing/2014/main" id="{86EC8ED3-BCAD-962E-BC8D-2F9C9E475C7D}"/>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23" name="Freeform 109">
              <a:extLst>
                <a:ext uri="{FF2B5EF4-FFF2-40B4-BE49-F238E27FC236}">
                  <a16:creationId xmlns:a16="http://schemas.microsoft.com/office/drawing/2014/main" id="{5D279E1D-F6C9-44F5-22AF-94D3529AF05E}"/>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16" name="Group 110">
            <a:extLst>
              <a:ext uri="{FF2B5EF4-FFF2-40B4-BE49-F238E27FC236}">
                <a16:creationId xmlns:a16="http://schemas.microsoft.com/office/drawing/2014/main" id="{B6C94BB1-2BD5-697E-C3A3-1572DE022CFB}"/>
              </a:ext>
            </a:extLst>
          </p:cNvPr>
          <p:cNvGrpSpPr>
            <a:grpSpLocks/>
          </p:cNvGrpSpPr>
          <p:nvPr/>
        </p:nvGrpSpPr>
        <p:grpSpPr bwMode="auto">
          <a:xfrm>
            <a:off x="7105650" y="5661025"/>
            <a:ext cx="647700" cy="215900"/>
            <a:chOff x="113" y="2251"/>
            <a:chExt cx="3039" cy="998"/>
          </a:xfrm>
        </p:grpSpPr>
        <p:sp>
          <p:nvSpPr>
            <p:cNvPr id="83220" name="Freeform 111">
              <a:extLst>
                <a:ext uri="{FF2B5EF4-FFF2-40B4-BE49-F238E27FC236}">
                  <a16:creationId xmlns:a16="http://schemas.microsoft.com/office/drawing/2014/main" id="{8ED6F3BE-9B47-F8A0-D78E-F56927054FCF}"/>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21" name="Freeform 112">
              <a:extLst>
                <a:ext uri="{FF2B5EF4-FFF2-40B4-BE49-F238E27FC236}">
                  <a16:creationId xmlns:a16="http://schemas.microsoft.com/office/drawing/2014/main" id="{21B12150-8B07-68FE-B353-06FF19BDB2FB}"/>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17" name="Group 113">
            <a:extLst>
              <a:ext uri="{FF2B5EF4-FFF2-40B4-BE49-F238E27FC236}">
                <a16:creationId xmlns:a16="http://schemas.microsoft.com/office/drawing/2014/main" id="{0429954B-191C-9AD2-B671-A3D3463E40A8}"/>
              </a:ext>
            </a:extLst>
          </p:cNvPr>
          <p:cNvGrpSpPr>
            <a:grpSpLocks/>
          </p:cNvGrpSpPr>
          <p:nvPr/>
        </p:nvGrpSpPr>
        <p:grpSpPr bwMode="auto">
          <a:xfrm>
            <a:off x="7105650" y="5827713"/>
            <a:ext cx="647700" cy="215900"/>
            <a:chOff x="113" y="2251"/>
            <a:chExt cx="3039" cy="998"/>
          </a:xfrm>
        </p:grpSpPr>
        <p:sp>
          <p:nvSpPr>
            <p:cNvPr id="83218" name="Freeform 114">
              <a:extLst>
                <a:ext uri="{FF2B5EF4-FFF2-40B4-BE49-F238E27FC236}">
                  <a16:creationId xmlns:a16="http://schemas.microsoft.com/office/drawing/2014/main" id="{B620DE09-53B2-4066-EB88-56A642B990B1}"/>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19" name="Freeform 115">
              <a:extLst>
                <a:ext uri="{FF2B5EF4-FFF2-40B4-BE49-F238E27FC236}">
                  <a16:creationId xmlns:a16="http://schemas.microsoft.com/office/drawing/2014/main" id="{8CCE7C9A-CF1D-CA67-F539-D29F608A6C73}"/>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18" name="Group 116">
            <a:extLst>
              <a:ext uri="{FF2B5EF4-FFF2-40B4-BE49-F238E27FC236}">
                <a16:creationId xmlns:a16="http://schemas.microsoft.com/office/drawing/2014/main" id="{C533691C-00E3-31E7-4B42-14D807083AC0}"/>
              </a:ext>
            </a:extLst>
          </p:cNvPr>
          <p:cNvGrpSpPr>
            <a:grpSpLocks/>
          </p:cNvGrpSpPr>
          <p:nvPr/>
        </p:nvGrpSpPr>
        <p:grpSpPr bwMode="auto">
          <a:xfrm>
            <a:off x="7105650" y="5445125"/>
            <a:ext cx="647700" cy="215900"/>
            <a:chOff x="113" y="2251"/>
            <a:chExt cx="3039" cy="998"/>
          </a:xfrm>
        </p:grpSpPr>
        <p:sp>
          <p:nvSpPr>
            <p:cNvPr id="83216" name="Freeform 117">
              <a:extLst>
                <a:ext uri="{FF2B5EF4-FFF2-40B4-BE49-F238E27FC236}">
                  <a16:creationId xmlns:a16="http://schemas.microsoft.com/office/drawing/2014/main" id="{06BAB2A5-7452-D4A8-75B2-1162687F07CA}"/>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17" name="Freeform 118">
              <a:extLst>
                <a:ext uri="{FF2B5EF4-FFF2-40B4-BE49-F238E27FC236}">
                  <a16:creationId xmlns:a16="http://schemas.microsoft.com/office/drawing/2014/main" id="{4B29F6C6-32A8-01AE-602A-C0A18A02A130}"/>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sp>
        <p:nvSpPr>
          <p:cNvPr id="629879" name="Arc 119">
            <a:extLst>
              <a:ext uri="{FF2B5EF4-FFF2-40B4-BE49-F238E27FC236}">
                <a16:creationId xmlns:a16="http://schemas.microsoft.com/office/drawing/2014/main" id="{861F9FBE-AAB3-6C9D-474E-BEAB01C51CA9}"/>
              </a:ext>
            </a:extLst>
          </p:cNvPr>
          <p:cNvSpPr>
            <a:spLocks/>
          </p:cNvSpPr>
          <p:nvPr/>
        </p:nvSpPr>
        <p:spPr bwMode="auto">
          <a:xfrm rot="5400000" flipV="1">
            <a:off x="6475413" y="5248276"/>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19" name="Group 120">
            <a:extLst>
              <a:ext uri="{FF2B5EF4-FFF2-40B4-BE49-F238E27FC236}">
                <a16:creationId xmlns:a16="http://schemas.microsoft.com/office/drawing/2014/main" id="{4DA2D1D5-6ED2-0C22-01CA-B6758EBEA54B}"/>
              </a:ext>
            </a:extLst>
          </p:cNvPr>
          <p:cNvGrpSpPr>
            <a:grpSpLocks/>
          </p:cNvGrpSpPr>
          <p:nvPr/>
        </p:nvGrpSpPr>
        <p:grpSpPr bwMode="auto">
          <a:xfrm>
            <a:off x="6097588" y="5049838"/>
            <a:ext cx="647700" cy="215900"/>
            <a:chOff x="113" y="2251"/>
            <a:chExt cx="3039" cy="998"/>
          </a:xfrm>
        </p:grpSpPr>
        <p:sp>
          <p:nvSpPr>
            <p:cNvPr id="83214" name="Freeform 121">
              <a:extLst>
                <a:ext uri="{FF2B5EF4-FFF2-40B4-BE49-F238E27FC236}">
                  <a16:creationId xmlns:a16="http://schemas.microsoft.com/office/drawing/2014/main" id="{7D36D24B-C1D7-1699-CE1B-D5E263CCA274}"/>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15" name="Freeform 122">
              <a:extLst>
                <a:ext uri="{FF2B5EF4-FFF2-40B4-BE49-F238E27FC236}">
                  <a16:creationId xmlns:a16="http://schemas.microsoft.com/office/drawing/2014/main" id="{718B117E-DA83-A6FB-8AD0-55AB8A662FE6}"/>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20" name="Group 123">
            <a:extLst>
              <a:ext uri="{FF2B5EF4-FFF2-40B4-BE49-F238E27FC236}">
                <a16:creationId xmlns:a16="http://schemas.microsoft.com/office/drawing/2014/main" id="{BBC9AA57-8FC0-A1B2-8A66-F70F24141B01}"/>
              </a:ext>
            </a:extLst>
          </p:cNvPr>
          <p:cNvGrpSpPr>
            <a:grpSpLocks/>
          </p:cNvGrpSpPr>
          <p:nvPr/>
        </p:nvGrpSpPr>
        <p:grpSpPr bwMode="auto">
          <a:xfrm>
            <a:off x="2711450" y="6513513"/>
            <a:ext cx="647700" cy="215900"/>
            <a:chOff x="113" y="2251"/>
            <a:chExt cx="3039" cy="998"/>
          </a:xfrm>
          <a:solidFill>
            <a:srgbClr val="0066FF"/>
          </a:solidFill>
        </p:grpSpPr>
        <p:sp>
          <p:nvSpPr>
            <p:cNvPr id="83212" name="Freeform 124">
              <a:extLst>
                <a:ext uri="{FF2B5EF4-FFF2-40B4-BE49-F238E27FC236}">
                  <a16:creationId xmlns:a16="http://schemas.microsoft.com/office/drawing/2014/main" id="{C085B47F-944F-EB25-6E12-74C429AB83C8}"/>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grpFill/>
            <a:ln w="9525">
              <a:solidFill>
                <a:schemeClr val="tx1"/>
              </a:solidFill>
              <a:miter lim="800000"/>
              <a:headEnd/>
              <a:tailEnd/>
            </a:ln>
          </p:spPr>
          <p:txBody>
            <a:bodyPr wrap="none"/>
            <a:lstStyle/>
            <a:p>
              <a:endParaRPr lang="en-IN"/>
            </a:p>
          </p:txBody>
        </p:sp>
        <p:sp>
          <p:nvSpPr>
            <p:cNvPr id="83213" name="Freeform 125">
              <a:extLst>
                <a:ext uri="{FF2B5EF4-FFF2-40B4-BE49-F238E27FC236}">
                  <a16:creationId xmlns:a16="http://schemas.microsoft.com/office/drawing/2014/main" id="{06C58F8B-A655-FBF9-27F5-FA314AD17436}"/>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grpFill/>
            <a:ln w="9525">
              <a:solidFill>
                <a:schemeClr val="tx1"/>
              </a:solidFill>
              <a:miter lim="800000"/>
              <a:headEnd/>
              <a:tailEnd/>
            </a:ln>
          </p:spPr>
          <p:txBody>
            <a:bodyPr wrap="none"/>
            <a:lstStyle/>
            <a:p>
              <a:endParaRPr lang="en-IN"/>
            </a:p>
          </p:txBody>
        </p:sp>
      </p:grpSp>
      <p:grpSp>
        <p:nvGrpSpPr>
          <p:cNvPr id="630021" name="Group 126">
            <a:extLst>
              <a:ext uri="{FF2B5EF4-FFF2-40B4-BE49-F238E27FC236}">
                <a16:creationId xmlns:a16="http://schemas.microsoft.com/office/drawing/2014/main" id="{CC716417-44C7-9CF7-A647-029927C352E3}"/>
              </a:ext>
            </a:extLst>
          </p:cNvPr>
          <p:cNvGrpSpPr>
            <a:grpSpLocks/>
          </p:cNvGrpSpPr>
          <p:nvPr/>
        </p:nvGrpSpPr>
        <p:grpSpPr bwMode="auto">
          <a:xfrm>
            <a:off x="4587875" y="6481763"/>
            <a:ext cx="647700" cy="215900"/>
            <a:chOff x="113" y="2251"/>
            <a:chExt cx="3039" cy="998"/>
          </a:xfrm>
        </p:grpSpPr>
        <p:sp>
          <p:nvSpPr>
            <p:cNvPr id="83210" name="Freeform 127">
              <a:extLst>
                <a:ext uri="{FF2B5EF4-FFF2-40B4-BE49-F238E27FC236}">
                  <a16:creationId xmlns:a16="http://schemas.microsoft.com/office/drawing/2014/main" id="{8EEE928B-C134-9209-58A3-B4800E3A851F}"/>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211" name="Freeform 128">
              <a:extLst>
                <a:ext uri="{FF2B5EF4-FFF2-40B4-BE49-F238E27FC236}">
                  <a16:creationId xmlns:a16="http://schemas.microsoft.com/office/drawing/2014/main" id="{221AEC94-C2FC-20F0-2669-B911D31782E7}"/>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22" name="Group 129">
            <a:extLst>
              <a:ext uri="{FF2B5EF4-FFF2-40B4-BE49-F238E27FC236}">
                <a16:creationId xmlns:a16="http://schemas.microsoft.com/office/drawing/2014/main" id="{28ECED94-91A4-21D7-A663-8DA109EBAC43}"/>
              </a:ext>
            </a:extLst>
          </p:cNvPr>
          <p:cNvGrpSpPr>
            <a:grpSpLocks/>
          </p:cNvGrpSpPr>
          <p:nvPr/>
        </p:nvGrpSpPr>
        <p:grpSpPr bwMode="auto">
          <a:xfrm>
            <a:off x="6600825" y="6453188"/>
            <a:ext cx="647700" cy="215900"/>
            <a:chOff x="113" y="2251"/>
            <a:chExt cx="3039" cy="998"/>
          </a:xfrm>
        </p:grpSpPr>
        <p:sp>
          <p:nvSpPr>
            <p:cNvPr id="83208" name="Freeform 130">
              <a:extLst>
                <a:ext uri="{FF2B5EF4-FFF2-40B4-BE49-F238E27FC236}">
                  <a16:creationId xmlns:a16="http://schemas.microsoft.com/office/drawing/2014/main" id="{669667A3-C9BD-80CC-9118-72BC95C576A3}"/>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09" name="Freeform 131">
              <a:extLst>
                <a:ext uri="{FF2B5EF4-FFF2-40B4-BE49-F238E27FC236}">
                  <a16:creationId xmlns:a16="http://schemas.microsoft.com/office/drawing/2014/main" id="{58250A50-EAD3-AC92-4C70-7945E6007BEB}"/>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sp>
        <p:nvSpPr>
          <p:cNvPr id="629892" name="Arc 132">
            <a:extLst>
              <a:ext uri="{FF2B5EF4-FFF2-40B4-BE49-F238E27FC236}">
                <a16:creationId xmlns:a16="http://schemas.microsoft.com/office/drawing/2014/main" id="{22875065-7BDF-766F-F6FE-4F33763D61DD}"/>
              </a:ext>
            </a:extLst>
          </p:cNvPr>
          <p:cNvSpPr>
            <a:spLocks/>
          </p:cNvSpPr>
          <p:nvPr/>
        </p:nvSpPr>
        <p:spPr bwMode="auto">
          <a:xfrm rot="5400000" flipV="1">
            <a:off x="4532313" y="5283201"/>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23" name="Group 133">
            <a:extLst>
              <a:ext uri="{FF2B5EF4-FFF2-40B4-BE49-F238E27FC236}">
                <a16:creationId xmlns:a16="http://schemas.microsoft.com/office/drawing/2014/main" id="{790A6883-7871-14E2-DF22-689E498F5BA5}"/>
              </a:ext>
            </a:extLst>
          </p:cNvPr>
          <p:cNvGrpSpPr>
            <a:grpSpLocks/>
          </p:cNvGrpSpPr>
          <p:nvPr/>
        </p:nvGrpSpPr>
        <p:grpSpPr bwMode="auto">
          <a:xfrm>
            <a:off x="4154488" y="5084763"/>
            <a:ext cx="647700" cy="215900"/>
            <a:chOff x="113" y="2251"/>
            <a:chExt cx="3039" cy="998"/>
          </a:xfrm>
        </p:grpSpPr>
        <p:sp>
          <p:nvSpPr>
            <p:cNvPr id="83206" name="Freeform 134">
              <a:extLst>
                <a:ext uri="{FF2B5EF4-FFF2-40B4-BE49-F238E27FC236}">
                  <a16:creationId xmlns:a16="http://schemas.microsoft.com/office/drawing/2014/main" id="{C0EC3F41-EFB3-6BB0-2B37-8ED23DEA1089}"/>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07" name="Freeform 135">
              <a:extLst>
                <a:ext uri="{FF2B5EF4-FFF2-40B4-BE49-F238E27FC236}">
                  <a16:creationId xmlns:a16="http://schemas.microsoft.com/office/drawing/2014/main" id="{77360079-C8A3-4415-F642-CEE7229CC185}"/>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24" name="Group 136">
            <a:extLst>
              <a:ext uri="{FF2B5EF4-FFF2-40B4-BE49-F238E27FC236}">
                <a16:creationId xmlns:a16="http://schemas.microsoft.com/office/drawing/2014/main" id="{130AEBF9-B64A-DCC0-95F6-358615843897}"/>
              </a:ext>
            </a:extLst>
          </p:cNvPr>
          <p:cNvGrpSpPr>
            <a:grpSpLocks/>
          </p:cNvGrpSpPr>
          <p:nvPr/>
        </p:nvGrpSpPr>
        <p:grpSpPr bwMode="auto">
          <a:xfrm>
            <a:off x="4156075" y="4868863"/>
            <a:ext cx="647700" cy="215900"/>
            <a:chOff x="113" y="2251"/>
            <a:chExt cx="3039" cy="998"/>
          </a:xfrm>
        </p:grpSpPr>
        <p:sp>
          <p:nvSpPr>
            <p:cNvPr id="83204" name="Freeform 137">
              <a:extLst>
                <a:ext uri="{FF2B5EF4-FFF2-40B4-BE49-F238E27FC236}">
                  <a16:creationId xmlns:a16="http://schemas.microsoft.com/office/drawing/2014/main" id="{FABC142D-9B5E-9A40-B68F-75299C051974}"/>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05" name="Freeform 138">
              <a:extLst>
                <a:ext uri="{FF2B5EF4-FFF2-40B4-BE49-F238E27FC236}">
                  <a16:creationId xmlns:a16="http://schemas.microsoft.com/office/drawing/2014/main" id="{2190CB26-8413-1E92-D9C9-398D8C1A496A}"/>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25" name="Group 139">
            <a:extLst>
              <a:ext uri="{FF2B5EF4-FFF2-40B4-BE49-F238E27FC236}">
                <a16:creationId xmlns:a16="http://schemas.microsoft.com/office/drawing/2014/main" id="{494B3A28-3A91-30E0-8F87-8C8260B69CA4}"/>
              </a:ext>
            </a:extLst>
          </p:cNvPr>
          <p:cNvGrpSpPr>
            <a:grpSpLocks/>
          </p:cNvGrpSpPr>
          <p:nvPr/>
        </p:nvGrpSpPr>
        <p:grpSpPr bwMode="auto">
          <a:xfrm>
            <a:off x="5235575" y="5445125"/>
            <a:ext cx="647700" cy="215900"/>
            <a:chOff x="113" y="2251"/>
            <a:chExt cx="3039" cy="998"/>
          </a:xfrm>
        </p:grpSpPr>
        <p:sp>
          <p:nvSpPr>
            <p:cNvPr id="83202" name="Freeform 140">
              <a:extLst>
                <a:ext uri="{FF2B5EF4-FFF2-40B4-BE49-F238E27FC236}">
                  <a16:creationId xmlns:a16="http://schemas.microsoft.com/office/drawing/2014/main" id="{4607203D-2AA1-23DF-A461-8C3FF4ACBC35}"/>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03" name="Freeform 141">
              <a:extLst>
                <a:ext uri="{FF2B5EF4-FFF2-40B4-BE49-F238E27FC236}">
                  <a16:creationId xmlns:a16="http://schemas.microsoft.com/office/drawing/2014/main" id="{6AF754D3-C442-8196-AE17-9986279D8441}"/>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26" name="Group 142">
            <a:extLst>
              <a:ext uri="{FF2B5EF4-FFF2-40B4-BE49-F238E27FC236}">
                <a16:creationId xmlns:a16="http://schemas.microsoft.com/office/drawing/2014/main" id="{BD05CBF2-AA83-F387-E8A8-B0A64E1B6EEF}"/>
              </a:ext>
            </a:extLst>
          </p:cNvPr>
          <p:cNvGrpSpPr>
            <a:grpSpLocks/>
          </p:cNvGrpSpPr>
          <p:nvPr/>
        </p:nvGrpSpPr>
        <p:grpSpPr bwMode="auto">
          <a:xfrm>
            <a:off x="5235575" y="5661025"/>
            <a:ext cx="647700" cy="215900"/>
            <a:chOff x="113" y="2251"/>
            <a:chExt cx="3039" cy="998"/>
          </a:xfrm>
        </p:grpSpPr>
        <p:sp>
          <p:nvSpPr>
            <p:cNvPr id="83200" name="Freeform 143">
              <a:extLst>
                <a:ext uri="{FF2B5EF4-FFF2-40B4-BE49-F238E27FC236}">
                  <a16:creationId xmlns:a16="http://schemas.microsoft.com/office/drawing/2014/main" id="{5728A7B5-8987-0161-E52C-D74DA181F45F}"/>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201" name="Freeform 144">
              <a:extLst>
                <a:ext uri="{FF2B5EF4-FFF2-40B4-BE49-F238E27FC236}">
                  <a16:creationId xmlns:a16="http://schemas.microsoft.com/office/drawing/2014/main" id="{86DDE8EF-B294-9221-3913-E8EBA105EE0F}"/>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27" name="Group 145">
            <a:extLst>
              <a:ext uri="{FF2B5EF4-FFF2-40B4-BE49-F238E27FC236}">
                <a16:creationId xmlns:a16="http://schemas.microsoft.com/office/drawing/2014/main" id="{7CCEC09B-10DA-A9C0-F75A-096019DFEE30}"/>
              </a:ext>
            </a:extLst>
          </p:cNvPr>
          <p:cNvGrpSpPr>
            <a:grpSpLocks/>
          </p:cNvGrpSpPr>
          <p:nvPr/>
        </p:nvGrpSpPr>
        <p:grpSpPr bwMode="auto">
          <a:xfrm>
            <a:off x="5235575" y="5876925"/>
            <a:ext cx="647700" cy="215900"/>
            <a:chOff x="113" y="2251"/>
            <a:chExt cx="3039" cy="998"/>
          </a:xfrm>
        </p:grpSpPr>
        <p:sp>
          <p:nvSpPr>
            <p:cNvPr id="83198" name="Freeform 146">
              <a:extLst>
                <a:ext uri="{FF2B5EF4-FFF2-40B4-BE49-F238E27FC236}">
                  <a16:creationId xmlns:a16="http://schemas.microsoft.com/office/drawing/2014/main" id="{F9470C88-8455-BF3A-C9D5-6F18F482AC1A}"/>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99" name="Freeform 147">
              <a:extLst>
                <a:ext uri="{FF2B5EF4-FFF2-40B4-BE49-F238E27FC236}">
                  <a16:creationId xmlns:a16="http://schemas.microsoft.com/office/drawing/2014/main" id="{9B7D864C-ED50-9331-0001-3BDB613904B8}"/>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28" name="Group 148">
            <a:extLst>
              <a:ext uri="{FF2B5EF4-FFF2-40B4-BE49-F238E27FC236}">
                <a16:creationId xmlns:a16="http://schemas.microsoft.com/office/drawing/2014/main" id="{6DC0C7BD-474F-498C-7F10-895608403752}"/>
              </a:ext>
            </a:extLst>
          </p:cNvPr>
          <p:cNvGrpSpPr>
            <a:grpSpLocks/>
          </p:cNvGrpSpPr>
          <p:nvPr/>
        </p:nvGrpSpPr>
        <p:grpSpPr bwMode="auto">
          <a:xfrm>
            <a:off x="5811838" y="5805488"/>
            <a:ext cx="647700" cy="215900"/>
            <a:chOff x="113" y="2251"/>
            <a:chExt cx="3039" cy="998"/>
          </a:xfrm>
        </p:grpSpPr>
        <p:sp>
          <p:nvSpPr>
            <p:cNvPr id="83196" name="Freeform 149">
              <a:extLst>
                <a:ext uri="{FF2B5EF4-FFF2-40B4-BE49-F238E27FC236}">
                  <a16:creationId xmlns:a16="http://schemas.microsoft.com/office/drawing/2014/main" id="{E510F310-66AF-16A9-C9DC-62BFF027D30B}"/>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97" name="Freeform 150">
              <a:extLst>
                <a:ext uri="{FF2B5EF4-FFF2-40B4-BE49-F238E27FC236}">
                  <a16:creationId xmlns:a16="http://schemas.microsoft.com/office/drawing/2014/main" id="{3904ED52-1543-9EB9-6E8D-256399A5E0E3}"/>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sp>
        <p:nvSpPr>
          <p:cNvPr id="629911" name="Line 151">
            <a:extLst>
              <a:ext uri="{FF2B5EF4-FFF2-40B4-BE49-F238E27FC236}">
                <a16:creationId xmlns:a16="http://schemas.microsoft.com/office/drawing/2014/main" id="{99DC8348-249B-7B20-EF28-A8C191F7E5B1}"/>
              </a:ext>
            </a:extLst>
          </p:cNvPr>
          <p:cNvSpPr>
            <a:spLocks noChangeShapeType="1"/>
          </p:cNvSpPr>
          <p:nvPr/>
        </p:nvSpPr>
        <p:spPr bwMode="auto">
          <a:xfrm>
            <a:off x="8256588" y="5734050"/>
            <a:ext cx="360362"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629912" name="Arc 152">
            <a:extLst>
              <a:ext uri="{FF2B5EF4-FFF2-40B4-BE49-F238E27FC236}">
                <a16:creationId xmlns:a16="http://schemas.microsoft.com/office/drawing/2014/main" id="{71762495-A1BF-3DEC-80B3-6D805A4DE35F}"/>
              </a:ext>
            </a:extLst>
          </p:cNvPr>
          <p:cNvSpPr>
            <a:spLocks/>
          </p:cNvSpPr>
          <p:nvPr/>
        </p:nvSpPr>
        <p:spPr bwMode="auto">
          <a:xfrm>
            <a:off x="8256589" y="5948364"/>
            <a:ext cx="287337" cy="28892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29" name="Group 153">
            <a:extLst>
              <a:ext uri="{FF2B5EF4-FFF2-40B4-BE49-F238E27FC236}">
                <a16:creationId xmlns:a16="http://schemas.microsoft.com/office/drawing/2014/main" id="{57ECD83D-72F9-3062-BB00-91F095C898D5}"/>
              </a:ext>
            </a:extLst>
          </p:cNvPr>
          <p:cNvGrpSpPr>
            <a:grpSpLocks/>
          </p:cNvGrpSpPr>
          <p:nvPr/>
        </p:nvGrpSpPr>
        <p:grpSpPr bwMode="auto">
          <a:xfrm>
            <a:off x="8185150" y="6237288"/>
            <a:ext cx="647700" cy="215900"/>
            <a:chOff x="113" y="2251"/>
            <a:chExt cx="3039" cy="998"/>
          </a:xfrm>
        </p:grpSpPr>
        <p:sp>
          <p:nvSpPr>
            <p:cNvPr id="83194" name="Freeform 154">
              <a:extLst>
                <a:ext uri="{FF2B5EF4-FFF2-40B4-BE49-F238E27FC236}">
                  <a16:creationId xmlns:a16="http://schemas.microsoft.com/office/drawing/2014/main" id="{2AED6532-4775-83BF-8045-5D481F58F095}"/>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95" name="Freeform 155">
              <a:extLst>
                <a:ext uri="{FF2B5EF4-FFF2-40B4-BE49-F238E27FC236}">
                  <a16:creationId xmlns:a16="http://schemas.microsoft.com/office/drawing/2014/main" id="{176B4D8E-D652-4410-E956-8C3CF5C99760}"/>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30" name="Group 156">
            <a:extLst>
              <a:ext uri="{FF2B5EF4-FFF2-40B4-BE49-F238E27FC236}">
                <a16:creationId xmlns:a16="http://schemas.microsoft.com/office/drawing/2014/main" id="{59950B0D-2097-DB1D-43EA-56DCA7825E45}"/>
              </a:ext>
            </a:extLst>
          </p:cNvPr>
          <p:cNvGrpSpPr>
            <a:grpSpLocks/>
          </p:cNvGrpSpPr>
          <p:nvPr/>
        </p:nvGrpSpPr>
        <p:grpSpPr bwMode="auto">
          <a:xfrm>
            <a:off x="8761413" y="5638800"/>
            <a:ext cx="647700" cy="215900"/>
            <a:chOff x="113" y="2251"/>
            <a:chExt cx="3039" cy="998"/>
          </a:xfrm>
        </p:grpSpPr>
        <p:sp>
          <p:nvSpPr>
            <p:cNvPr id="83192" name="Freeform 157">
              <a:extLst>
                <a:ext uri="{FF2B5EF4-FFF2-40B4-BE49-F238E27FC236}">
                  <a16:creationId xmlns:a16="http://schemas.microsoft.com/office/drawing/2014/main" id="{4EFDDE80-27BE-13DE-ACDC-9E2D615D8921}"/>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93" name="Freeform 158">
              <a:extLst>
                <a:ext uri="{FF2B5EF4-FFF2-40B4-BE49-F238E27FC236}">
                  <a16:creationId xmlns:a16="http://schemas.microsoft.com/office/drawing/2014/main" id="{7D3E4A7C-59AF-850A-9597-E285B54CE73B}"/>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31" name="Group 159">
            <a:extLst>
              <a:ext uri="{FF2B5EF4-FFF2-40B4-BE49-F238E27FC236}">
                <a16:creationId xmlns:a16="http://schemas.microsoft.com/office/drawing/2014/main" id="{89107E7C-7FD8-7073-DC69-5EB8EA1FFA48}"/>
              </a:ext>
            </a:extLst>
          </p:cNvPr>
          <p:cNvGrpSpPr>
            <a:grpSpLocks/>
          </p:cNvGrpSpPr>
          <p:nvPr/>
        </p:nvGrpSpPr>
        <p:grpSpPr bwMode="auto">
          <a:xfrm>
            <a:off x="8761413" y="5422900"/>
            <a:ext cx="647700" cy="215900"/>
            <a:chOff x="113" y="2251"/>
            <a:chExt cx="3039" cy="998"/>
          </a:xfrm>
        </p:grpSpPr>
        <p:sp>
          <p:nvSpPr>
            <p:cNvPr id="83190" name="Freeform 160">
              <a:extLst>
                <a:ext uri="{FF2B5EF4-FFF2-40B4-BE49-F238E27FC236}">
                  <a16:creationId xmlns:a16="http://schemas.microsoft.com/office/drawing/2014/main" id="{7665CC57-BABF-D28B-70B8-9774E8EB287B}"/>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191" name="Freeform 161">
              <a:extLst>
                <a:ext uri="{FF2B5EF4-FFF2-40B4-BE49-F238E27FC236}">
                  <a16:creationId xmlns:a16="http://schemas.microsoft.com/office/drawing/2014/main" id="{22B67FE5-99BE-1C3F-ACA2-8021450795A3}"/>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sp>
        <p:nvSpPr>
          <p:cNvPr id="629922" name="Arc 162">
            <a:extLst>
              <a:ext uri="{FF2B5EF4-FFF2-40B4-BE49-F238E27FC236}">
                <a16:creationId xmlns:a16="http://schemas.microsoft.com/office/drawing/2014/main" id="{226FCAD2-1639-21FE-9934-99FF205266F9}"/>
              </a:ext>
            </a:extLst>
          </p:cNvPr>
          <p:cNvSpPr>
            <a:spLocks/>
          </p:cNvSpPr>
          <p:nvPr/>
        </p:nvSpPr>
        <p:spPr bwMode="auto">
          <a:xfrm rot="5400000" flipV="1">
            <a:off x="8059738" y="5226051"/>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32" name="Group 163">
            <a:extLst>
              <a:ext uri="{FF2B5EF4-FFF2-40B4-BE49-F238E27FC236}">
                <a16:creationId xmlns:a16="http://schemas.microsoft.com/office/drawing/2014/main" id="{4EE3244E-A13A-E0B7-DF15-AD19379F36FF}"/>
              </a:ext>
            </a:extLst>
          </p:cNvPr>
          <p:cNvGrpSpPr>
            <a:grpSpLocks/>
          </p:cNvGrpSpPr>
          <p:nvPr/>
        </p:nvGrpSpPr>
        <p:grpSpPr bwMode="auto">
          <a:xfrm>
            <a:off x="7681913" y="5027613"/>
            <a:ext cx="647700" cy="215900"/>
            <a:chOff x="113" y="2251"/>
            <a:chExt cx="3039" cy="998"/>
          </a:xfrm>
        </p:grpSpPr>
        <p:sp>
          <p:nvSpPr>
            <p:cNvPr id="83188" name="Freeform 164">
              <a:extLst>
                <a:ext uri="{FF2B5EF4-FFF2-40B4-BE49-F238E27FC236}">
                  <a16:creationId xmlns:a16="http://schemas.microsoft.com/office/drawing/2014/main" id="{EA5C74A0-8145-DBCD-4F23-0E6811A2DDE9}"/>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189" name="Freeform 165">
              <a:extLst>
                <a:ext uri="{FF2B5EF4-FFF2-40B4-BE49-F238E27FC236}">
                  <a16:creationId xmlns:a16="http://schemas.microsoft.com/office/drawing/2014/main" id="{96D0DFF5-0BF2-1313-AD29-559886F34F3F}"/>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33" name="Group 166">
            <a:extLst>
              <a:ext uri="{FF2B5EF4-FFF2-40B4-BE49-F238E27FC236}">
                <a16:creationId xmlns:a16="http://schemas.microsoft.com/office/drawing/2014/main" id="{26959571-41AC-AD91-34AA-1FFFCC26694B}"/>
              </a:ext>
            </a:extLst>
          </p:cNvPr>
          <p:cNvGrpSpPr>
            <a:grpSpLocks/>
          </p:cNvGrpSpPr>
          <p:nvPr/>
        </p:nvGrpSpPr>
        <p:grpSpPr bwMode="auto">
          <a:xfrm>
            <a:off x="8185150" y="6453188"/>
            <a:ext cx="647700" cy="215900"/>
            <a:chOff x="113" y="2251"/>
            <a:chExt cx="3039" cy="998"/>
          </a:xfrm>
        </p:grpSpPr>
        <p:sp>
          <p:nvSpPr>
            <p:cNvPr id="83186" name="Freeform 167">
              <a:extLst>
                <a:ext uri="{FF2B5EF4-FFF2-40B4-BE49-F238E27FC236}">
                  <a16:creationId xmlns:a16="http://schemas.microsoft.com/office/drawing/2014/main" id="{A6A450C3-7D22-2E53-A5CB-2CD953888067}"/>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87" name="Freeform 168">
              <a:extLst>
                <a:ext uri="{FF2B5EF4-FFF2-40B4-BE49-F238E27FC236}">
                  <a16:creationId xmlns:a16="http://schemas.microsoft.com/office/drawing/2014/main" id="{29C2F981-ECAC-0042-0F1F-5D7CC2F293A6}"/>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sp>
        <p:nvSpPr>
          <p:cNvPr id="629929" name="Line 169">
            <a:extLst>
              <a:ext uri="{FF2B5EF4-FFF2-40B4-BE49-F238E27FC236}">
                <a16:creationId xmlns:a16="http://schemas.microsoft.com/office/drawing/2014/main" id="{7FCECC7E-96B3-BFA4-2523-44AC76A87229}"/>
              </a:ext>
            </a:extLst>
          </p:cNvPr>
          <p:cNvSpPr>
            <a:spLocks noChangeShapeType="1"/>
          </p:cNvSpPr>
          <p:nvPr/>
        </p:nvSpPr>
        <p:spPr bwMode="auto">
          <a:xfrm>
            <a:off x="9839326" y="5756275"/>
            <a:ext cx="360363"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sp>
        <p:nvSpPr>
          <p:cNvPr id="629930" name="Arc 170">
            <a:extLst>
              <a:ext uri="{FF2B5EF4-FFF2-40B4-BE49-F238E27FC236}">
                <a16:creationId xmlns:a16="http://schemas.microsoft.com/office/drawing/2014/main" id="{F437719E-29E8-BF7B-3BA4-1BD75721519B}"/>
              </a:ext>
            </a:extLst>
          </p:cNvPr>
          <p:cNvSpPr>
            <a:spLocks/>
          </p:cNvSpPr>
          <p:nvPr/>
        </p:nvSpPr>
        <p:spPr bwMode="auto">
          <a:xfrm>
            <a:off x="9839325" y="5970589"/>
            <a:ext cx="287338" cy="288925"/>
          </a:xfrm>
          <a:custGeom>
            <a:avLst/>
            <a:gdLst>
              <a:gd name="T0" fmla="*/ 0 w 21600"/>
              <a:gd name="T1" fmla="*/ 0 h 21600"/>
              <a:gd name="T2" fmla="*/ 2147483646 w 21600"/>
              <a:gd name="T3" fmla="*/ 2147483646 h 21600"/>
              <a:gd name="T4" fmla="*/ 0 w 21600"/>
              <a:gd name="T5" fmla="*/ 2147483646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34" name="Group 171">
            <a:extLst>
              <a:ext uri="{FF2B5EF4-FFF2-40B4-BE49-F238E27FC236}">
                <a16:creationId xmlns:a16="http://schemas.microsoft.com/office/drawing/2014/main" id="{8D637886-8DBF-3F5A-55E5-ADB9C04AC1F5}"/>
              </a:ext>
            </a:extLst>
          </p:cNvPr>
          <p:cNvGrpSpPr>
            <a:grpSpLocks/>
          </p:cNvGrpSpPr>
          <p:nvPr/>
        </p:nvGrpSpPr>
        <p:grpSpPr bwMode="auto">
          <a:xfrm>
            <a:off x="9767888" y="6259513"/>
            <a:ext cx="647700" cy="215900"/>
            <a:chOff x="113" y="2251"/>
            <a:chExt cx="3039" cy="998"/>
          </a:xfrm>
        </p:grpSpPr>
        <p:sp>
          <p:nvSpPr>
            <p:cNvPr id="83184" name="Freeform 172">
              <a:extLst>
                <a:ext uri="{FF2B5EF4-FFF2-40B4-BE49-F238E27FC236}">
                  <a16:creationId xmlns:a16="http://schemas.microsoft.com/office/drawing/2014/main" id="{DB57BDB3-F34C-C09F-FD6F-8412EAB7CB39}"/>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CCECFF"/>
            </a:solidFill>
            <a:ln w="9525">
              <a:solidFill>
                <a:schemeClr val="tx1"/>
              </a:solidFill>
              <a:miter lim="800000"/>
              <a:headEnd/>
              <a:tailEnd/>
            </a:ln>
          </p:spPr>
          <p:txBody>
            <a:bodyPr wrap="none"/>
            <a:lstStyle/>
            <a:p>
              <a:endParaRPr lang="en-IN"/>
            </a:p>
          </p:txBody>
        </p:sp>
        <p:sp>
          <p:nvSpPr>
            <p:cNvPr id="83185" name="Freeform 173">
              <a:extLst>
                <a:ext uri="{FF2B5EF4-FFF2-40B4-BE49-F238E27FC236}">
                  <a16:creationId xmlns:a16="http://schemas.microsoft.com/office/drawing/2014/main" id="{B9F33742-2D99-9A53-F159-7CC67DC570AF}"/>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CCECFF"/>
            </a:solidFill>
            <a:ln w="9525">
              <a:solidFill>
                <a:schemeClr val="tx1"/>
              </a:solidFill>
              <a:miter lim="800000"/>
              <a:headEnd/>
              <a:tailEnd/>
            </a:ln>
          </p:spPr>
          <p:txBody>
            <a:bodyPr wrap="none"/>
            <a:lstStyle/>
            <a:p>
              <a:endParaRPr lang="en-IN"/>
            </a:p>
          </p:txBody>
        </p:sp>
      </p:grpSp>
      <p:grpSp>
        <p:nvGrpSpPr>
          <p:cNvPr id="630035" name="Group 174">
            <a:extLst>
              <a:ext uri="{FF2B5EF4-FFF2-40B4-BE49-F238E27FC236}">
                <a16:creationId xmlns:a16="http://schemas.microsoft.com/office/drawing/2014/main" id="{ABD182D4-3BE7-6927-5169-4BECFEB0C291}"/>
              </a:ext>
            </a:extLst>
          </p:cNvPr>
          <p:cNvGrpSpPr>
            <a:grpSpLocks/>
          </p:cNvGrpSpPr>
          <p:nvPr/>
        </p:nvGrpSpPr>
        <p:grpSpPr bwMode="auto">
          <a:xfrm>
            <a:off x="9767888" y="6475413"/>
            <a:ext cx="647700" cy="215900"/>
            <a:chOff x="113" y="2251"/>
            <a:chExt cx="3039" cy="998"/>
          </a:xfrm>
        </p:grpSpPr>
        <p:sp>
          <p:nvSpPr>
            <p:cNvPr id="83182" name="Freeform 175">
              <a:extLst>
                <a:ext uri="{FF2B5EF4-FFF2-40B4-BE49-F238E27FC236}">
                  <a16:creationId xmlns:a16="http://schemas.microsoft.com/office/drawing/2014/main" id="{9526F514-A1FE-96FE-ABAE-9C535B9F3550}"/>
                </a:ext>
              </a:extLst>
            </p:cNvPr>
            <p:cNvSpPr>
              <a:spLocks/>
            </p:cNvSpPr>
            <p:nvPr/>
          </p:nvSpPr>
          <p:spPr bwMode="auto">
            <a:xfrm rot="10800000" flipV="1">
              <a:off x="113" y="2251"/>
              <a:ext cx="3039" cy="998"/>
            </a:xfrm>
            <a:custGeom>
              <a:avLst/>
              <a:gdLst>
                <a:gd name="T0" fmla="*/ 47 w 3981"/>
                <a:gd name="T1" fmla="*/ 65 h 1497"/>
                <a:gd name="T2" fmla="*/ 136 w 3981"/>
                <a:gd name="T3" fmla="*/ 55 h 1497"/>
                <a:gd name="T4" fmla="*/ 293 w 3981"/>
                <a:gd name="T5" fmla="*/ 50 h 1497"/>
                <a:gd name="T6" fmla="*/ 357 w 3981"/>
                <a:gd name="T7" fmla="*/ 37 h 1497"/>
                <a:gd name="T8" fmla="*/ 415 w 3981"/>
                <a:gd name="T9" fmla="*/ 13 h 1497"/>
                <a:gd name="T10" fmla="*/ 429 w 3981"/>
                <a:gd name="T11" fmla="*/ 5 h 1497"/>
                <a:gd name="T12" fmla="*/ 453 w 3981"/>
                <a:gd name="T13" fmla="*/ 2 h 1497"/>
                <a:gd name="T14" fmla="*/ 453 w 3981"/>
                <a:gd name="T15" fmla="*/ 31 h 1497"/>
                <a:gd name="T16" fmla="*/ 480 w 3981"/>
                <a:gd name="T17" fmla="*/ 40 h 1497"/>
                <a:gd name="T18" fmla="*/ 561 w 3981"/>
                <a:gd name="T19" fmla="*/ 53 h 1497"/>
                <a:gd name="T20" fmla="*/ 592 w 3981"/>
                <a:gd name="T21" fmla="*/ 57 h 1497"/>
                <a:gd name="T22" fmla="*/ 699 w 3981"/>
                <a:gd name="T23" fmla="*/ 62 h 1497"/>
                <a:gd name="T24" fmla="*/ 743 w 3981"/>
                <a:gd name="T25" fmla="*/ 52 h 1497"/>
                <a:gd name="T26" fmla="*/ 796 w 3981"/>
                <a:gd name="T27" fmla="*/ 69 h 1497"/>
                <a:gd name="T28" fmla="*/ 830 w 3981"/>
                <a:gd name="T29" fmla="*/ 66 h 1497"/>
                <a:gd name="T30" fmla="*/ 856 w 3981"/>
                <a:gd name="T31" fmla="*/ 61 h 1497"/>
                <a:gd name="T32" fmla="*/ 871 w 3981"/>
                <a:gd name="T33" fmla="*/ 53 h 1497"/>
                <a:gd name="T34" fmla="*/ 912 w 3981"/>
                <a:gd name="T35" fmla="*/ 42 h 1497"/>
                <a:gd name="T36" fmla="*/ 949 w 3981"/>
                <a:gd name="T37" fmla="*/ 27 h 1497"/>
                <a:gd name="T38" fmla="*/ 1007 w 3981"/>
                <a:gd name="T39" fmla="*/ 17 h 1497"/>
                <a:gd name="T40" fmla="*/ 1024 w 3981"/>
                <a:gd name="T41" fmla="*/ 20 h 1497"/>
                <a:gd name="T42" fmla="*/ 990 w 3981"/>
                <a:gd name="T43" fmla="*/ 37 h 1497"/>
                <a:gd name="T44" fmla="*/ 950 w 3981"/>
                <a:gd name="T45" fmla="*/ 61 h 1497"/>
                <a:gd name="T46" fmla="*/ 928 w 3981"/>
                <a:gd name="T47" fmla="*/ 68 h 1497"/>
                <a:gd name="T48" fmla="*/ 918 w 3981"/>
                <a:gd name="T49" fmla="*/ 82 h 1497"/>
                <a:gd name="T50" fmla="*/ 922 w 3981"/>
                <a:gd name="T51" fmla="*/ 105 h 1497"/>
                <a:gd name="T52" fmla="*/ 909 w 3981"/>
                <a:gd name="T53" fmla="*/ 116 h 1497"/>
                <a:gd name="T54" fmla="*/ 869 w 3981"/>
                <a:gd name="T55" fmla="*/ 97 h 1497"/>
                <a:gd name="T56" fmla="*/ 839 w 3981"/>
                <a:gd name="T57" fmla="*/ 89 h 1497"/>
                <a:gd name="T58" fmla="*/ 775 w 3981"/>
                <a:gd name="T59" fmla="*/ 89 h 1497"/>
                <a:gd name="T60" fmla="*/ 762 w 3981"/>
                <a:gd name="T61" fmla="*/ 103 h 1497"/>
                <a:gd name="T62" fmla="*/ 748 w 3981"/>
                <a:gd name="T63" fmla="*/ 113 h 1497"/>
                <a:gd name="T64" fmla="*/ 711 w 3981"/>
                <a:gd name="T65" fmla="*/ 103 h 1497"/>
                <a:gd name="T66" fmla="*/ 608 w 3981"/>
                <a:gd name="T67" fmla="*/ 107 h 1497"/>
                <a:gd name="T68" fmla="*/ 578 w 3981"/>
                <a:gd name="T69" fmla="*/ 133 h 1497"/>
                <a:gd name="T70" fmla="*/ 565 w 3981"/>
                <a:gd name="T71" fmla="*/ 126 h 1497"/>
                <a:gd name="T72" fmla="*/ 533 w 3981"/>
                <a:gd name="T73" fmla="*/ 113 h 1497"/>
                <a:gd name="T74" fmla="*/ 420 w 3981"/>
                <a:gd name="T75" fmla="*/ 124 h 1497"/>
                <a:gd name="T76" fmla="*/ 319 w 3981"/>
                <a:gd name="T77" fmla="*/ 147 h 1497"/>
                <a:gd name="T78" fmla="*/ 296 w 3981"/>
                <a:gd name="T79" fmla="*/ 155 h 1497"/>
                <a:gd name="T80" fmla="*/ 276 w 3981"/>
                <a:gd name="T81" fmla="*/ 189 h 1497"/>
                <a:gd name="T82" fmla="*/ 249 w 3981"/>
                <a:gd name="T83" fmla="*/ 174 h 1497"/>
                <a:gd name="T84" fmla="*/ 244 w 3981"/>
                <a:gd name="T85" fmla="*/ 166 h 1497"/>
                <a:gd name="T86" fmla="*/ 225 w 3981"/>
                <a:gd name="T87" fmla="*/ 133 h 1497"/>
                <a:gd name="T88" fmla="*/ 218 w 3981"/>
                <a:gd name="T89" fmla="*/ 121 h 1497"/>
                <a:gd name="T90" fmla="*/ 179 w 3981"/>
                <a:gd name="T91" fmla="*/ 113 h 1497"/>
                <a:gd name="T92" fmla="*/ 156 w 3981"/>
                <a:gd name="T93" fmla="*/ 106 h 1497"/>
                <a:gd name="T94" fmla="*/ 195 w 3981"/>
                <a:gd name="T95" fmla="*/ 118 h 1497"/>
                <a:gd name="T96" fmla="*/ 179 w 3981"/>
                <a:gd name="T97" fmla="*/ 116 h 1497"/>
                <a:gd name="T98" fmla="*/ 127 w 3981"/>
                <a:gd name="T99" fmla="*/ 111 h 1497"/>
                <a:gd name="T100" fmla="*/ 60 w 3981"/>
                <a:gd name="T101" fmla="*/ 97 h 1497"/>
                <a:gd name="T102" fmla="*/ 90 w 3981"/>
                <a:gd name="T103" fmla="*/ 90 h 1497"/>
                <a:gd name="T104" fmla="*/ 63 w 3981"/>
                <a:gd name="T105" fmla="*/ 83 h 1497"/>
                <a:gd name="T106" fmla="*/ 18 w 3981"/>
                <a:gd name="T107" fmla="*/ 79 h 1497"/>
                <a:gd name="T108" fmla="*/ 0 w 3981"/>
                <a:gd name="T109" fmla="*/ 70 h 14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3981"/>
                <a:gd name="T166" fmla="*/ 0 h 1497"/>
                <a:gd name="T167" fmla="*/ 3981 w 3981"/>
                <a:gd name="T168" fmla="*/ 1497 h 14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3981" h="1497">
                  <a:moveTo>
                    <a:pt x="0" y="531"/>
                  </a:moveTo>
                  <a:cubicBezTo>
                    <a:pt x="64" y="522"/>
                    <a:pt x="121" y="514"/>
                    <a:pt x="182" y="495"/>
                  </a:cubicBezTo>
                  <a:cubicBezTo>
                    <a:pt x="244" y="453"/>
                    <a:pt x="328" y="466"/>
                    <a:pt x="401" y="459"/>
                  </a:cubicBezTo>
                  <a:cubicBezTo>
                    <a:pt x="436" y="451"/>
                    <a:pt x="488" y="423"/>
                    <a:pt x="524" y="422"/>
                  </a:cubicBezTo>
                  <a:cubicBezTo>
                    <a:pt x="617" y="420"/>
                    <a:pt x="709" y="417"/>
                    <a:pt x="802" y="415"/>
                  </a:cubicBezTo>
                  <a:cubicBezTo>
                    <a:pt x="918" y="371"/>
                    <a:pt x="988" y="383"/>
                    <a:pt x="1130" y="378"/>
                  </a:cubicBezTo>
                  <a:cubicBezTo>
                    <a:pt x="1166" y="371"/>
                    <a:pt x="1198" y="360"/>
                    <a:pt x="1232" y="349"/>
                  </a:cubicBezTo>
                  <a:cubicBezTo>
                    <a:pt x="1269" y="291"/>
                    <a:pt x="1320" y="297"/>
                    <a:pt x="1378" y="276"/>
                  </a:cubicBezTo>
                  <a:cubicBezTo>
                    <a:pt x="1404" y="235"/>
                    <a:pt x="1454" y="190"/>
                    <a:pt x="1501" y="174"/>
                  </a:cubicBezTo>
                  <a:cubicBezTo>
                    <a:pt x="1524" y="140"/>
                    <a:pt x="1564" y="107"/>
                    <a:pt x="1604" y="94"/>
                  </a:cubicBezTo>
                  <a:cubicBezTo>
                    <a:pt x="1617" y="84"/>
                    <a:pt x="1638" y="72"/>
                    <a:pt x="1647" y="58"/>
                  </a:cubicBezTo>
                  <a:cubicBezTo>
                    <a:pt x="1651" y="52"/>
                    <a:pt x="1650" y="42"/>
                    <a:pt x="1655" y="36"/>
                  </a:cubicBezTo>
                  <a:cubicBezTo>
                    <a:pt x="1667" y="24"/>
                    <a:pt x="1698" y="6"/>
                    <a:pt x="1698" y="6"/>
                  </a:cubicBezTo>
                  <a:cubicBezTo>
                    <a:pt x="1715" y="9"/>
                    <a:pt x="1739" y="0"/>
                    <a:pt x="1749" y="14"/>
                  </a:cubicBezTo>
                  <a:cubicBezTo>
                    <a:pt x="1760" y="30"/>
                    <a:pt x="1742" y="53"/>
                    <a:pt x="1742" y="72"/>
                  </a:cubicBezTo>
                  <a:cubicBezTo>
                    <a:pt x="1742" y="128"/>
                    <a:pt x="1743" y="184"/>
                    <a:pt x="1749" y="240"/>
                  </a:cubicBezTo>
                  <a:cubicBezTo>
                    <a:pt x="1751" y="261"/>
                    <a:pt x="1801" y="289"/>
                    <a:pt x="1808" y="291"/>
                  </a:cubicBezTo>
                  <a:cubicBezTo>
                    <a:pt x="1822" y="296"/>
                    <a:pt x="1851" y="305"/>
                    <a:pt x="1851" y="305"/>
                  </a:cubicBezTo>
                  <a:cubicBezTo>
                    <a:pt x="1877" y="376"/>
                    <a:pt x="2059" y="382"/>
                    <a:pt x="2114" y="386"/>
                  </a:cubicBezTo>
                  <a:cubicBezTo>
                    <a:pt x="2122" y="388"/>
                    <a:pt x="2156" y="395"/>
                    <a:pt x="2165" y="400"/>
                  </a:cubicBezTo>
                  <a:cubicBezTo>
                    <a:pt x="2191" y="413"/>
                    <a:pt x="2181" y="418"/>
                    <a:pt x="2209" y="422"/>
                  </a:cubicBezTo>
                  <a:cubicBezTo>
                    <a:pt x="2233" y="426"/>
                    <a:pt x="2258" y="427"/>
                    <a:pt x="2282" y="429"/>
                  </a:cubicBezTo>
                  <a:cubicBezTo>
                    <a:pt x="2361" y="458"/>
                    <a:pt x="2429" y="461"/>
                    <a:pt x="2515" y="466"/>
                  </a:cubicBezTo>
                  <a:cubicBezTo>
                    <a:pt x="2594" y="479"/>
                    <a:pt x="2594" y="479"/>
                    <a:pt x="2697" y="473"/>
                  </a:cubicBezTo>
                  <a:cubicBezTo>
                    <a:pt x="2725" y="432"/>
                    <a:pt x="2739" y="436"/>
                    <a:pt x="2792" y="429"/>
                  </a:cubicBezTo>
                  <a:cubicBezTo>
                    <a:pt x="2829" y="374"/>
                    <a:pt x="2804" y="383"/>
                    <a:pt x="2865" y="393"/>
                  </a:cubicBezTo>
                  <a:cubicBezTo>
                    <a:pt x="2889" y="417"/>
                    <a:pt x="2937" y="510"/>
                    <a:pt x="2974" y="517"/>
                  </a:cubicBezTo>
                  <a:cubicBezTo>
                    <a:pt x="3005" y="523"/>
                    <a:pt x="3037" y="522"/>
                    <a:pt x="3069" y="524"/>
                  </a:cubicBezTo>
                  <a:cubicBezTo>
                    <a:pt x="3113" y="538"/>
                    <a:pt x="3117" y="542"/>
                    <a:pt x="3186" y="524"/>
                  </a:cubicBezTo>
                  <a:cubicBezTo>
                    <a:pt x="3194" y="522"/>
                    <a:pt x="3194" y="508"/>
                    <a:pt x="3200" y="502"/>
                  </a:cubicBezTo>
                  <a:cubicBezTo>
                    <a:pt x="3206" y="496"/>
                    <a:pt x="3215" y="493"/>
                    <a:pt x="3222" y="488"/>
                  </a:cubicBezTo>
                  <a:cubicBezTo>
                    <a:pt x="3239" y="436"/>
                    <a:pt x="3215" y="488"/>
                    <a:pt x="3302" y="459"/>
                  </a:cubicBezTo>
                  <a:cubicBezTo>
                    <a:pt x="3310" y="456"/>
                    <a:pt x="3311" y="443"/>
                    <a:pt x="3317" y="437"/>
                  </a:cubicBezTo>
                  <a:cubicBezTo>
                    <a:pt x="3331" y="423"/>
                    <a:pt x="3346" y="412"/>
                    <a:pt x="3361" y="400"/>
                  </a:cubicBezTo>
                  <a:cubicBezTo>
                    <a:pt x="3373" y="390"/>
                    <a:pt x="3415" y="355"/>
                    <a:pt x="3426" y="349"/>
                  </a:cubicBezTo>
                  <a:cubicBezTo>
                    <a:pt x="3452" y="335"/>
                    <a:pt x="3493" y="329"/>
                    <a:pt x="3521" y="320"/>
                  </a:cubicBezTo>
                  <a:cubicBezTo>
                    <a:pt x="3544" y="286"/>
                    <a:pt x="3585" y="281"/>
                    <a:pt x="3623" y="269"/>
                  </a:cubicBezTo>
                  <a:cubicBezTo>
                    <a:pt x="3630" y="250"/>
                    <a:pt x="3643" y="209"/>
                    <a:pt x="3660" y="203"/>
                  </a:cubicBezTo>
                  <a:cubicBezTo>
                    <a:pt x="3714" y="185"/>
                    <a:pt x="3765" y="161"/>
                    <a:pt x="3820" y="152"/>
                  </a:cubicBezTo>
                  <a:cubicBezTo>
                    <a:pt x="3871" y="136"/>
                    <a:pt x="3850" y="143"/>
                    <a:pt x="3886" y="130"/>
                  </a:cubicBezTo>
                  <a:cubicBezTo>
                    <a:pt x="3915" y="133"/>
                    <a:pt x="3945" y="129"/>
                    <a:pt x="3973" y="138"/>
                  </a:cubicBezTo>
                  <a:cubicBezTo>
                    <a:pt x="3981" y="141"/>
                    <a:pt x="3959" y="148"/>
                    <a:pt x="3951" y="152"/>
                  </a:cubicBezTo>
                  <a:cubicBezTo>
                    <a:pt x="3932" y="161"/>
                    <a:pt x="3913" y="163"/>
                    <a:pt x="3893" y="167"/>
                  </a:cubicBezTo>
                  <a:cubicBezTo>
                    <a:pt x="3876" y="222"/>
                    <a:pt x="3880" y="257"/>
                    <a:pt x="3820" y="276"/>
                  </a:cubicBezTo>
                  <a:cubicBezTo>
                    <a:pt x="3798" y="309"/>
                    <a:pt x="3772" y="358"/>
                    <a:pt x="3733" y="371"/>
                  </a:cubicBezTo>
                  <a:cubicBezTo>
                    <a:pt x="3706" y="398"/>
                    <a:pt x="3688" y="428"/>
                    <a:pt x="3667" y="459"/>
                  </a:cubicBezTo>
                  <a:cubicBezTo>
                    <a:pt x="3665" y="462"/>
                    <a:pt x="3613" y="494"/>
                    <a:pt x="3601" y="502"/>
                  </a:cubicBezTo>
                  <a:cubicBezTo>
                    <a:pt x="3594" y="507"/>
                    <a:pt x="3579" y="517"/>
                    <a:pt x="3579" y="517"/>
                  </a:cubicBezTo>
                  <a:cubicBezTo>
                    <a:pt x="3555" y="593"/>
                    <a:pt x="3593" y="481"/>
                    <a:pt x="3558" y="561"/>
                  </a:cubicBezTo>
                  <a:cubicBezTo>
                    <a:pt x="3549" y="581"/>
                    <a:pt x="3552" y="606"/>
                    <a:pt x="3543" y="626"/>
                  </a:cubicBezTo>
                  <a:cubicBezTo>
                    <a:pt x="3536" y="642"/>
                    <a:pt x="3514" y="670"/>
                    <a:pt x="3514" y="670"/>
                  </a:cubicBezTo>
                  <a:cubicBezTo>
                    <a:pt x="3519" y="720"/>
                    <a:pt x="3513" y="772"/>
                    <a:pt x="3558" y="801"/>
                  </a:cubicBezTo>
                  <a:cubicBezTo>
                    <a:pt x="3566" y="827"/>
                    <a:pt x="3582" y="865"/>
                    <a:pt x="3558" y="889"/>
                  </a:cubicBezTo>
                  <a:cubicBezTo>
                    <a:pt x="3546" y="901"/>
                    <a:pt x="3524" y="884"/>
                    <a:pt x="3507" y="881"/>
                  </a:cubicBezTo>
                  <a:cubicBezTo>
                    <a:pt x="3479" y="841"/>
                    <a:pt x="3473" y="834"/>
                    <a:pt x="3434" y="809"/>
                  </a:cubicBezTo>
                  <a:cubicBezTo>
                    <a:pt x="3415" y="781"/>
                    <a:pt x="3382" y="755"/>
                    <a:pt x="3353" y="736"/>
                  </a:cubicBezTo>
                  <a:cubicBezTo>
                    <a:pt x="3295" y="697"/>
                    <a:pt x="3371" y="764"/>
                    <a:pt x="3310" y="714"/>
                  </a:cubicBezTo>
                  <a:cubicBezTo>
                    <a:pt x="3285" y="694"/>
                    <a:pt x="3272" y="681"/>
                    <a:pt x="3237" y="677"/>
                  </a:cubicBezTo>
                  <a:cubicBezTo>
                    <a:pt x="3200" y="673"/>
                    <a:pt x="3164" y="672"/>
                    <a:pt x="3127" y="670"/>
                  </a:cubicBezTo>
                  <a:cubicBezTo>
                    <a:pt x="3081" y="672"/>
                    <a:pt x="3028" y="652"/>
                    <a:pt x="2989" y="677"/>
                  </a:cubicBezTo>
                  <a:cubicBezTo>
                    <a:pt x="2964" y="693"/>
                    <a:pt x="2995" y="739"/>
                    <a:pt x="2982" y="765"/>
                  </a:cubicBezTo>
                  <a:cubicBezTo>
                    <a:pt x="2975" y="779"/>
                    <a:pt x="2938" y="779"/>
                    <a:pt x="2938" y="779"/>
                  </a:cubicBezTo>
                  <a:cubicBezTo>
                    <a:pt x="2926" y="815"/>
                    <a:pt x="2910" y="842"/>
                    <a:pt x="2901" y="881"/>
                  </a:cubicBezTo>
                  <a:cubicBezTo>
                    <a:pt x="2896" y="874"/>
                    <a:pt x="2893" y="866"/>
                    <a:pt x="2887" y="860"/>
                  </a:cubicBezTo>
                  <a:cubicBezTo>
                    <a:pt x="2874" y="848"/>
                    <a:pt x="2843" y="830"/>
                    <a:pt x="2843" y="830"/>
                  </a:cubicBezTo>
                  <a:cubicBezTo>
                    <a:pt x="2819" y="796"/>
                    <a:pt x="2779" y="793"/>
                    <a:pt x="2741" y="779"/>
                  </a:cubicBezTo>
                  <a:cubicBezTo>
                    <a:pt x="2629" y="782"/>
                    <a:pt x="2518" y="783"/>
                    <a:pt x="2406" y="787"/>
                  </a:cubicBezTo>
                  <a:cubicBezTo>
                    <a:pt x="2349" y="789"/>
                    <a:pt x="2360" y="781"/>
                    <a:pt x="2347" y="816"/>
                  </a:cubicBezTo>
                  <a:cubicBezTo>
                    <a:pt x="2342" y="868"/>
                    <a:pt x="2353" y="902"/>
                    <a:pt x="2304" y="918"/>
                  </a:cubicBezTo>
                  <a:cubicBezTo>
                    <a:pt x="2266" y="956"/>
                    <a:pt x="2281" y="994"/>
                    <a:pt x="2231" y="1013"/>
                  </a:cubicBezTo>
                  <a:cubicBezTo>
                    <a:pt x="2188" y="950"/>
                    <a:pt x="2246" y="1030"/>
                    <a:pt x="2194" y="976"/>
                  </a:cubicBezTo>
                  <a:cubicBezTo>
                    <a:pt x="2188" y="970"/>
                    <a:pt x="2187" y="960"/>
                    <a:pt x="2180" y="954"/>
                  </a:cubicBezTo>
                  <a:cubicBezTo>
                    <a:pt x="2167" y="942"/>
                    <a:pt x="2136" y="925"/>
                    <a:pt x="2136" y="925"/>
                  </a:cubicBezTo>
                  <a:cubicBezTo>
                    <a:pt x="2117" y="898"/>
                    <a:pt x="2088" y="871"/>
                    <a:pt x="2056" y="860"/>
                  </a:cubicBezTo>
                  <a:cubicBezTo>
                    <a:pt x="1990" y="869"/>
                    <a:pt x="1925" y="882"/>
                    <a:pt x="1859" y="889"/>
                  </a:cubicBezTo>
                  <a:cubicBezTo>
                    <a:pt x="1780" y="914"/>
                    <a:pt x="1700" y="931"/>
                    <a:pt x="1618" y="940"/>
                  </a:cubicBezTo>
                  <a:cubicBezTo>
                    <a:pt x="1510" y="974"/>
                    <a:pt x="1387" y="965"/>
                    <a:pt x="1275" y="969"/>
                  </a:cubicBezTo>
                  <a:cubicBezTo>
                    <a:pt x="1210" y="991"/>
                    <a:pt x="1267" y="1087"/>
                    <a:pt x="1232" y="1115"/>
                  </a:cubicBezTo>
                  <a:cubicBezTo>
                    <a:pt x="1224" y="1121"/>
                    <a:pt x="1213" y="1120"/>
                    <a:pt x="1203" y="1122"/>
                  </a:cubicBezTo>
                  <a:cubicBezTo>
                    <a:pt x="1182" y="1143"/>
                    <a:pt x="1169" y="1164"/>
                    <a:pt x="1144" y="1180"/>
                  </a:cubicBezTo>
                  <a:cubicBezTo>
                    <a:pt x="1136" y="1204"/>
                    <a:pt x="1123" y="1222"/>
                    <a:pt x="1115" y="1246"/>
                  </a:cubicBezTo>
                  <a:cubicBezTo>
                    <a:pt x="1113" y="1289"/>
                    <a:pt x="1160" y="1497"/>
                    <a:pt x="1064" y="1436"/>
                  </a:cubicBezTo>
                  <a:cubicBezTo>
                    <a:pt x="1045" y="1409"/>
                    <a:pt x="1019" y="1381"/>
                    <a:pt x="991" y="1363"/>
                  </a:cubicBezTo>
                  <a:cubicBezTo>
                    <a:pt x="981" y="1348"/>
                    <a:pt x="972" y="1334"/>
                    <a:pt x="962" y="1319"/>
                  </a:cubicBezTo>
                  <a:cubicBezTo>
                    <a:pt x="955" y="1309"/>
                    <a:pt x="959" y="1294"/>
                    <a:pt x="955" y="1282"/>
                  </a:cubicBezTo>
                  <a:cubicBezTo>
                    <a:pt x="952" y="1274"/>
                    <a:pt x="945" y="1268"/>
                    <a:pt x="940" y="1261"/>
                  </a:cubicBezTo>
                  <a:cubicBezTo>
                    <a:pt x="932" y="1226"/>
                    <a:pt x="914" y="1200"/>
                    <a:pt x="904" y="1166"/>
                  </a:cubicBezTo>
                  <a:cubicBezTo>
                    <a:pt x="889" y="1115"/>
                    <a:pt x="880" y="1064"/>
                    <a:pt x="867" y="1013"/>
                  </a:cubicBezTo>
                  <a:cubicBezTo>
                    <a:pt x="836" y="894"/>
                    <a:pt x="866" y="1018"/>
                    <a:pt x="845" y="947"/>
                  </a:cubicBezTo>
                  <a:cubicBezTo>
                    <a:pt x="842" y="937"/>
                    <a:pt x="847" y="922"/>
                    <a:pt x="838" y="918"/>
                  </a:cubicBezTo>
                  <a:cubicBezTo>
                    <a:pt x="818" y="908"/>
                    <a:pt x="794" y="913"/>
                    <a:pt x="772" y="911"/>
                  </a:cubicBezTo>
                  <a:cubicBezTo>
                    <a:pt x="736" y="897"/>
                    <a:pt x="723" y="873"/>
                    <a:pt x="692" y="852"/>
                  </a:cubicBezTo>
                  <a:cubicBezTo>
                    <a:pt x="676" y="827"/>
                    <a:pt x="646" y="796"/>
                    <a:pt x="619" y="787"/>
                  </a:cubicBezTo>
                  <a:cubicBezTo>
                    <a:pt x="583" y="731"/>
                    <a:pt x="599" y="793"/>
                    <a:pt x="605" y="809"/>
                  </a:cubicBezTo>
                  <a:cubicBezTo>
                    <a:pt x="637" y="798"/>
                    <a:pt x="644" y="803"/>
                    <a:pt x="663" y="830"/>
                  </a:cubicBezTo>
                  <a:cubicBezTo>
                    <a:pt x="679" y="880"/>
                    <a:pt x="690" y="896"/>
                    <a:pt x="751" y="896"/>
                  </a:cubicBezTo>
                  <a:cubicBezTo>
                    <a:pt x="764" y="896"/>
                    <a:pt x="726" y="892"/>
                    <a:pt x="714" y="889"/>
                  </a:cubicBezTo>
                  <a:cubicBezTo>
                    <a:pt x="706" y="887"/>
                    <a:pt x="699" y="884"/>
                    <a:pt x="692" y="881"/>
                  </a:cubicBezTo>
                  <a:cubicBezTo>
                    <a:pt x="638" y="863"/>
                    <a:pt x="654" y="873"/>
                    <a:pt x="554" y="867"/>
                  </a:cubicBezTo>
                  <a:cubicBezTo>
                    <a:pt x="529" y="859"/>
                    <a:pt x="510" y="852"/>
                    <a:pt x="488" y="838"/>
                  </a:cubicBezTo>
                  <a:cubicBezTo>
                    <a:pt x="464" y="803"/>
                    <a:pt x="427" y="778"/>
                    <a:pt x="386" y="765"/>
                  </a:cubicBezTo>
                  <a:cubicBezTo>
                    <a:pt x="335" y="730"/>
                    <a:pt x="307" y="741"/>
                    <a:pt x="233" y="736"/>
                  </a:cubicBezTo>
                  <a:cubicBezTo>
                    <a:pt x="209" y="720"/>
                    <a:pt x="202" y="701"/>
                    <a:pt x="175" y="692"/>
                  </a:cubicBezTo>
                  <a:cubicBezTo>
                    <a:pt x="231" y="673"/>
                    <a:pt x="290" y="695"/>
                    <a:pt x="349" y="685"/>
                  </a:cubicBezTo>
                  <a:cubicBezTo>
                    <a:pt x="326" y="668"/>
                    <a:pt x="312" y="650"/>
                    <a:pt x="284" y="641"/>
                  </a:cubicBezTo>
                  <a:cubicBezTo>
                    <a:pt x="237" y="609"/>
                    <a:pt x="287" y="634"/>
                    <a:pt x="240" y="634"/>
                  </a:cubicBezTo>
                  <a:cubicBezTo>
                    <a:pt x="220" y="634"/>
                    <a:pt x="201" y="629"/>
                    <a:pt x="182" y="626"/>
                  </a:cubicBezTo>
                  <a:cubicBezTo>
                    <a:pt x="142" y="620"/>
                    <a:pt x="110" y="609"/>
                    <a:pt x="72" y="597"/>
                  </a:cubicBezTo>
                  <a:cubicBezTo>
                    <a:pt x="58" y="587"/>
                    <a:pt x="41" y="580"/>
                    <a:pt x="29" y="568"/>
                  </a:cubicBezTo>
                  <a:cubicBezTo>
                    <a:pt x="18" y="557"/>
                    <a:pt x="11" y="542"/>
                    <a:pt x="0" y="531"/>
                  </a:cubicBezTo>
                  <a:close/>
                </a:path>
              </a:pathLst>
            </a:custGeom>
            <a:solidFill>
              <a:srgbClr val="0033CC"/>
            </a:solidFill>
            <a:ln w="9525">
              <a:solidFill>
                <a:schemeClr val="tx1"/>
              </a:solidFill>
              <a:miter lim="800000"/>
              <a:headEnd/>
              <a:tailEnd/>
            </a:ln>
          </p:spPr>
          <p:txBody>
            <a:bodyPr wrap="none"/>
            <a:lstStyle/>
            <a:p>
              <a:endParaRPr lang="en-IN"/>
            </a:p>
          </p:txBody>
        </p:sp>
        <p:sp>
          <p:nvSpPr>
            <p:cNvPr id="83183" name="Freeform 176">
              <a:extLst>
                <a:ext uri="{FF2B5EF4-FFF2-40B4-BE49-F238E27FC236}">
                  <a16:creationId xmlns:a16="http://schemas.microsoft.com/office/drawing/2014/main" id="{8E1EEF78-419B-44DB-8B90-3EBEDEDF1D70}"/>
                </a:ext>
              </a:extLst>
            </p:cNvPr>
            <p:cNvSpPr>
              <a:spLocks/>
            </p:cNvSpPr>
            <p:nvPr/>
          </p:nvSpPr>
          <p:spPr bwMode="auto">
            <a:xfrm>
              <a:off x="2850" y="2551"/>
              <a:ext cx="88" cy="106"/>
            </a:xfrm>
            <a:custGeom>
              <a:avLst/>
              <a:gdLst>
                <a:gd name="T0" fmla="*/ 52 w 88"/>
                <a:gd name="T1" fmla="*/ 30 h 106"/>
                <a:gd name="T2" fmla="*/ 37 w 88"/>
                <a:gd name="T3" fmla="*/ 52 h 106"/>
                <a:gd name="T4" fmla="*/ 88 w 88"/>
                <a:gd name="T5" fmla="*/ 59 h 106"/>
                <a:gd name="T6" fmla="*/ 30 w 88"/>
                <a:gd name="T7" fmla="*/ 67 h 106"/>
                <a:gd name="T8" fmla="*/ 52 w 88"/>
                <a:gd name="T9" fmla="*/ 81 h 106"/>
                <a:gd name="T10" fmla="*/ 66 w 88"/>
                <a:gd name="T11" fmla="*/ 59 h 106"/>
                <a:gd name="T12" fmla="*/ 45 w 88"/>
                <a:gd name="T13" fmla="*/ 52 h 106"/>
                <a:gd name="T14" fmla="*/ 52 w 88"/>
                <a:gd name="T15" fmla="*/ 96 h 106"/>
                <a:gd name="T16" fmla="*/ 45 w 88"/>
                <a:gd name="T17" fmla="*/ 59 h 106"/>
                <a:gd name="T18" fmla="*/ 66 w 88"/>
                <a:gd name="T19" fmla="*/ 67 h 106"/>
                <a:gd name="T20" fmla="*/ 88 w 88"/>
                <a:gd name="T21" fmla="*/ 67 h 106"/>
                <a:gd name="T22" fmla="*/ 52 w 88"/>
                <a:gd name="T23" fmla="*/ 30 h 1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8"/>
                <a:gd name="T37" fmla="*/ 0 h 106"/>
                <a:gd name="T38" fmla="*/ 88 w 88"/>
                <a:gd name="T39" fmla="*/ 106 h 1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8" h="106">
                  <a:moveTo>
                    <a:pt x="52" y="30"/>
                  </a:moveTo>
                  <a:cubicBezTo>
                    <a:pt x="47" y="37"/>
                    <a:pt x="35" y="43"/>
                    <a:pt x="37" y="52"/>
                  </a:cubicBezTo>
                  <a:cubicBezTo>
                    <a:pt x="42" y="80"/>
                    <a:pt x="79" y="62"/>
                    <a:pt x="88" y="59"/>
                  </a:cubicBezTo>
                  <a:cubicBezTo>
                    <a:pt x="73" y="11"/>
                    <a:pt x="42" y="30"/>
                    <a:pt x="30" y="67"/>
                  </a:cubicBezTo>
                  <a:cubicBezTo>
                    <a:pt x="37" y="72"/>
                    <a:pt x="44" y="83"/>
                    <a:pt x="52" y="81"/>
                  </a:cubicBezTo>
                  <a:cubicBezTo>
                    <a:pt x="60" y="79"/>
                    <a:pt x="68" y="67"/>
                    <a:pt x="66" y="59"/>
                  </a:cubicBezTo>
                  <a:cubicBezTo>
                    <a:pt x="64" y="52"/>
                    <a:pt x="52" y="54"/>
                    <a:pt x="45" y="52"/>
                  </a:cubicBezTo>
                  <a:cubicBezTo>
                    <a:pt x="0" y="66"/>
                    <a:pt x="21" y="85"/>
                    <a:pt x="52" y="96"/>
                  </a:cubicBezTo>
                  <a:cubicBezTo>
                    <a:pt x="57" y="81"/>
                    <a:pt x="64" y="0"/>
                    <a:pt x="45" y="59"/>
                  </a:cubicBezTo>
                  <a:cubicBezTo>
                    <a:pt x="52" y="62"/>
                    <a:pt x="61" y="62"/>
                    <a:pt x="66" y="67"/>
                  </a:cubicBezTo>
                  <a:cubicBezTo>
                    <a:pt x="84" y="85"/>
                    <a:pt x="62" y="106"/>
                    <a:pt x="88" y="67"/>
                  </a:cubicBezTo>
                  <a:cubicBezTo>
                    <a:pt x="56" y="55"/>
                    <a:pt x="69" y="66"/>
                    <a:pt x="52" y="30"/>
                  </a:cubicBezTo>
                  <a:close/>
                </a:path>
              </a:pathLst>
            </a:custGeom>
            <a:solidFill>
              <a:srgbClr val="0033CC"/>
            </a:solidFill>
            <a:ln w="9525">
              <a:solidFill>
                <a:schemeClr val="tx1"/>
              </a:solidFill>
              <a:miter lim="800000"/>
              <a:headEnd/>
              <a:tailEnd/>
            </a:ln>
          </p:spPr>
          <p:txBody>
            <a:bodyPr wrap="none"/>
            <a:lstStyle/>
            <a:p>
              <a:endParaRPr lang="en-IN"/>
            </a:p>
          </p:txBody>
        </p:sp>
      </p:grpSp>
      <p:grpSp>
        <p:nvGrpSpPr>
          <p:cNvPr id="630037" name="Group 177">
            <a:extLst>
              <a:ext uri="{FF2B5EF4-FFF2-40B4-BE49-F238E27FC236}">
                <a16:creationId xmlns:a16="http://schemas.microsoft.com/office/drawing/2014/main" id="{45918D56-9482-ACE0-08B8-CF08EF10AC76}"/>
              </a:ext>
            </a:extLst>
          </p:cNvPr>
          <p:cNvGrpSpPr>
            <a:grpSpLocks noChangeAspect="1"/>
          </p:cNvGrpSpPr>
          <p:nvPr/>
        </p:nvGrpSpPr>
        <p:grpSpPr bwMode="auto">
          <a:xfrm>
            <a:off x="2711450" y="4149726"/>
            <a:ext cx="376238" cy="119063"/>
            <a:chOff x="1440" y="2968"/>
            <a:chExt cx="640" cy="216"/>
          </a:xfrm>
        </p:grpSpPr>
        <p:sp>
          <p:nvSpPr>
            <p:cNvPr id="83180" name="Freeform 178">
              <a:extLst>
                <a:ext uri="{FF2B5EF4-FFF2-40B4-BE49-F238E27FC236}">
                  <a16:creationId xmlns:a16="http://schemas.microsoft.com/office/drawing/2014/main" id="{78B0AC2D-1692-91C8-61A6-1B9271AD88E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81" name="Oval 179">
              <a:extLst>
                <a:ext uri="{FF2B5EF4-FFF2-40B4-BE49-F238E27FC236}">
                  <a16:creationId xmlns:a16="http://schemas.microsoft.com/office/drawing/2014/main" id="{265E836C-13AF-0304-12BC-A1E27CDD24A1}"/>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38" name="Group 180">
            <a:extLst>
              <a:ext uri="{FF2B5EF4-FFF2-40B4-BE49-F238E27FC236}">
                <a16:creationId xmlns:a16="http://schemas.microsoft.com/office/drawing/2014/main" id="{9B87A3C6-68D7-EC82-07BB-2A3FE2422788}"/>
              </a:ext>
            </a:extLst>
          </p:cNvPr>
          <p:cNvGrpSpPr>
            <a:grpSpLocks noChangeAspect="1"/>
          </p:cNvGrpSpPr>
          <p:nvPr/>
        </p:nvGrpSpPr>
        <p:grpSpPr bwMode="auto">
          <a:xfrm>
            <a:off x="4351339" y="2781301"/>
            <a:ext cx="376237" cy="119063"/>
            <a:chOff x="1440" y="2968"/>
            <a:chExt cx="640" cy="216"/>
          </a:xfrm>
        </p:grpSpPr>
        <p:sp>
          <p:nvSpPr>
            <p:cNvPr id="83178" name="Freeform 181">
              <a:extLst>
                <a:ext uri="{FF2B5EF4-FFF2-40B4-BE49-F238E27FC236}">
                  <a16:creationId xmlns:a16="http://schemas.microsoft.com/office/drawing/2014/main" id="{D6BDD647-3762-4403-3ECB-7237B56FDBC3}"/>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79" name="Oval 182">
              <a:extLst>
                <a:ext uri="{FF2B5EF4-FFF2-40B4-BE49-F238E27FC236}">
                  <a16:creationId xmlns:a16="http://schemas.microsoft.com/office/drawing/2014/main" id="{95C9578D-014B-C699-1BDF-97D2BDB655D7}"/>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943" name="Line 183">
            <a:extLst>
              <a:ext uri="{FF2B5EF4-FFF2-40B4-BE49-F238E27FC236}">
                <a16:creationId xmlns:a16="http://schemas.microsoft.com/office/drawing/2014/main" id="{1A4C6E7B-79DA-FCDE-702A-50514F26266F}"/>
              </a:ext>
            </a:extLst>
          </p:cNvPr>
          <p:cNvSpPr>
            <a:spLocks noChangeShapeType="1"/>
          </p:cNvSpPr>
          <p:nvPr/>
        </p:nvSpPr>
        <p:spPr bwMode="auto">
          <a:xfrm>
            <a:off x="4478338" y="3429000"/>
            <a:ext cx="360362"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grpSp>
        <p:nvGrpSpPr>
          <p:cNvPr id="630039" name="Group 184">
            <a:extLst>
              <a:ext uri="{FF2B5EF4-FFF2-40B4-BE49-F238E27FC236}">
                <a16:creationId xmlns:a16="http://schemas.microsoft.com/office/drawing/2014/main" id="{B710D0D9-6848-B805-2E52-9B8B91BC0E85}"/>
              </a:ext>
            </a:extLst>
          </p:cNvPr>
          <p:cNvGrpSpPr>
            <a:grpSpLocks noChangeAspect="1"/>
          </p:cNvGrpSpPr>
          <p:nvPr/>
        </p:nvGrpSpPr>
        <p:grpSpPr bwMode="auto">
          <a:xfrm>
            <a:off x="5000625" y="3141664"/>
            <a:ext cx="376238" cy="117475"/>
            <a:chOff x="1440" y="2968"/>
            <a:chExt cx="640" cy="216"/>
          </a:xfrm>
        </p:grpSpPr>
        <p:sp>
          <p:nvSpPr>
            <p:cNvPr id="83176" name="Freeform 185">
              <a:extLst>
                <a:ext uri="{FF2B5EF4-FFF2-40B4-BE49-F238E27FC236}">
                  <a16:creationId xmlns:a16="http://schemas.microsoft.com/office/drawing/2014/main" id="{44C15AA7-2AA1-F324-6BA6-9CF54F77D6B2}"/>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77" name="Oval 186">
              <a:extLst>
                <a:ext uri="{FF2B5EF4-FFF2-40B4-BE49-F238E27FC236}">
                  <a16:creationId xmlns:a16="http://schemas.microsoft.com/office/drawing/2014/main" id="{7A7BB224-169E-D086-9104-D0B3C4E8C708}"/>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0" name="Group 187">
            <a:extLst>
              <a:ext uri="{FF2B5EF4-FFF2-40B4-BE49-F238E27FC236}">
                <a16:creationId xmlns:a16="http://schemas.microsoft.com/office/drawing/2014/main" id="{CC56E45A-99AB-D5C6-A048-ECE0B85D1426}"/>
              </a:ext>
            </a:extLst>
          </p:cNvPr>
          <p:cNvGrpSpPr>
            <a:grpSpLocks noChangeAspect="1"/>
          </p:cNvGrpSpPr>
          <p:nvPr/>
        </p:nvGrpSpPr>
        <p:grpSpPr bwMode="auto">
          <a:xfrm>
            <a:off x="5000625" y="3284539"/>
            <a:ext cx="376238" cy="117475"/>
            <a:chOff x="1440" y="2968"/>
            <a:chExt cx="640" cy="216"/>
          </a:xfrm>
        </p:grpSpPr>
        <p:sp>
          <p:nvSpPr>
            <p:cNvPr id="83174" name="Freeform 188">
              <a:extLst>
                <a:ext uri="{FF2B5EF4-FFF2-40B4-BE49-F238E27FC236}">
                  <a16:creationId xmlns:a16="http://schemas.microsoft.com/office/drawing/2014/main" id="{3E8EA852-CE5C-AE8F-6F1E-178D1631466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75" name="Oval 189">
              <a:extLst>
                <a:ext uri="{FF2B5EF4-FFF2-40B4-BE49-F238E27FC236}">
                  <a16:creationId xmlns:a16="http://schemas.microsoft.com/office/drawing/2014/main" id="{BD9945E9-201D-2438-C97D-838B47C6360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1" name="Group 190">
            <a:extLst>
              <a:ext uri="{FF2B5EF4-FFF2-40B4-BE49-F238E27FC236}">
                <a16:creationId xmlns:a16="http://schemas.microsoft.com/office/drawing/2014/main" id="{B9CF7A66-5D72-0443-3A91-AE97BAA1F0FC}"/>
              </a:ext>
            </a:extLst>
          </p:cNvPr>
          <p:cNvGrpSpPr>
            <a:grpSpLocks noChangeAspect="1"/>
          </p:cNvGrpSpPr>
          <p:nvPr/>
        </p:nvGrpSpPr>
        <p:grpSpPr bwMode="auto">
          <a:xfrm>
            <a:off x="5432425" y="3429001"/>
            <a:ext cx="374650" cy="117475"/>
            <a:chOff x="1440" y="2968"/>
            <a:chExt cx="640" cy="216"/>
          </a:xfrm>
        </p:grpSpPr>
        <p:sp>
          <p:nvSpPr>
            <p:cNvPr id="83172" name="Freeform 191">
              <a:extLst>
                <a:ext uri="{FF2B5EF4-FFF2-40B4-BE49-F238E27FC236}">
                  <a16:creationId xmlns:a16="http://schemas.microsoft.com/office/drawing/2014/main" id="{30431F34-01A3-BA75-D677-8B4F32C6D8B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73" name="Oval 192">
              <a:extLst>
                <a:ext uri="{FF2B5EF4-FFF2-40B4-BE49-F238E27FC236}">
                  <a16:creationId xmlns:a16="http://schemas.microsoft.com/office/drawing/2014/main" id="{054AC499-BF01-F908-3D50-D63EF157534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2" name="Group 193">
            <a:extLst>
              <a:ext uri="{FF2B5EF4-FFF2-40B4-BE49-F238E27FC236}">
                <a16:creationId xmlns:a16="http://schemas.microsoft.com/office/drawing/2014/main" id="{3886016A-C04C-B10B-5C4D-C27D098F6343}"/>
              </a:ext>
            </a:extLst>
          </p:cNvPr>
          <p:cNvGrpSpPr>
            <a:grpSpLocks noChangeAspect="1"/>
          </p:cNvGrpSpPr>
          <p:nvPr/>
        </p:nvGrpSpPr>
        <p:grpSpPr bwMode="auto">
          <a:xfrm>
            <a:off x="5000625" y="3573463"/>
            <a:ext cx="376238" cy="119062"/>
            <a:chOff x="1440" y="2968"/>
            <a:chExt cx="640" cy="216"/>
          </a:xfrm>
        </p:grpSpPr>
        <p:sp>
          <p:nvSpPr>
            <p:cNvPr id="83170" name="Freeform 194">
              <a:extLst>
                <a:ext uri="{FF2B5EF4-FFF2-40B4-BE49-F238E27FC236}">
                  <a16:creationId xmlns:a16="http://schemas.microsoft.com/office/drawing/2014/main" id="{5BFFCCA4-123B-5C8B-CF55-142B185282B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71" name="Oval 195">
              <a:extLst>
                <a:ext uri="{FF2B5EF4-FFF2-40B4-BE49-F238E27FC236}">
                  <a16:creationId xmlns:a16="http://schemas.microsoft.com/office/drawing/2014/main" id="{E9E1DAF9-00BD-85AF-36ED-7CE38BD40A02}"/>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3" name="Group 196">
            <a:extLst>
              <a:ext uri="{FF2B5EF4-FFF2-40B4-BE49-F238E27FC236}">
                <a16:creationId xmlns:a16="http://schemas.microsoft.com/office/drawing/2014/main" id="{1AFEFA86-D65A-7CDA-9FB6-36E3BBF70D96}"/>
              </a:ext>
            </a:extLst>
          </p:cNvPr>
          <p:cNvGrpSpPr>
            <a:grpSpLocks noChangeAspect="1"/>
          </p:cNvGrpSpPr>
          <p:nvPr/>
        </p:nvGrpSpPr>
        <p:grpSpPr bwMode="auto">
          <a:xfrm>
            <a:off x="5432425" y="3284539"/>
            <a:ext cx="376238" cy="117475"/>
            <a:chOff x="1440" y="2968"/>
            <a:chExt cx="640" cy="216"/>
          </a:xfrm>
        </p:grpSpPr>
        <p:sp>
          <p:nvSpPr>
            <p:cNvPr id="83168" name="Freeform 197">
              <a:extLst>
                <a:ext uri="{FF2B5EF4-FFF2-40B4-BE49-F238E27FC236}">
                  <a16:creationId xmlns:a16="http://schemas.microsoft.com/office/drawing/2014/main" id="{34A6E58C-781D-CF4B-5126-B0650542008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69" name="Oval 198">
              <a:extLst>
                <a:ext uri="{FF2B5EF4-FFF2-40B4-BE49-F238E27FC236}">
                  <a16:creationId xmlns:a16="http://schemas.microsoft.com/office/drawing/2014/main" id="{9A2AD216-790E-AE7D-9E52-E99D920A469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959" name="Arc 199">
            <a:extLst>
              <a:ext uri="{FF2B5EF4-FFF2-40B4-BE49-F238E27FC236}">
                <a16:creationId xmlns:a16="http://schemas.microsoft.com/office/drawing/2014/main" id="{44D0B0D7-3E34-F37F-6F22-2E8687E7A588}"/>
              </a:ext>
            </a:extLst>
          </p:cNvPr>
          <p:cNvSpPr>
            <a:spLocks/>
          </p:cNvSpPr>
          <p:nvPr/>
        </p:nvSpPr>
        <p:spPr bwMode="auto">
          <a:xfrm rot="5400000" flipV="1">
            <a:off x="4368801" y="2906713"/>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44" name="Group 200">
            <a:extLst>
              <a:ext uri="{FF2B5EF4-FFF2-40B4-BE49-F238E27FC236}">
                <a16:creationId xmlns:a16="http://schemas.microsoft.com/office/drawing/2014/main" id="{3251CCB2-CB26-2E67-DDA5-A799549242E3}"/>
              </a:ext>
            </a:extLst>
          </p:cNvPr>
          <p:cNvGrpSpPr>
            <a:grpSpLocks noChangeAspect="1"/>
          </p:cNvGrpSpPr>
          <p:nvPr/>
        </p:nvGrpSpPr>
        <p:grpSpPr bwMode="auto">
          <a:xfrm>
            <a:off x="4640264" y="4005263"/>
            <a:ext cx="376237" cy="119062"/>
            <a:chOff x="1440" y="2968"/>
            <a:chExt cx="640" cy="216"/>
          </a:xfrm>
        </p:grpSpPr>
        <p:sp>
          <p:nvSpPr>
            <p:cNvPr id="83166" name="Freeform 201">
              <a:extLst>
                <a:ext uri="{FF2B5EF4-FFF2-40B4-BE49-F238E27FC236}">
                  <a16:creationId xmlns:a16="http://schemas.microsoft.com/office/drawing/2014/main" id="{1278674C-1F9B-6684-5221-6862D1A70A63}"/>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67" name="Oval 202">
              <a:extLst>
                <a:ext uri="{FF2B5EF4-FFF2-40B4-BE49-F238E27FC236}">
                  <a16:creationId xmlns:a16="http://schemas.microsoft.com/office/drawing/2014/main" id="{A198F3A9-A8A8-DDB5-AF26-3DAEDBA06E2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963" name="Arc 203">
            <a:extLst>
              <a:ext uri="{FF2B5EF4-FFF2-40B4-BE49-F238E27FC236}">
                <a16:creationId xmlns:a16="http://schemas.microsoft.com/office/drawing/2014/main" id="{570C43FB-4D03-ED4F-7C52-55487B928908}"/>
              </a:ext>
            </a:extLst>
          </p:cNvPr>
          <p:cNvSpPr>
            <a:spLocks/>
          </p:cNvSpPr>
          <p:nvPr/>
        </p:nvSpPr>
        <p:spPr bwMode="auto">
          <a:xfrm>
            <a:off x="4640264" y="3575051"/>
            <a:ext cx="287337" cy="404813"/>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630045" name="Group 204">
            <a:extLst>
              <a:ext uri="{FF2B5EF4-FFF2-40B4-BE49-F238E27FC236}">
                <a16:creationId xmlns:a16="http://schemas.microsoft.com/office/drawing/2014/main" id="{A4C8C04A-B819-27C9-8A1A-3FC9DA878A37}"/>
              </a:ext>
            </a:extLst>
          </p:cNvPr>
          <p:cNvGrpSpPr>
            <a:grpSpLocks noChangeAspect="1"/>
          </p:cNvGrpSpPr>
          <p:nvPr/>
        </p:nvGrpSpPr>
        <p:grpSpPr bwMode="auto">
          <a:xfrm>
            <a:off x="3992564" y="2708276"/>
            <a:ext cx="376237" cy="119063"/>
            <a:chOff x="1440" y="2968"/>
            <a:chExt cx="640" cy="216"/>
          </a:xfrm>
        </p:grpSpPr>
        <p:sp>
          <p:nvSpPr>
            <p:cNvPr id="83164" name="Freeform 205">
              <a:extLst>
                <a:ext uri="{FF2B5EF4-FFF2-40B4-BE49-F238E27FC236}">
                  <a16:creationId xmlns:a16="http://schemas.microsoft.com/office/drawing/2014/main" id="{A40E20DD-D8E7-2BD6-7FAF-8F15720BF17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65" name="Oval 206">
              <a:extLst>
                <a:ext uri="{FF2B5EF4-FFF2-40B4-BE49-F238E27FC236}">
                  <a16:creationId xmlns:a16="http://schemas.microsoft.com/office/drawing/2014/main" id="{00C30844-34AE-A29F-3900-10BC960C47B2}"/>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6" name="Group 207">
            <a:extLst>
              <a:ext uri="{FF2B5EF4-FFF2-40B4-BE49-F238E27FC236}">
                <a16:creationId xmlns:a16="http://schemas.microsoft.com/office/drawing/2014/main" id="{866AE3B5-81A1-F797-D5A3-1276E82652C3}"/>
              </a:ext>
            </a:extLst>
          </p:cNvPr>
          <p:cNvGrpSpPr>
            <a:grpSpLocks noChangeAspect="1"/>
          </p:cNvGrpSpPr>
          <p:nvPr/>
        </p:nvGrpSpPr>
        <p:grpSpPr bwMode="auto">
          <a:xfrm>
            <a:off x="3992564" y="2852738"/>
            <a:ext cx="376237" cy="119062"/>
            <a:chOff x="1440" y="2968"/>
            <a:chExt cx="640" cy="216"/>
          </a:xfrm>
        </p:grpSpPr>
        <p:sp>
          <p:nvSpPr>
            <p:cNvPr id="83162" name="Freeform 208">
              <a:extLst>
                <a:ext uri="{FF2B5EF4-FFF2-40B4-BE49-F238E27FC236}">
                  <a16:creationId xmlns:a16="http://schemas.microsoft.com/office/drawing/2014/main" id="{4B1F6689-8173-A918-4B34-89EA8CD8A42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63" name="Oval 209">
              <a:extLst>
                <a:ext uri="{FF2B5EF4-FFF2-40B4-BE49-F238E27FC236}">
                  <a16:creationId xmlns:a16="http://schemas.microsoft.com/office/drawing/2014/main" id="{C447E7A8-CD0C-F4CE-C813-CF30A0707BA1}"/>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7" name="Group 210">
            <a:extLst>
              <a:ext uri="{FF2B5EF4-FFF2-40B4-BE49-F238E27FC236}">
                <a16:creationId xmlns:a16="http://schemas.microsoft.com/office/drawing/2014/main" id="{4F8A0155-619A-95DE-C6D7-744D89DBE50E}"/>
              </a:ext>
            </a:extLst>
          </p:cNvPr>
          <p:cNvGrpSpPr>
            <a:grpSpLocks noChangeAspect="1"/>
          </p:cNvGrpSpPr>
          <p:nvPr/>
        </p:nvGrpSpPr>
        <p:grpSpPr bwMode="auto">
          <a:xfrm>
            <a:off x="5432425" y="3141663"/>
            <a:ext cx="376238" cy="119062"/>
            <a:chOff x="1440" y="2968"/>
            <a:chExt cx="640" cy="216"/>
          </a:xfrm>
        </p:grpSpPr>
        <p:sp>
          <p:nvSpPr>
            <p:cNvPr id="83160" name="Freeform 211">
              <a:extLst>
                <a:ext uri="{FF2B5EF4-FFF2-40B4-BE49-F238E27FC236}">
                  <a16:creationId xmlns:a16="http://schemas.microsoft.com/office/drawing/2014/main" id="{E7637236-4BEE-540D-6805-85293917989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61" name="Oval 212">
              <a:extLst>
                <a:ext uri="{FF2B5EF4-FFF2-40B4-BE49-F238E27FC236}">
                  <a16:creationId xmlns:a16="http://schemas.microsoft.com/office/drawing/2014/main" id="{3B4ABBEB-D9E5-151E-3775-40893263E7F8}"/>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84" name="Group 213">
            <a:extLst>
              <a:ext uri="{FF2B5EF4-FFF2-40B4-BE49-F238E27FC236}">
                <a16:creationId xmlns:a16="http://schemas.microsoft.com/office/drawing/2014/main" id="{3D9CACB0-A63D-96FE-463B-A726BCEDA06F}"/>
              </a:ext>
            </a:extLst>
          </p:cNvPr>
          <p:cNvGrpSpPr>
            <a:grpSpLocks noChangeAspect="1"/>
          </p:cNvGrpSpPr>
          <p:nvPr/>
        </p:nvGrpSpPr>
        <p:grpSpPr bwMode="auto">
          <a:xfrm>
            <a:off x="5000625" y="3429001"/>
            <a:ext cx="376238" cy="119063"/>
            <a:chOff x="1440" y="2968"/>
            <a:chExt cx="640" cy="216"/>
          </a:xfrm>
        </p:grpSpPr>
        <p:sp>
          <p:nvSpPr>
            <p:cNvPr id="83158" name="Freeform 214">
              <a:extLst>
                <a:ext uri="{FF2B5EF4-FFF2-40B4-BE49-F238E27FC236}">
                  <a16:creationId xmlns:a16="http://schemas.microsoft.com/office/drawing/2014/main" id="{6FF095D0-E091-021B-F8A0-DB97A0FC58B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59" name="Oval 215">
              <a:extLst>
                <a:ext uri="{FF2B5EF4-FFF2-40B4-BE49-F238E27FC236}">
                  <a16:creationId xmlns:a16="http://schemas.microsoft.com/office/drawing/2014/main" id="{7E8631FF-595D-FA6E-4A8E-FBB9B5C0431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85" name="Group 216">
            <a:extLst>
              <a:ext uri="{FF2B5EF4-FFF2-40B4-BE49-F238E27FC236}">
                <a16:creationId xmlns:a16="http://schemas.microsoft.com/office/drawing/2014/main" id="{84F0933D-E03B-83E2-58C5-D375DDABD310}"/>
              </a:ext>
            </a:extLst>
          </p:cNvPr>
          <p:cNvGrpSpPr>
            <a:grpSpLocks noChangeAspect="1"/>
          </p:cNvGrpSpPr>
          <p:nvPr/>
        </p:nvGrpSpPr>
        <p:grpSpPr bwMode="auto">
          <a:xfrm>
            <a:off x="4638675" y="4149726"/>
            <a:ext cx="376238" cy="119063"/>
            <a:chOff x="1440" y="2968"/>
            <a:chExt cx="640" cy="216"/>
          </a:xfrm>
        </p:grpSpPr>
        <p:sp>
          <p:nvSpPr>
            <p:cNvPr id="83156" name="Freeform 217">
              <a:extLst>
                <a:ext uri="{FF2B5EF4-FFF2-40B4-BE49-F238E27FC236}">
                  <a16:creationId xmlns:a16="http://schemas.microsoft.com/office/drawing/2014/main" id="{43824D38-66C9-3F8D-3742-4FAF9633BFB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57" name="Oval 218">
              <a:extLst>
                <a:ext uri="{FF2B5EF4-FFF2-40B4-BE49-F238E27FC236}">
                  <a16:creationId xmlns:a16="http://schemas.microsoft.com/office/drawing/2014/main" id="{7B188C4A-FB5B-A7D3-733F-496EF2B5869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88" name="Group 219">
            <a:extLst>
              <a:ext uri="{FF2B5EF4-FFF2-40B4-BE49-F238E27FC236}">
                <a16:creationId xmlns:a16="http://schemas.microsoft.com/office/drawing/2014/main" id="{420E992D-6DB8-D42F-0A9D-43C89CC2A44A}"/>
              </a:ext>
            </a:extLst>
          </p:cNvPr>
          <p:cNvGrpSpPr>
            <a:grpSpLocks noChangeAspect="1"/>
          </p:cNvGrpSpPr>
          <p:nvPr/>
        </p:nvGrpSpPr>
        <p:grpSpPr bwMode="auto">
          <a:xfrm>
            <a:off x="5448300" y="3573464"/>
            <a:ext cx="374650" cy="117475"/>
            <a:chOff x="1440" y="2968"/>
            <a:chExt cx="640" cy="216"/>
          </a:xfrm>
        </p:grpSpPr>
        <p:sp>
          <p:nvSpPr>
            <p:cNvPr id="83154" name="Freeform 220">
              <a:extLst>
                <a:ext uri="{FF2B5EF4-FFF2-40B4-BE49-F238E27FC236}">
                  <a16:creationId xmlns:a16="http://schemas.microsoft.com/office/drawing/2014/main" id="{EC5BAA10-773B-7699-960B-51F5A063BB9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55" name="Oval 221">
              <a:extLst>
                <a:ext uri="{FF2B5EF4-FFF2-40B4-BE49-F238E27FC236}">
                  <a16:creationId xmlns:a16="http://schemas.microsoft.com/office/drawing/2014/main" id="{A83F157E-00C9-1006-2F20-57A3AA470C47}"/>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89" name="Group 222">
            <a:extLst>
              <a:ext uri="{FF2B5EF4-FFF2-40B4-BE49-F238E27FC236}">
                <a16:creationId xmlns:a16="http://schemas.microsoft.com/office/drawing/2014/main" id="{65208487-031C-C59E-DC88-3C596CA94FFD}"/>
              </a:ext>
            </a:extLst>
          </p:cNvPr>
          <p:cNvGrpSpPr>
            <a:grpSpLocks noChangeAspect="1"/>
          </p:cNvGrpSpPr>
          <p:nvPr/>
        </p:nvGrpSpPr>
        <p:grpSpPr bwMode="auto">
          <a:xfrm>
            <a:off x="6424614" y="2794001"/>
            <a:ext cx="376237" cy="119063"/>
            <a:chOff x="1440" y="2968"/>
            <a:chExt cx="640" cy="216"/>
          </a:xfrm>
        </p:grpSpPr>
        <p:sp>
          <p:nvSpPr>
            <p:cNvPr id="83152" name="Freeform 223">
              <a:extLst>
                <a:ext uri="{FF2B5EF4-FFF2-40B4-BE49-F238E27FC236}">
                  <a16:creationId xmlns:a16="http://schemas.microsoft.com/office/drawing/2014/main" id="{4FD5C38A-E915-B753-4FA4-8335370806C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53" name="Oval 224">
              <a:extLst>
                <a:ext uri="{FF2B5EF4-FFF2-40B4-BE49-F238E27FC236}">
                  <a16:creationId xmlns:a16="http://schemas.microsoft.com/office/drawing/2014/main" id="{A12A7092-956A-F3EF-FE94-C822C736549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29985" name="Line 225">
            <a:extLst>
              <a:ext uri="{FF2B5EF4-FFF2-40B4-BE49-F238E27FC236}">
                <a16:creationId xmlns:a16="http://schemas.microsoft.com/office/drawing/2014/main" id="{3A8D4873-623D-5FE0-61D6-3A742483D384}"/>
              </a:ext>
            </a:extLst>
          </p:cNvPr>
          <p:cNvSpPr>
            <a:spLocks noChangeShapeType="1"/>
          </p:cNvSpPr>
          <p:nvPr/>
        </p:nvSpPr>
        <p:spPr bwMode="auto">
          <a:xfrm>
            <a:off x="6551613" y="3441700"/>
            <a:ext cx="360362"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grpSp>
        <p:nvGrpSpPr>
          <p:cNvPr id="41990" name="Group 226">
            <a:extLst>
              <a:ext uri="{FF2B5EF4-FFF2-40B4-BE49-F238E27FC236}">
                <a16:creationId xmlns:a16="http://schemas.microsoft.com/office/drawing/2014/main" id="{BB4C31E3-CE33-D9D2-28B9-70AD8296164A}"/>
              </a:ext>
            </a:extLst>
          </p:cNvPr>
          <p:cNvGrpSpPr>
            <a:grpSpLocks noChangeAspect="1"/>
          </p:cNvGrpSpPr>
          <p:nvPr/>
        </p:nvGrpSpPr>
        <p:grpSpPr bwMode="auto">
          <a:xfrm>
            <a:off x="7073900" y="3154364"/>
            <a:ext cx="376238" cy="117475"/>
            <a:chOff x="1440" y="2968"/>
            <a:chExt cx="640" cy="216"/>
          </a:xfrm>
        </p:grpSpPr>
        <p:sp>
          <p:nvSpPr>
            <p:cNvPr id="83150" name="Freeform 227">
              <a:extLst>
                <a:ext uri="{FF2B5EF4-FFF2-40B4-BE49-F238E27FC236}">
                  <a16:creationId xmlns:a16="http://schemas.microsoft.com/office/drawing/2014/main" id="{0973D286-AB15-783D-F7C2-86D398FD781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51" name="Oval 228">
              <a:extLst>
                <a:ext uri="{FF2B5EF4-FFF2-40B4-BE49-F238E27FC236}">
                  <a16:creationId xmlns:a16="http://schemas.microsoft.com/office/drawing/2014/main" id="{984A35F9-0CB3-4C8C-5F93-D614383EB109}"/>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1" name="Group 229">
            <a:extLst>
              <a:ext uri="{FF2B5EF4-FFF2-40B4-BE49-F238E27FC236}">
                <a16:creationId xmlns:a16="http://schemas.microsoft.com/office/drawing/2014/main" id="{80D668F2-258F-5093-AF4F-D1D6AFF498DE}"/>
              </a:ext>
            </a:extLst>
          </p:cNvPr>
          <p:cNvGrpSpPr>
            <a:grpSpLocks noChangeAspect="1"/>
          </p:cNvGrpSpPr>
          <p:nvPr/>
        </p:nvGrpSpPr>
        <p:grpSpPr bwMode="auto">
          <a:xfrm>
            <a:off x="7073900" y="3297239"/>
            <a:ext cx="376238" cy="117475"/>
            <a:chOff x="1440" y="2968"/>
            <a:chExt cx="640" cy="216"/>
          </a:xfrm>
        </p:grpSpPr>
        <p:sp>
          <p:nvSpPr>
            <p:cNvPr id="83148" name="Freeform 230">
              <a:extLst>
                <a:ext uri="{FF2B5EF4-FFF2-40B4-BE49-F238E27FC236}">
                  <a16:creationId xmlns:a16="http://schemas.microsoft.com/office/drawing/2014/main" id="{2E0417F7-5251-A731-6820-6B78464F3B5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49" name="Oval 231">
              <a:extLst>
                <a:ext uri="{FF2B5EF4-FFF2-40B4-BE49-F238E27FC236}">
                  <a16:creationId xmlns:a16="http://schemas.microsoft.com/office/drawing/2014/main" id="{02C2CED2-5B51-E600-DB52-945F50D7AEE8}"/>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2" name="Group 232">
            <a:extLst>
              <a:ext uri="{FF2B5EF4-FFF2-40B4-BE49-F238E27FC236}">
                <a16:creationId xmlns:a16="http://schemas.microsoft.com/office/drawing/2014/main" id="{28F6F2D5-DCB3-8E21-E780-243EF4F3191B}"/>
              </a:ext>
            </a:extLst>
          </p:cNvPr>
          <p:cNvGrpSpPr>
            <a:grpSpLocks noChangeAspect="1"/>
          </p:cNvGrpSpPr>
          <p:nvPr/>
        </p:nvGrpSpPr>
        <p:grpSpPr bwMode="auto">
          <a:xfrm>
            <a:off x="7505700" y="3441701"/>
            <a:ext cx="374650" cy="117475"/>
            <a:chOff x="1440" y="2968"/>
            <a:chExt cx="640" cy="216"/>
          </a:xfrm>
        </p:grpSpPr>
        <p:sp>
          <p:nvSpPr>
            <p:cNvPr id="83146" name="Freeform 233">
              <a:extLst>
                <a:ext uri="{FF2B5EF4-FFF2-40B4-BE49-F238E27FC236}">
                  <a16:creationId xmlns:a16="http://schemas.microsoft.com/office/drawing/2014/main" id="{81EB54F0-1E79-0E7A-8377-3BCE1C9AABC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47" name="Oval 234">
              <a:extLst>
                <a:ext uri="{FF2B5EF4-FFF2-40B4-BE49-F238E27FC236}">
                  <a16:creationId xmlns:a16="http://schemas.microsoft.com/office/drawing/2014/main" id="{DA212F8A-B0DA-F931-CA92-A2E8A53BB324}"/>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3" name="Group 235">
            <a:extLst>
              <a:ext uri="{FF2B5EF4-FFF2-40B4-BE49-F238E27FC236}">
                <a16:creationId xmlns:a16="http://schemas.microsoft.com/office/drawing/2014/main" id="{88E88E7A-C44E-D359-86D1-2E242CFA952D}"/>
              </a:ext>
            </a:extLst>
          </p:cNvPr>
          <p:cNvGrpSpPr>
            <a:grpSpLocks noChangeAspect="1"/>
          </p:cNvGrpSpPr>
          <p:nvPr/>
        </p:nvGrpSpPr>
        <p:grpSpPr bwMode="auto">
          <a:xfrm>
            <a:off x="7073900" y="3586163"/>
            <a:ext cx="376238" cy="119062"/>
            <a:chOff x="1440" y="2968"/>
            <a:chExt cx="640" cy="216"/>
          </a:xfrm>
        </p:grpSpPr>
        <p:sp>
          <p:nvSpPr>
            <p:cNvPr id="83144" name="Freeform 236">
              <a:extLst>
                <a:ext uri="{FF2B5EF4-FFF2-40B4-BE49-F238E27FC236}">
                  <a16:creationId xmlns:a16="http://schemas.microsoft.com/office/drawing/2014/main" id="{40E6A054-E92A-8770-AE8F-A7D55A78FED0}"/>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45" name="Oval 237">
              <a:extLst>
                <a:ext uri="{FF2B5EF4-FFF2-40B4-BE49-F238E27FC236}">
                  <a16:creationId xmlns:a16="http://schemas.microsoft.com/office/drawing/2014/main" id="{895F6142-93D3-3CA4-A9CD-0726551F1D2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4" name="Group 238">
            <a:extLst>
              <a:ext uri="{FF2B5EF4-FFF2-40B4-BE49-F238E27FC236}">
                <a16:creationId xmlns:a16="http://schemas.microsoft.com/office/drawing/2014/main" id="{A004F709-803B-0CBC-65AC-B9A267D9D41D}"/>
              </a:ext>
            </a:extLst>
          </p:cNvPr>
          <p:cNvGrpSpPr>
            <a:grpSpLocks noChangeAspect="1"/>
          </p:cNvGrpSpPr>
          <p:nvPr/>
        </p:nvGrpSpPr>
        <p:grpSpPr bwMode="auto">
          <a:xfrm>
            <a:off x="7505700" y="3297239"/>
            <a:ext cx="376238" cy="117475"/>
            <a:chOff x="1440" y="2968"/>
            <a:chExt cx="640" cy="216"/>
          </a:xfrm>
        </p:grpSpPr>
        <p:sp>
          <p:nvSpPr>
            <p:cNvPr id="83142" name="Freeform 239">
              <a:extLst>
                <a:ext uri="{FF2B5EF4-FFF2-40B4-BE49-F238E27FC236}">
                  <a16:creationId xmlns:a16="http://schemas.microsoft.com/office/drawing/2014/main" id="{683DC47A-28F7-4EB0-E616-F18E33C02CF0}"/>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43" name="Oval 240">
              <a:extLst>
                <a:ext uri="{FF2B5EF4-FFF2-40B4-BE49-F238E27FC236}">
                  <a16:creationId xmlns:a16="http://schemas.microsoft.com/office/drawing/2014/main" id="{7163A9ED-FEFC-50FD-2C9E-D97912DBCEDA}"/>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30001" name="Arc 241">
            <a:extLst>
              <a:ext uri="{FF2B5EF4-FFF2-40B4-BE49-F238E27FC236}">
                <a16:creationId xmlns:a16="http://schemas.microsoft.com/office/drawing/2014/main" id="{9A7D9461-64A8-C370-BE2B-0959BAD20C9E}"/>
              </a:ext>
            </a:extLst>
          </p:cNvPr>
          <p:cNvSpPr>
            <a:spLocks/>
          </p:cNvSpPr>
          <p:nvPr/>
        </p:nvSpPr>
        <p:spPr bwMode="auto">
          <a:xfrm rot="5400000" flipV="1">
            <a:off x="6442076" y="2919413"/>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41995" name="Group 242">
            <a:extLst>
              <a:ext uri="{FF2B5EF4-FFF2-40B4-BE49-F238E27FC236}">
                <a16:creationId xmlns:a16="http://schemas.microsoft.com/office/drawing/2014/main" id="{6ECE3413-E1EA-006B-BA84-43998650C54E}"/>
              </a:ext>
            </a:extLst>
          </p:cNvPr>
          <p:cNvGrpSpPr>
            <a:grpSpLocks noChangeAspect="1"/>
          </p:cNvGrpSpPr>
          <p:nvPr/>
        </p:nvGrpSpPr>
        <p:grpSpPr bwMode="auto">
          <a:xfrm>
            <a:off x="6713539" y="4017963"/>
            <a:ext cx="376237" cy="119062"/>
            <a:chOff x="1440" y="2968"/>
            <a:chExt cx="640" cy="216"/>
          </a:xfrm>
        </p:grpSpPr>
        <p:sp>
          <p:nvSpPr>
            <p:cNvPr id="83140" name="Freeform 243">
              <a:extLst>
                <a:ext uri="{FF2B5EF4-FFF2-40B4-BE49-F238E27FC236}">
                  <a16:creationId xmlns:a16="http://schemas.microsoft.com/office/drawing/2014/main" id="{010183EC-740E-30C3-7DB8-6F7B159CBFD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41" name="Oval 244">
              <a:extLst>
                <a:ext uri="{FF2B5EF4-FFF2-40B4-BE49-F238E27FC236}">
                  <a16:creationId xmlns:a16="http://schemas.microsoft.com/office/drawing/2014/main" id="{462C4060-A001-4D4A-BA57-ECE04D1B8A6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30005" name="Arc 245">
            <a:extLst>
              <a:ext uri="{FF2B5EF4-FFF2-40B4-BE49-F238E27FC236}">
                <a16:creationId xmlns:a16="http://schemas.microsoft.com/office/drawing/2014/main" id="{59405087-B316-28F5-3634-C9132265E280}"/>
              </a:ext>
            </a:extLst>
          </p:cNvPr>
          <p:cNvSpPr>
            <a:spLocks/>
          </p:cNvSpPr>
          <p:nvPr/>
        </p:nvSpPr>
        <p:spPr bwMode="auto">
          <a:xfrm>
            <a:off x="6713539" y="3587751"/>
            <a:ext cx="287337" cy="404813"/>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41996" name="Group 246">
            <a:extLst>
              <a:ext uri="{FF2B5EF4-FFF2-40B4-BE49-F238E27FC236}">
                <a16:creationId xmlns:a16="http://schemas.microsoft.com/office/drawing/2014/main" id="{6844EF3C-03C0-32C7-037A-A169B5483C7C}"/>
              </a:ext>
            </a:extLst>
          </p:cNvPr>
          <p:cNvGrpSpPr>
            <a:grpSpLocks noChangeAspect="1"/>
          </p:cNvGrpSpPr>
          <p:nvPr/>
        </p:nvGrpSpPr>
        <p:grpSpPr bwMode="auto">
          <a:xfrm>
            <a:off x="6065839" y="2720976"/>
            <a:ext cx="376237" cy="119063"/>
            <a:chOff x="1440" y="2968"/>
            <a:chExt cx="640" cy="216"/>
          </a:xfrm>
        </p:grpSpPr>
        <p:sp>
          <p:nvSpPr>
            <p:cNvPr id="83138" name="Freeform 247">
              <a:extLst>
                <a:ext uri="{FF2B5EF4-FFF2-40B4-BE49-F238E27FC236}">
                  <a16:creationId xmlns:a16="http://schemas.microsoft.com/office/drawing/2014/main" id="{E5BF5769-4892-7145-82E3-BFE1BC3EF45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39" name="Oval 248">
              <a:extLst>
                <a:ext uri="{FF2B5EF4-FFF2-40B4-BE49-F238E27FC236}">
                  <a16:creationId xmlns:a16="http://schemas.microsoft.com/office/drawing/2014/main" id="{67B7BFC6-FDB7-2F5B-F067-4C3FB9DA963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7" name="Group 249">
            <a:extLst>
              <a:ext uri="{FF2B5EF4-FFF2-40B4-BE49-F238E27FC236}">
                <a16:creationId xmlns:a16="http://schemas.microsoft.com/office/drawing/2014/main" id="{307E3F14-A31A-B954-4577-3BF7C0919D70}"/>
              </a:ext>
            </a:extLst>
          </p:cNvPr>
          <p:cNvGrpSpPr>
            <a:grpSpLocks noChangeAspect="1"/>
          </p:cNvGrpSpPr>
          <p:nvPr/>
        </p:nvGrpSpPr>
        <p:grpSpPr bwMode="auto">
          <a:xfrm>
            <a:off x="6065839" y="2865438"/>
            <a:ext cx="376237" cy="119062"/>
            <a:chOff x="1440" y="2968"/>
            <a:chExt cx="640" cy="216"/>
          </a:xfrm>
        </p:grpSpPr>
        <p:sp>
          <p:nvSpPr>
            <p:cNvPr id="83136" name="Freeform 250">
              <a:extLst>
                <a:ext uri="{FF2B5EF4-FFF2-40B4-BE49-F238E27FC236}">
                  <a16:creationId xmlns:a16="http://schemas.microsoft.com/office/drawing/2014/main" id="{97062C67-F84B-C603-D44D-23718B6816C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37" name="Oval 251">
              <a:extLst>
                <a:ext uri="{FF2B5EF4-FFF2-40B4-BE49-F238E27FC236}">
                  <a16:creationId xmlns:a16="http://schemas.microsoft.com/office/drawing/2014/main" id="{47F3E8AF-0C6B-060D-0935-E2947C05159E}"/>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8" name="Group 252">
            <a:extLst>
              <a:ext uri="{FF2B5EF4-FFF2-40B4-BE49-F238E27FC236}">
                <a16:creationId xmlns:a16="http://schemas.microsoft.com/office/drawing/2014/main" id="{F07DACEC-FA1D-FB4D-7298-86090F75DCFE}"/>
              </a:ext>
            </a:extLst>
          </p:cNvPr>
          <p:cNvGrpSpPr>
            <a:grpSpLocks noChangeAspect="1"/>
          </p:cNvGrpSpPr>
          <p:nvPr/>
        </p:nvGrpSpPr>
        <p:grpSpPr bwMode="auto">
          <a:xfrm>
            <a:off x="7505700" y="3154363"/>
            <a:ext cx="376238" cy="119062"/>
            <a:chOff x="1440" y="2968"/>
            <a:chExt cx="640" cy="216"/>
          </a:xfrm>
        </p:grpSpPr>
        <p:sp>
          <p:nvSpPr>
            <p:cNvPr id="83134" name="Freeform 253">
              <a:extLst>
                <a:ext uri="{FF2B5EF4-FFF2-40B4-BE49-F238E27FC236}">
                  <a16:creationId xmlns:a16="http://schemas.microsoft.com/office/drawing/2014/main" id="{ACACAB08-66E3-4288-2534-76745C88177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35" name="Oval 254">
              <a:extLst>
                <a:ext uri="{FF2B5EF4-FFF2-40B4-BE49-F238E27FC236}">
                  <a16:creationId xmlns:a16="http://schemas.microsoft.com/office/drawing/2014/main" id="{D0F5405A-00A0-1588-02C4-EC45E5926A9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1999" name="Group 255">
            <a:extLst>
              <a:ext uri="{FF2B5EF4-FFF2-40B4-BE49-F238E27FC236}">
                <a16:creationId xmlns:a16="http://schemas.microsoft.com/office/drawing/2014/main" id="{0ADDB05C-91C2-8799-D2D7-F7DC44AE7720}"/>
              </a:ext>
            </a:extLst>
          </p:cNvPr>
          <p:cNvGrpSpPr>
            <a:grpSpLocks noChangeAspect="1"/>
          </p:cNvGrpSpPr>
          <p:nvPr/>
        </p:nvGrpSpPr>
        <p:grpSpPr bwMode="auto">
          <a:xfrm>
            <a:off x="7073900" y="3441701"/>
            <a:ext cx="376238" cy="119063"/>
            <a:chOff x="1440" y="2968"/>
            <a:chExt cx="640" cy="216"/>
          </a:xfrm>
        </p:grpSpPr>
        <p:sp>
          <p:nvSpPr>
            <p:cNvPr id="83132" name="Freeform 256">
              <a:extLst>
                <a:ext uri="{FF2B5EF4-FFF2-40B4-BE49-F238E27FC236}">
                  <a16:creationId xmlns:a16="http://schemas.microsoft.com/office/drawing/2014/main" id="{007F5C82-2D61-10F1-D7AE-2EF5F992307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33" name="Oval 257">
              <a:extLst>
                <a:ext uri="{FF2B5EF4-FFF2-40B4-BE49-F238E27FC236}">
                  <a16:creationId xmlns:a16="http://schemas.microsoft.com/office/drawing/2014/main" id="{D95EA9DA-ABD4-FB83-5F6C-79E5A9D2F83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0" name="Group 258">
            <a:extLst>
              <a:ext uri="{FF2B5EF4-FFF2-40B4-BE49-F238E27FC236}">
                <a16:creationId xmlns:a16="http://schemas.microsoft.com/office/drawing/2014/main" id="{9CA8E42C-E04B-9012-7B72-AA6BD6472C88}"/>
              </a:ext>
            </a:extLst>
          </p:cNvPr>
          <p:cNvGrpSpPr>
            <a:grpSpLocks noChangeAspect="1"/>
          </p:cNvGrpSpPr>
          <p:nvPr/>
        </p:nvGrpSpPr>
        <p:grpSpPr bwMode="auto">
          <a:xfrm>
            <a:off x="6711950" y="4162426"/>
            <a:ext cx="376238" cy="119063"/>
            <a:chOff x="1440" y="2968"/>
            <a:chExt cx="640" cy="216"/>
          </a:xfrm>
        </p:grpSpPr>
        <p:sp>
          <p:nvSpPr>
            <p:cNvPr id="83130" name="Freeform 259">
              <a:extLst>
                <a:ext uri="{FF2B5EF4-FFF2-40B4-BE49-F238E27FC236}">
                  <a16:creationId xmlns:a16="http://schemas.microsoft.com/office/drawing/2014/main" id="{D24EEE27-064E-BDE4-9C8D-ADE3CEC0ED4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31" name="Oval 260">
              <a:extLst>
                <a:ext uri="{FF2B5EF4-FFF2-40B4-BE49-F238E27FC236}">
                  <a16:creationId xmlns:a16="http://schemas.microsoft.com/office/drawing/2014/main" id="{057BED47-1E8F-79E6-0B8B-B175E665333A}"/>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1" name="Group 261">
            <a:extLst>
              <a:ext uri="{FF2B5EF4-FFF2-40B4-BE49-F238E27FC236}">
                <a16:creationId xmlns:a16="http://schemas.microsoft.com/office/drawing/2014/main" id="{4AD949EF-B686-A89E-D5C5-BE09EB9DCCFA}"/>
              </a:ext>
            </a:extLst>
          </p:cNvPr>
          <p:cNvGrpSpPr>
            <a:grpSpLocks noChangeAspect="1"/>
          </p:cNvGrpSpPr>
          <p:nvPr/>
        </p:nvGrpSpPr>
        <p:grpSpPr bwMode="auto">
          <a:xfrm>
            <a:off x="7521575" y="3586164"/>
            <a:ext cx="374650" cy="117475"/>
            <a:chOff x="1440" y="2968"/>
            <a:chExt cx="640" cy="216"/>
          </a:xfrm>
        </p:grpSpPr>
        <p:sp>
          <p:nvSpPr>
            <p:cNvPr id="83128" name="Freeform 262">
              <a:extLst>
                <a:ext uri="{FF2B5EF4-FFF2-40B4-BE49-F238E27FC236}">
                  <a16:creationId xmlns:a16="http://schemas.microsoft.com/office/drawing/2014/main" id="{08824F38-9AEF-B4B7-9722-817182A23ED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29" name="Oval 263">
              <a:extLst>
                <a:ext uri="{FF2B5EF4-FFF2-40B4-BE49-F238E27FC236}">
                  <a16:creationId xmlns:a16="http://schemas.microsoft.com/office/drawing/2014/main" id="{A8C5646F-2275-F4FB-00BF-53F203F1492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2" name="Group 264">
            <a:extLst>
              <a:ext uri="{FF2B5EF4-FFF2-40B4-BE49-F238E27FC236}">
                <a16:creationId xmlns:a16="http://schemas.microsoft.com/office/drawing/2014/main" id="{FEFD9D99-F2BC-215C-F060-5A66F252D32F}"/>
              </a:ext>
            </a:extLst>
          </p:cNvPr>
          <p:cNvGrpSpPr>
            <a:grpSpLocks noChangeAspect="1"/>
          </p:cNvGrpSpPr>
          <p:nvPr/>
        </p:nvGrpSpPr>
        <p:grpSpPr bwMode="auto">
          <a:xfrm>
            <a:off x="6383339" y="2625726"/>
            <a:ext cx="376237" cy="119063"/>
            <a:chOff x="1440" y="2968"/>
            <a:chExt cx="640" cy="216"/>
          </a:xfrm>
        </p:grpSpPr>
        <p:sp>
          <p:nvSpPr>
            <p:cNvPr id="83126" name="Freeform 265">
              <a:extLst>
                <a:ext uri="{FF2B5EF4-FFF2-40B4-BE49-F238E27FC236}">
                  <a16:creationId xmlns:a16="http://schemas.microsoft.com/office/drawing/2014/main" id="{BFDD0D8C-EA12-25F7-5CD3-53A2C6241B0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27" name="Oval 266">
              <a:extLst>
                <a:ext uri="{FF2B5EF4-FFF2-40B4-BE49-F238E27FC236}">
                  <a16:creationId xmlns:a16="http://schemas.microsoft.com/office/drawing/2014/main" id="{4276AB86-4401-EBFF-B76C-7B8E725549E7}"/>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3" name="Group 267">
            <a:extLst>
              <a:ext uri="{FF2B5EF4-FFF2-40B4-BE49-F238E27FC236}">
                <a16:creationId xmlns:a16="http://schemas.microsoft.com/office/drawing/2014/main" id="{D0052E25-61D9-745D-18CC-DD268ABCB92A}"/>
              </a:ext>
            </a:extLst>
          </p:cNvPr>
          <p:cNvGrpSpPr>
            <a:grpSpLocks noChangeAspect="1"/>
          </p:cNvGrpSpPr>
          <p:nvPr/>
        </p:nvGrpSpPr>
        <p:grpSpPr bwMode="auto">
          <a:xfrm>
            <a:off x="7535864" y="3705226"/>
            <a:ext cx="376237" cy="119063"/>
            <a:chOff x="1440" y="2968"/>
            <a:chExt cx="640" cy="216"/>
          </a:xfrm>
        </p:grpSpPr>
        <p:sp>
          <p:nvSpPr>
            <p:cNvPr id="83124" name="Freeform 268">
              <a:extLst>
                <a:ext uri="{FF2B5EF4-FFF2-40B4-BE49-F238E27FC236}">
                  <a16:creationId xmlns:a16="http://schemas.microsoft.com/office/drawing/2014/main" id="{34F00152-404D-5961-1A4A-D7D0B8541D12}"/>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25" name="Oval 269">
              <a:extLst>
                <a:ext uri="{FF2B5EF4-FFF2-40B4-BE49-F238E27FC236}">
                  <a16:creationId xmlns:a16="http://schemas.microsoft.com/office/drawing/2014/main" id="{0567373B-65AA-E04A-A8C0-F3F75E3DA7B4}"/>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4" name="Group 270">
            <a:extLst>
              <a:ext uri="{FF2B5EF4-FFF2-40B4-BE49-F238E27FC236}">
                <a16:creationId xmlns:a16="http://schemas.microsoft.com/office/drawing/2014/main" id="{E46BCFDC-4331-6566-61BB-41BC8029C204}"/>
              </a:ext>
            </a:extLst>
          </p:cNvPr>
          <p:cNvGrpSpPr>
            <a:grpSpLocks noChangeAspect="1"/>
          </p:cNvGrpSpPr>
          <p:nvPr/>
        </p:nvGrpSpPr>
        <p:grpSpPr bwMode="auto">
          <a:xfrm>
            <a:off x="7104064" y="3705226"/>
            <a:ext cx="376237" cy="119063"/>
            <a:chOff x="1440" y="2968"/>
            <a:chExt cx="640" cy="216"/>
          </a:xfrm>
        </p:grpSpPr>
        <p:sp>
          <p:nvSpPr>
            <p:cNvPr id="83122" name="Freeform 271">
              <a:extLst>
                <a:ext uri="{FF2B5EF4-FFF2-40B4-BE49-F238E27FC236}">
                  <a16:creationId xmlns:a16="http://schemas.microsoft.com/office/drawing/2014/main" id="{4EADB6DC-47E7-3573-C072-BCCEC34BC28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23" name="Oval 272">
              <a:extLst>
                <a:ext uri="{FF2B5EF4-FFF2-40B4-BE49-F238E27FC236}">
                  <a16:creationId xmlns:a16="http://schemas.microsoft.com/office/drawing/2014/main" id="{6A0ABE40-5558-5C8A-D8C5-69994F11CBEC}"/>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5" name="Group 273">
            <a:extLst>
              <a:ext uri="{FF2B5EF4-FFF2-40B4-BE49-F238E27FC236}">
                <a16:creationId xmlns:a16="http://schemas.microsoft.com/office/drawing/2014/main" id="{32EB01ED-045E-AFD2-7C5B-6B593F8ADF01}"/>
              </a:ext>
            </a:extLst>
          </p:cNvPr>
          <p:cNvGrpSpPr>
            <a:grpSpLocks noChangeAspect="1"/>
          </p:cNvGrpSpPr>
          <p:nvPr/>
        </p:nvGrpSpPr>
        <p:grpSpPr bwMode="auto">
          <a:xfrm>
            <a:off x="8153400" y="2805113"/>
            <a:ext cx="376238" cy="119062"/>
            <a:chOff x="1440" y="2968"/>
            <a:chExt cx="640" cy="216"/>
          </a:xfrm>
        </p:grpSpPr>
        <p:sp>
          <p:nvSpPr>
            <p:cNvPr id="83120" name="Freeform 274">
              <a:extLst>
                <a:ext uri="{FF2B5EF4-FFF2-40B4-BE49-F238E27FC236}">
                  <a16:creationId xmlns:a16="http://schemas.microsoft.com/office/drawing/2014/main" id="{48EC4F98-F125-5DD1-A9CB-3BBD015950A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21" name="Oval 275">
              <a:extLst>
                <a:ext uri="{FF2B5EF4-FFF2-40B4-BE49-F238E27FC236}">
                  <a16:creationId xmlns:a16="http://schemas.microsoft.com/office/drawing/2014/main" id="{328C1A47-5D70-F9DD-2962-3FACC2FFD3BD}"/>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30036" name="Line 276">
            <a:extLst>
              <a:ext uri="{FF2B5EF4-FFF2-40B4-BE49-F238E27FC236}">
                <a16:creationId xmlns:a16="http://schemas.microsoft.com/office/drawing/2014/main" id="{32555F28-216F-7340-FD4B-CFE3986EB33A}"/>
              </a:ext>
            </a:extLst>
          </p:cNvPr>
          <p:cNvSpPr>
            <a:spLocks noChangeShapeType="1"/>
          </p:cNvSpPr>
          <p:nvPr/>
        </p:nvSpPr>
        <p:spPr bwMode="auto">
          <a:xfrm>
            <a:off x="8280401" y="3452813"/>
            <a:ext cx="360363" cy="0"/>
          </a:xfrm>
          <a:prstGeom prst="line">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IN"/>
          </a:p>
        </p:txBody>
      </p:sp>
      <p:grpSp>
        <p:nvGrpSpPr>
          <p:cNvPr id="42006" name="Group 277">
            <a:extLst>
              <a:ext uri="{FF2B5EF4-FFF2-40B4-BE49-F238E27FC236}">
                <a16:creationId xmlns:a16="http://schemas.microsoft.com/office/drawing/2014/main" id="{CC386452-9CB8-3057-CCF1-380524968B3C}"/>
              </a:ext>
            </a:extLst>
          </p:cNvPr>
          <p:cNvGrpSpPr>
            <a:grpSpLocks noChangeAspect="1"/>
          </p:cNvGrpSpPr>
          <p:nvPr/>
        </p:nvGrpSpPr>
        <p:grpSpPr bwMode="auto">
          <a:xfrm>
            <a:off x="8802689" y="3165476"/>
            <a:ext cx="376237" cy="117475"/>
            <a:chOff x="1440" y="2968"/>
            <a:chExt cx="640" cy="216"/>
          </a:xfrm>
        </p:grpSpPr>
        <p:sp>
          <p:nvSpPr>
            <p:cNvPr id="83118" name="Freeform 278">
              <a:extLst>
                <a:ext uri="{FF2B5EF4-FFF2-40B4-BE49-F238E27FC236}">
                  <a16:creationId xmlns:a16="http://schemas.microsoft.com/office/drawing/2014/main" id="{7CF2F9BF-2848-9E5D-7D58-48F0FFC0550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19" name="Oval 279">
              <a:extLst>
                <a:ext uri="{FF2B5EF4-FFF2-40B4-BE49-F238E27FC236}">
                  <a16:creationId xmlns:a16="http://schemas.microsoft.com/office/drawing/2014/main" id="{3B0C3EA2-4F89-6BF1-EA5C-664C0D89DC0E}"/>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7" name="Group 280">
            <a:extLst>
              <a:ext uri="{FF2B5EF4-FFF2-40B4-BE49-F238E27FC236}">
                <a16:creationId xmlns:a16="http://schemas.microsoft.com/office/drawing/2014/main" id="{2474B94A-3EC1-92B7-256B-A56FF348CD63}"/>
              </a:ext>
            </a:extLst>
          </p:cNvPr>
          <p:cNvGrpSpPr>
            <a:grpSpLocks noChangeAspect="1"/>
          </p:cNvGrpSpPr>
          <p:nvPr/>
        </p:nvGrpSpPr>
        <p:grpSpPr bwMode="auto">
          <a:xfrm>
            <a:off x="8802689" y="3308351"/>
            <a:ext cx="376237" cy="117475"/>
            <a:chOff x="1440" y="2968"/>
            <a:chExt cx="640" cy="216"/>
          </a:xfrm>
        </p:grpSpPr>
        <p:sp>
          <p:nvSpPr>
            <p:cNvPr id="83116" name="Freeform 281">
              <a:extLst>
                <a:ext uri="{FF2B5EF4-FFF2-40B4-BE49-F238E27FC236}">
                  <a16:creationId xmlns:a16="http://schemas.microsoft.com/office/drawing/2014/main" id="{08376A8A-8AF7-BB95-BEEC-81C62A5E189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17" name="Oval 282">
              <a:extLst>
                <a:ext uri="{FF2B5EF4-FFF2-40B4-BE49-F238E27FC236}">
                  <a16:creationId xmlns:a16="http://schemas.microsoft.com/office/drawing/2014/main" id="{FB18185D-4145-58F2-EDDC-4CA00310E51F}"/>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8" name="Group 283">
            <a:extLst>
              <a:ext uri="{FF2B5EF4-FFF2-40B4-BE49-F238E27FC236}">
                <a16:creationId xmlns:a16="http://schemas.microsoft.com/office/drawing/2014/main" id="{A65CB3EA-FF3B-A77E-0E47-98934F6C832F}"/>
              </a:ext>
            </a:extLst>
          </p:cNvPr>
          <p:cNvGrpSpPr>
            <a:grpSpLocks noChangeAspect="1"/>
          </p:cNvGrpSpPr>
          <p:nvPr/>
        </p:nvGrpSpPr>
        <p:grpSpPr bwMode="auto">
          <a:xfrm>
            <a:off x="9234488" y="3452814"/>
            <a:ext cx="374650" cy="117475"/>
            <a:chOff x="1440" y="2968"/>
            <a:chExt cx="640" cy="216"/>
          </a:xfrm>
        </p:grpSpPr>
        <p:sp>
          <p:nvSpPr>
            <p:cNvPr id="83114" name="Freeform 284">
              <a:extLst>
                <a:ext uri="{FF2B5EF4-FFF2-40B4-BE49-F238E27FC236}">
                  <a16:creationId xmlns:a16="http://schemas.microsoft.com/office/drawing/2014/main" id="{2E0FBBFF-BC28-472E-C5DA-D7FBFA69E22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15" name="Oval 285">
              <a:extLst>
                <a:ext uri="{FF2B5EF4-FFF2-40B4-BE49-F238E27FC236}">
                  <a16:creationId xmlns:a16="http://schemas.microsoft.com/office/drawing/2014/main" id="{679BC5C6-5AC8-8BD3-748C-F51DD64A947F}"/>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09" name="Group 286">
            <a:extLst>
              <a:ext uri="{FF2B5EF4-FFF2-40B4-BE49-F238E27FC236}">
                <a16:creationId xmlns:a16="http://schemas.microsoft.com/office/drawing/2014/main" id="{DC9DD200-3ABE-6767-A02F-D70179BDA199}"/>
              </a:ext>
            </a:extLst>
          </p:cNvPr>
          <p:cNvGrpSpPr>
            <a:grpSpLocks noChangeAspect="1"/>
          </p:cNvGrpSpPr>
          <p:nvPr/>
        </p:nvGrpSpPr>
        <p:grpSpPr bwMode="auto">
          <a:xfrm>
            <a:off x="8802689" y="3597276"/>
            <a:ext cx="376237" cy="119063"/>
            <a:chOff x="1440" y="2968"/>
            <a:chExt cx="640" cy="216"/>
          </a:xfrm>
        </p:grpSpPr>
        <p:sp>
          <p:nvSpPr>
            <p:cNvPr id="83112" name="Freeform 287">
              <a:extLst>
                <a:ext uri="{FF2B5EF4-FFF2-40B4-BE49-F238E27FC236}">
                  <a16:creationId xmlns:a16="http://schemas.microsoft.com/office/drawing/2014/main" id="{67ACA449-AB1F-9E2A-E09B-A500BA43F7E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13" name="Oval 288">
              <a:extLst>
                <a:ext uri="{FF2B5EF4-FFF2-40B4-BE49-F238E27FC236}">
                  <a16:creationId xmlns:a16="http://schemas.microsoft.com/office/drawing/2014/main" id="{5E07507B-5234-9F0A-6EE8-0CF7ED8EE4B3}"/>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10" name="Group 289">
            <a:extLst>
              <a:ext uri="{FF2B5EF4-FFF2-40B4-BE49-F238E27FC236}">
                <a16:creationId xmlns:a16="http://schemas.microsoft.com/office/drawing/2014/main" id="{C7E43104-8912-D174-3F53-1443A9F527D0}"/>
              </a:ext>
            </a:extLst>
          </p:cNvPr>
          <p:cNvGrpSpPr>
            <a:grpSpLocks noChangeAspect="1"/>
          </p:cNvGrpSpPr>
          <p:nvPr/>
        </p:nvGrpSpPr>
        <p:grpSpPr bwMode="auto">
          <a:xfrm>
            <a:off x="9234489" y="3308351"/>
            <a:ext cx="376237" cy="117475"/>
            <a:chOff x="1440" y="2968"/>
            <a:chExt cx="640" cy="216"/>
          </a:xfrm>
        </p:grpSpPr>
        <p:sp>
          <p:nvSpPr>
            <p:cNvPr id="83110" name="Freeform 290">
              <a:extLst>
                <a:ext uri="{FF2B5EF4-FFF2-40B4-BE49-F238E27FC236}">
                  <a16:creationId xmlns:a16="http://schemas.microsoft.com/office/drawing/2014/main" id="{6BDACFDE-76C7-3292-9231-A0CBC0AEB5F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11" name="Oval 291">
              <a:extLst>
                <a:ext uri="{FF2B5EF4-FFF2-40B4-BE49-F238E27FC236}">
                  <a16:creationId xmlns:a16="http://schemas.microsoft.com/office/drawing/2014/main" id="{5EF36309-F8DF-51D1-BE45-3473E646E40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30052" name="Arc 292">
            <a:extLst>
              <a:ext uri="{FF2B5EF4-FFF2-40B4-BE49-F238E27FC236}">
                <a16:creationId xmlns:a16="http://schemas.microsoft.com/office/drawing/2014/main" id="{A5E3BA80-902A-9D74-E8F6-DBF4A073AB4D}"/>
              </a:ext>
            </a:extLst>
          </p:cNvPr>
          <p:cNvSpPr>
            <a:spLocks/>
          </p:cNvSpPr>
          <p:nvPr/>
        </p:nvSpPr>
        <p:spPr bwMode="auto">
          <a:xfrm rot="5400000" flipV="1">
            <a:off x="8170863" y="2930526"/>
            <a:ext cx="323850" cy="358775"/>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42011" name="Group 293">
            <a:extLst>
              <a:ext uri="{FF2B5EF4-FFF2-40B4-BE49-F238E27FC236}">
                <a16:creationId xmlns:a16="http://schemas.microsoft.com/office/drawing/2014/main" id="{CA7EB071-D4BB-0085-1219-4201523CBB3D}"/>
              </a:ext>
            </a:extLst>
          </p:cNvPr>
          <p:cNvGrpSpPr>
            <a:grpSpLocks noChangeAspect="1"/>
          </p:cNvGrpSpPr>
          <p:nvPr/>
        </p:nvGrpSpPr>
        <p:grpSpPr bwMode="auto">
          <a:xfrm>
            <a:off x="8442325" y="4029076"/>
            <a:ext cx="376238" cy="119063"/>
            <a:chOff x="1440" y="2968"/>
            <a:chExt cx="640" cy="216"/>
          </a:xfrm>
        </p:grpSpPr>
        <p:sp>
          <p:nvSpPr>
            <p:cNvPr id="83108" name="Freeform 294">
              <a:extLst>
                <a:ext uri="{FF2B5EF4-FFF2-40B4-BE49-F238E27FC236}">
                  <a16:creationId xmlns:a16="http://schemas.microsoft.com/office/drawing/2014/main" id="{8ABD5410-3001-85FA-232D-B895EB7ADB13}"/>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09" name="Oval 295">
              <a:extLst>
                <a:ext uri="{FF2B5EF4-FFF2-40B4-BE49-F238E27FC236}">
                  <a16:creationId xmlns:a16="http://schemas.microsoft.com/office/drawing/2014/main" id="{50E583D1-487B-C7FE-0014-F080AFBFB07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30056" name="Arc 296">
            <a:extLst>
              <a:ext uri="{FF2B5EF4-FFF2-40B4-BE49-F238E27FC236}">
                <a16:creationId xmlns:a16="http://schemas.microsoft.com/office/drawing/2014/main" id="{8876C8D8-94E7-FD44-AD1F-3295E29AD000}"/>
              </a:ext>
            </a:extLst>
          </p:cNvPr>
          <p:cNvSpPr>
            <a:spLocks/>
          </p:cNvSpPr>
          <p:nvPr/>
        </p:nvSpPr>
        <p:spPr bwMode="auto">
          <a:xfrm>
            <a:off x="8442325" y="3598863"/>
            <a:ext cx="287338" cy="404812"/>
          </a:xfrm>
          <a:custGeom>
            <a:avLst/>
            <a:gdLst>
              <a:gd name="T0" fmla="*/ 0 w 21600"/>
              <a:gd name="T1" fmla="*/ 0 h 30292"/>
              <a:gd name="T2" fmla="*/ 2147483646 w 21600"/>
              <a:gd name="T3" fmla="*/ 2147483646 h 30292"/>
              <a:gd name="T4" fmla="*/ 0 w 21600"/>
              <a:gd name="T5" fmla="*/ 2147483646 h 30292"/>
              <a:gd name="T6" fmla="*/ 0 60000 65536"/>
              <a:gd name="T7" fmla="*/ 0 60000 65536"/>
              <a:gd name="T8" fmla="*/ 0 60000 65536"/>
              <a:gd name="T9" fmla="*/ 0 w 21600"/>
              <a:gd name="T10" fmla="*/ 0 h 30292"/>
              <a:gd name="T11" fmla="*/ 21600 w 21600"/>
              <a:gd name="T12" fmla="*/ 30292 h 30292"/>
            </a:gdLst>
            <a:ahLst/>
            <a:cxnLst>
              <a:cxn ang="T6">
                <a:pos x="T0" y="T1"/>
              </a:cxn>
              <a:cxn ang="T7">
                <a:pos x="T2" y="T3"/>
              </a:cxn>
              <a:cxn ang="T8">
                <a:pos x="T4" y="T5"/>
              </a:cxn>
            </a:cxnLst>
            <a:rect l="T9" t="T10" r="T11" b="T12"/>
            <a:pathLst>
              <a:path w="21600" h="30292" fill="none" extrusionOk="0">
                <a:moveTo>
                  <a:pt x="-1" y="0"/>
                </a:moveTo>
                <a:cubicBezTo>
                  <a:pt x="11929" y="0"/>
                  <a:pt x="21600" y="9670"/>
                  <a:pt x="21600" y="21600"/>
                </a:cubicBezTo>
                <a:cubicBezTo>
                  <a:pt x="21600" y="24592"/>
                  <a:pt x="20978" y="27552"/>
                  <a:pt x="19773" y="30291"/>
                </a:cubicBezTo>
              </a:path>
              <a:path w="21600" h="30292" stroke="0" extrusionOk="0">
                <a:moveTo>
                  <a:pt x="-1" y="0"/>
                </a:moveTo>
                <a:cubicBezTo>
                  <a:pt x="11929" y="0"/>
                  <a:pt x="21600" y="9670"/>
                  <a:pt x="21600" y="21600"/>
                </a:cubicBezTo>
                <a:cubicBezTo>
                  <a:pt x="21600" y="24592"/>
                  <a:pt x="20978" y="27552"/>
                  <a:pt x="19773" y="30291"/>
                </a:cubicBezTo>
                <a:lnTo>
                  <a:pt x="0" y="21600"/>
                </a:lnTo>
                <a:lnTo>
                  <a:pt x="-1" y="0"/>
                </a:lnTo>
                <a:close/>
              </a:path>
            </a:pathLst>
          </a:custGeom>
          <a:noFill/>
          <a:ln w="28575">
            <a:solidFill>
              <a:srgbClr val="FF0000"/>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IN"/>
          </a:p>
        </p:txBody>
      </p:sp>
      <p:grpSp>
        <p:nvGrpSpPr>
          <p:cNvPr id="42012" name="Group 297">
            <a:extLst>
              <a:ext uri="{FF2B5EF4-FFF2-40B4-BE49-F238E27FC236}">
                <a16:creationId xmlns:a16="http://schemas.microsoft.com/office/drawing/2014/main" id="{0A84B140-19B5-5C8D-65FE-4F3104A62387}"/>
              </a:ext>
            </a:extLst>
          </p:cNvPr>
          <p:cNvGrpSpPr>
            <a:grpSpLocks noChangeAspect="1"/>
          </p:cNvGrpSpPr>
          <p:nvPr/>
        </p:nvGrpSpPr>
        <p:grpSpPr bwMode="auto">
          <a:xfrm>
            <a:off x="7794625" y="2732088"/>
            <a:ext cx="376238" cy="119062"/>
            <a:chOff x="1440" y="2968"/>
            <a:chExt cx="640" cy="216"/>
          </a:xfrm>
        </p:grpSpPr>
        <p:sp>
          <p:nvSpPr>
            <p:cNvPr id="83106" name="Freeform 298">
              <a:extLst>
                <a:ext uri="{FF2B5EF4-FFF2-40B4-BE49-F238E27FC236}">
                  <a16:creationId xmlns:a16="http://schemas.microsoft.com/office/drawing/2014/main" id="{4702D672-AD76-4661-E264-71C90A1D9B2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07" name="Oval 299">
              <a:extLst>
                <a:ext uri="{FF2B5EF4-FFF2-40B4-BE49-F238E27FC236}">
                  <a16:creationId xmlns:a16="http://schemas.microsoft.com/office/drawing/2014/main" id="{29D91DC9-7734-C69E-EC1C-8F3188C445EA}"/>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13" name="Group 300">
            <a:extLst>
              <a:ext uri="{FF2B5EF4-FFF2-40B4-BE49-F238E27FC236}">
                <a16:creationId xmlns:a16="http://schemas.microsoft.com/office/drawing/2014/main" id="{F6D2AE13-80B8-1454-2B61-39637B81BB09}"/>
              </a:ext>
            </a:extLst>
          </p:cNvPr>
          <p:cNvGrpSpPr>
            <a:grpSpLocks noChangeAspect="1"/>
          </p:cNvGrpSpPr>
          <p:nvPr/>
        </p:nvGrpSpPr>
        <p:grpSpPr bwMode="auto">
          <a:xfrm>
            <a:off x="7794625" y="2876551"/>
            <a:ext cx="376238" cy="119063"/>
            <a:chOff x="1440" y="2968"/>
            <a:chExt cx="640" cy="216"/>
          </a:xfrm>
        </p:grpSpPr>
        <p:sp>
          <p:nvSpPr>
            <p:cNvPr id="83104" name="Freeform 301">
              <a:extLst>
                <a:ext uri="{FF2B5EF4-FFF2-40B4-BE49-F238E27FC236}">
                  <a16:creationId xmlns:a16="http://schemas.microsoft.com/office/drawing/2014/main" id="{E6B8F7D7-77C5-BE11-0EB1-593C6B66BEC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05" name="Oval 302">
              <a:extLst>
                <a:ext uri="{FF2B5EF4-FFF2-40B4-BE49-F238E27FC236}">
                  <a16:creationId xmlns:a16="http://schemas.microsoft.com/office/drawing/2014/main" id="{5D2BDEF0-3FB6-AE91-8711-2177EDD7543E}"/>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14" name="Group 303">
            <a:extLst>
              <a:ext uri="{FF2B5EF4-FFF2-40B4-BE49-F238E27FC236}">
                <a16:creationId xmlns:a16="http://schemas.microsoft.com/office/drawing/2014/main" id="{1580C6B2-5D10-7273-45FD-ED58FDB3982C}"/>
              </a:ext>
            </a:extLst>
          </p:cNvPr>
          <p:cNvGrpSpPr>
            <a:grpSpLocks noChangeAspect="1"/>
          </p:cNvGrpSpPr>
          <p:nvPr/>
        </p:nvGrpSpPr>
        <p:grpSpPr bwMode="auto">
          <a:xfrm>
            <a:off x="9234489" y="3165476"/>
            <a:ext cx="376237" cy="119063"/>
            <a:chOff x="1440" y="2968"/>
            <a:chExt cx="640" cy="216"/>
          </a:xfrm>
        </p:grpSpPr>
        <p:sp>
          <p:nvSpPr>
            <p:cNvPr id="83102" name="Freeform 304">
              <a:extLst>
                <a:ext uri="{FF2B5EF4-FFF2-40B4-BE49-F238E27FC236}">
                  <a16:creationId xmlns:a16="http://schemas.microsoft.com/office/drawing/2014/main" id="{9747BF87-C8F9-4F6F-DE62-4A879959F77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03" name="Oval 305">
              <a:extLst>
                <a:ext uri="{FF2B5EF4-FFF2-40B4-BE49-F238E27FC236}">
                  <a16:creationId xmlns:a16="http://schemas.microsoft.com/office/drawing/2014/main" id="{7F0FEDB2-0D63-D09D-F664-1B7278C45D43}"/>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42015" name="Group 306">
            <a:extLst>
              <a:ext uri="{FF2B5EF4-FFF2-40B4-BE49-F238E27FC236}">
                <a16:creationId xmlns:a16="http://schemas.microsoft.com/office/drawing/2014/main" id="{EE25B0F5-0C96-55D4-24CA-62881128387B}"/>
              </a:ext>
            </a:extLst>
          </p:cNvPr>
          <p:cNvGrpSpPr>
            <a:grpSpLocks noChangeAspect="1"/>
          </p:cNvGrpSpPr>
          <p:nvPr/>
        </p:nvGrpSpPr>
        <p:grpSpPr bwMode="auto">
          <a:xfrm>
            <a:off x="8802689" y="3452813"/>
            <a:ext cx="376237" cy="119062"/>
            <a:chOff x="1440" y="2968"/>
            <a:chExt cx="640" cy="216"/>
          </a:xfrm>
        </p:grpSpPr>
        <p:sp>
          <p:nvSpPr>
            <p:cNvPr id="83100" name="Freeform 307">
              <a:extLst>
                <a:ext uri="{FF2B5EF4-FFF2-40B4-BE49-F238E27FC236}">
                  <a16:creationId xmlns:a16="http://schemas.microsoft.com/office/drawing/2014/main" id="{43BEE09C-3870-A0F4-A453-3E91D0567B9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101" name="Oval 308">
              <a:extLst>
                <a:ext uri="{FF2B5EF4-FFF2-40B4-BE49-F238E27FC236}">
                  <a16:creationId xmlns:a16="http://schemas.microsoft.com/office/drawing/2014/main" id="{2E12BDAE-B5A6-745D-BFD0-A752B692AD4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8" name="Group 309">
            <a:extLst>
              <a:ext uri="{FF2B5EF4-FFF2-40B4-BE49-F238E27FC236}">
                <a16:creationId xmlns:a16="http://schemas.microsoft.com/office/drawing/2014/main" id="{FE87863E-58EC-9EEE-8D22-FDE5280DC11B}"/>
              </a:ext>
            </a:extLst>
          </p:cNvPr>
          <p:cNvGrpSpPr>
            <a:grpSpLocks noChangeAspect="1"/>
          </p:cNvGrpSpPr>
          <p:nvPr/>
        </p:nvGrpSpPr>
        <p:grpSpPr bwMode="auto">
          <a:xfrm>
            <a:off x="8440739" y="4173538"/>
            <a:ext cx="376237" cy="119062"/>
            <a:chOff x="1440" y="2968"/>
            <a:chExt cx="640" cy="216"/>
          </a:xfrm>
        </p:grpSpPr>
        <p:sp>
          <p:nvSpPr>
            <p:cNvPr id="83098" name="Freeform 310">
              <a:extLst>
                <a:ext uri="{FF2B5EF4-FFF2-40B4-BE49-F238E27FC236}">
                  <a16:creationId xmlns:a16="http://schemas.microsoft.com/office/drawing/2014/main" id="{67F6E451-5577-2A6A-0A1A-3DB5D86C688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99" name="Oval 311">
              <a:extLst>
                <a:ext uri="{FF2B5EF4-FFF2-40B4-BE49-F238E27FC236}">
                  <a16:creationId xmlns:a16="http://schemas.microsoft.com/office/drawing/2014/main" id="{98F7CD5D-E4FC-AD96-520C-F8F97C58DD33}"/>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49" name="Group 312">
            <a:extLst>
              <a:ext uri="{FF2B5EF4-FFF2-40B4-BE49-F238E27FC236}">
                <a16:creationId xmlns:a16="http://schemas.microsoft.com/office/drawing/2014/main" id="{24B617CD-ED82-E8E6-A464-3004A5CF40FB}"/>
              </a:ext>
            </a:extLst>
          </p:cNvPr>
          <p:cNvGrpSpPr>
            <a:grpSpLocks noChangeAspect="1"/>
          </p:cNvGrpSpPr>
          <p:nvPr/>
        </p:nvGrpSpPr>
        <p:grpSpPr bwMode="auto">
          <a:xfrm>
            <a:off x="9250363" y="3597276"/>
            <a:ext cx="374650" cy="117475"/>
            <a:chOff x="1440" y="2968"/>
            <a:chExt cx="640" cy="216"/>
          </a:xfrm>
        </p:grpSpPr>
        <p:sp>
          <p:nvSpPr>
            <p:cNvPr id="83096" name="Freeform 313">
              <a:extLst>
                <a:ext uri="{FF2B5EF4-FFF2-40B4-BE49-F238E27FC236}">
                  <a16:creationId xmlns:a16="http://schemas.microsoft.com/office/drawing/2014/main" id="{E1FDB60A-6C2E-8836-3802-A8E19217613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97" name="Oval 314">
              <a:extLst>
                <a:ext uri="{FF2B5EF4-FFF2-40B4-BE49-F238E27FC236}">
                  <a16:creationId xmlns:a16="http://schemas.microsoft.com/office/drawing/2014/main" id="{5E6B7E9B-90B6-9A49-7F5C-62930DFC0E6C}"/>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0" name="Group 315">
            <a:extLst>
              <a:ext uri="{FF2B5EF4-FFF2-40B4-BE49-F238E27FC236}">
                <a16:creationId xmlns:a16="http://schemas.microsoft.com/office/drawing/2014/main" id="{592E601C-D00D-9005-4917-27F1FA199087}"/>
              </a:ext>
            </a:extLst>
          </p:cNvPr>
          <p:cNvGrpSpPr>
            <a:grpSpLocks noChangeAspect="1"/>
          </p:cNvGrpSpPr>
          <p:nvPr/>
        </p:nvGrpSpPr>
        <p:grpSpPr bwMode="auto">
          <a:xfrm>
            <a:off x="8112125" y="2636838"/>
            <a:ext cx="376238" cy="119062"/>
            <a:chOff x="1440" y="2968"/>
            <a:chExt cx="640" cy="216"/>
          </a:xfrm>
        </p:grpSpPr>
        <p:sp>
          <p:nvSpPr>
            <p:cNvPr id="83094" name="Freeform 316">
              <a:extLst>
                <a:ext uri="{FF2B5EF4-FFF2-40B4-BE49-F238E27FC236}">
                  <a16:creationId xmlns:a16="http://schemas.microsoft.com/office/drawing/2014/main" id="{113892B4-E928-5467-21B4-DA476F51E122}"/>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95" name="Oval 317">
              <a:extLst>
                <a:ext uri="{FF2B5EF4-FFF2-40B4-BE49-F238E27FC236}">
                  <a16:creationId xmlns:a16="http://schemas.microsoft.com/office/drawing/2014/main" id="{E1647F12-29A6-C13B-EEFA-7841517FC406}"/>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1" name="Group 318">
            <a:extLst>
              <a:ext uri="{FF2B5EF4-FFF2-40B4-BE49-F238E27FC236}">
                <a16:creationId xmlns:a16="http://schemas.microsoft.com/office/drawing/2014/main" id="{90FACA5B-CF57-42BD-211A-272BAE5EE74D}"/>
              </a:ext>
            </a:extLst>
          </p:cNvPr>
          <p:cNvGrpSpPr>
            <a:grpSpLocks noChangeAspect="1"/>
          </p:cNvGrpSpPr>
          <p:nvPr/>
        </p:nvGrpSpPr>
        <p:grpSpPr bwMode="auto">
          <a:xfrm>
            <a:off x="9264650" y="3716338"/>
            <a:ext cx="376238" cy="119062"/>
            <a:chOff x="1440" y="2968"/>
            <a:chExt cx="640" cy="216"/>
          </a:xfrm>
        </p:grpSpPr>
        <p:sp>
          <p:nvSpPr>
            <p:cNvPr id="83092" name="Freeform 319">
              <a:extLst>
                <a:ext uri="{FF2B5EF4-FFF2-40B4-BE49-F238E27FC236}">
                  <a16:creationId xmlns:a16="http://schemas.microsoft.com/office/drawing/2014/main" id="{D237673F-E7E9-ADC5-2A72-83AB22CC3D6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93" name="Oval 320">
              <a:extLst>
                <a:ext uri="{FF2B5EF4-FFF2-40B4-BE49-F238E27FC236}">
                  <a16:creationId xmlns:a16="http://schemas.microsoft.com/office/drawing/2014/main" id="{FE09FA9B-FEEE-C7F9-C37F-7ECE772DFDA1}"/>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3" name="Group 321">
            <a:extLst>
              <a:ext uri="{FF2B5EF4-FFF2-40B4-BE49-F238E27FC236}">
                <a16:creationId xmlns:a16="http://schemas.microsoft.com/office/drawing/2014/main" id="{1A8CDA9E-0979-A6DD-033A-97C2250BA9DD}"/>
              </a:ext>
            </a:extLst>
          </p:cNvPr>
          <p:cNvGrpSpPr>
            <a:grpSpLocks noChangeAspect="1"/>
          </p:cNvGrpSpPr>
          <p:nvPr/>
        </p:nvGrpSpPr>
        <p:grpSpPr bwMode="auto">
          <a:xfrm>
            <a:off x="8832850" y="3716338"/>
            <a:ext cx="376238" cy="119062"/>
            <a:chOff x="1440" y="2968"/>
            <a:chExt cx="640" cy="216"/>
          </a:xfrm>
        </p:grpSpPr>
        <p:sp>
          <p:nvSpPr>
            <p:cNvPr id="83090" name="Freeform 322">
              <a:extLst>
                <a:ext uri="{FF2B5EF4-FFF2-40B4-BE49-F238E27FC236}">
                  <a16:creationId xmlns:a16="http://schemas.microsoft.com/office/drawing/2014/main" id="{A201656B-F141-152E-F254-612BFA33007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91" name="Oval 323">
              <a:extLst>
                <a:ext uri="{FF2B5EF4-FFF2-40B4-BE49-F238E27FC236}">
                  <a16:creationId xmlns:a16="http://schemas.microsoft.com/office/drawing/2014/main" id="{C0AD0467-38BD-AF23-FC29-5D6EC01665BE}"/>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4" name="Group 324">
            <a:extLst>
              <a:ext uri="{FF2B5EF4-FFF2-40B4-BE49-F238E27FC236}">
                <a16:creationId xmlns:a16="http://schemas.microsoft.com/office/drawing/2014/main" id="{BDF5B854-B8AB-28A6-D842-45592A5CEE1B}"/>
              </a:ext>
            </a:extLst>
          </p:cNvPr>
          <p:cNvGrpSpPr>
            <a:grpSpLocks noChangeAspect="1"/>
          </p:cNvGrpSpPr>
          <p:nvPr/>
        </p:nvGrpSpPr>
        <p:grpSpPr bwMode="auto">
          <a:xfrm>
            <a:off x="7751764" y="2565401"/>
            <a:ext cx="376237" cy="119063"/>
            <a:chOff x="1440" y="2968"/>
            <a:chExt cx="640" cy="216"/>
          </a:xfrm>
        </p:grpSpPr>
        <p:sp>
          <p:nvSpPr>
            <p:cNvPr id="83088" name="Freeform 325">
              <a:extLst>
                <a:ext uri="{FF2B5EF4-FFF2-40B4-BE49-F238E27FC236}">
                  <a16:creationId xmlns:a16="http://schemas.microsoft.com/office/drawing/2014/main" id="{A62BA8F6-102C-55A8-6162-966E2463DD6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89" name="Oval 326">
              <a:extLst>
                <a:ext uri="{FF2B5EF4-FFF2-40B4-BE49-F238E27FC236}">
                  <a16:creationId xmlns:a16="http://schemas.microsoft.com/office/drawing/2014/main" id="{3FE9A08B-7596-14E0-69AD-AA7BA06C497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5" name="Group 327">
            <a:extLst>
              <a:ext uri="{FF2B5EF4-FFF2-40B4-BE49-F238E27FC236}">
                <a16:creationId xmlns:a16="http://schemas.microsoft.com/office/drawing/2014/main" id="{E8ED9BF6-AF50-40A3-7C82-F7FB75E883B2}"/>
              </a:ext>
            </a:extLst>
          </p:cNvPr>
          <p:cNvGrpSpPr>
            <a:grpSpLocks noChangeAspect="1"/>
          </p:cNvGrpSpPr>
          <p:nvPr/>
        </p:nvGrpSpPr>
        <p:grpSpPr bwMode="auto">
          <a:xfrm>
            <a:off x="9191625" y="2997201"/>
            <a:ext cx="376238" cy="119063"/>
            <a:chOff x="1440" y="2968"/>
            <a:chExt cx="640" cy="216"/>
          </a:xfrm>
        </p:grpSpPr>
        <p:sp>
          <p:nvSpPr>
            <p:cNvPr id="83086" name="Freeform 328">
              <a:extLst>
                <a:ext uri="{FF2B5EF4-FFF2-40B4-BE49-F238E27FC236}">
                  <a16:creationId xmlns:a16="http://schemas.microsoft.com/office/drawing/2014/main" id="{DAD34A14-A71C-B37D-6314-ADC8F6938E7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87" name="Oval 329">
              <a:extLst>
                <a:ext uri="{FF2B5EF4-FFF2-40B4-BE49-F238E27FC236}">
                  <a16:creationId xmlns:a16="http://schemas.microsoft.com/office/drawing/2014/main" id="{20B5B38C-3EFF-8C40-60AA-AE32B7BDFEE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7" name="Group 330">
            <a:extLst>
              <a:ext uri="{FF2B5EF4-FFF2-40B4-BE49-F238E27FC236}">
                <a16:creationId xmlns:a16="http://schemas.microsoft.com/office/drawing/2014/main" id="{EDD7071E-944F-26ED-12A5-3C3A48716969}"/>
              </a:ext>
            </a:extLst>
          </p:cNvPr>
          <p:cNvGrpSpPr>
            <a:grpSpLocks noChangeAspect="1"/>
          </p:cNvGrpSpPr>
          <p:nvPr/>
        </p:nvGrpSpPr>
        <p:grpSpPr bwMode="auto">
          <a:xfrm>
            <a:off x="9264650" y="3860801"/>
            <a:ext cx="376238" cy="119063"/>
            <a:chOff x="1440" y="2968"/>
            <a:chExt cx="640" cy="216"/>
          </a:xfrm>
        </p:grpSpPr>
        <p:sp>
          <p:nvSpPr>
            <p:cNvPr id="83084" name="Freeform 331">
              <a:extLst>
                <a:ext uri="{FF2B5EF4-FFF2-40B4-BE49-F238E27FC236}">
                  <a16:creationId xmlns:a16="http://schemas.microsoft.com/office/drawing/2014/main" id="{88C24F66-DD00-5148-2DE9-C2372139DE8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85" name="Oval 332">
              <a:extLst>
                <a:ext uri="{FF2B5EF4-FFF2-40B4-BE49-F238E27FC236}">
                  <a16:creationId xmlns:a16="http://schemas.microsoft.com/office/drawing/2014/main" id="{9304014F-FC9F-8C67-5446-BF7BB471CA24}"/>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30058" name="Group 333">
            <a:extLst>
              <a:ext uri="{FF2B5EF4-FFF2-40B4-BE49-F238E27FC236}">
                <a16:creationId xmlns:a16="http://schemas.microsoft.com/office/drawing/2014/main" id="{5C5ABBAE-7283-577A-EE79-F6007F052F69}"/>
              </a:ext>
            </a:extLst>
          </p:cNvPr>
          <p:cNvGrpSpPr>
            <a:grpSpLocks noChangeAspect="1"/>
          </p:cNvGrpSpPr>
          <p:nvPr/>
        </p:nvGrpSpPr>
        <p:grpSpPr bwMode="auto">
          <a:xfrm>
            <a:off x="8832850" y="2997201"/>
            <a:ext cx="376238" cy="119063"/>
            <a:chOff x="1440" y="2968"/>
            <a:chExt cx="640" cy="216"/>
          </a:xfrm>
        </p:grpSpPr>
        <p:sp>
          <p:nvSpPr>
            <p:cNvPr id="83082" name="Freeform 334">
              <a:extLst>
                <a:ext uri="{FF2B5EF4-FFF2-40B4-BE49-F238E27FC236}">
                  <a16:creationId xmlns:a16="http://schemas.microsoft.com/office/drawing/2014/main" id="{401CF092-1428-D7AC-9971-5128603C605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83083" name="Oval 335">
              <a:extLst>
                <a:ext uri="{FF2B5EF4-FFF2-40B4-BE49-F238E27FC236}">
                  <a16:creationId xmlns:a16="http://schemas.microsoft.com/office/drawing/2014/main" id="{5B475C67-5503-5095-0E10-0B287713F93B}"/>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83080" name="Text Box 336">
            <a:extLst>
              <a:ext uri="{FF2B5EF4-FFF2-40B4-BE49-F238E27FC236}">
                <a16:creationId xmlns:a16="http://schemas.microsoft.com/office/drawing/2014/main" id="{25AA2E52-2C52-486A-250E-A6E4E5A00F47}"/>
              </a:ext>
            </a:extLst>
          </p:cNvPr>
          <p:cNvSpPr txBox="1">
            <a:spLocks noChangeArrowheads="1"/>
          </p:cNvSpPr>
          <p:nvPr/>
        </p:nvSpPr>
        <p:spPr bwMode="auto">
          <a:xfrm>
            <a:off x="1524000" y="2205039"/>
            <a:ext cx="2952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en-US" altLang="en-US" sz="2000">
                <a:solidFill>
                  <a:srgbClr val="0000FF"/>
                </a:solidFill>
                <a:latin typeface="Tahoma" panose="020B0604030504040204" pitchFamily="34" charset="0"/>
              </a:rPr>
              <a:t>Fish A</a:t>
            </a:r>
          </a:p>
        </p:txBody>
      </p:sp>
      <p:sp>
        <p:nvSpPr>
          <p:cNvPr id="83081" name="Text Box 337">
            <a:extLst>
              <a:ext uri="{FF2B5EF4-FFF2-40B4-BE49-F238E27FC236}">
                <a16:creationId xmlns:a16="http://schemas.microsoft.com/office/drawing/2014/main" id="{BBB7AE41-F2AA-2486-B3B8-8783C8160F29}"/>
              </a:ext>
            </a:extLst>
          </p:cNvPr>
          <p:cNvSpPr txBox="1">
            <a:spLocks noChangeArrowheads="1"/>
          </p:cNvSpPr>
          <p:nvPr/>
        </p:nvSpPr>
        <p:spPr bwMode="auto">
          <a:xfrm>
            <a:off x="1524000" y="4652964"/>
            <a:ext cx="2952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r>
              <a:rPr lang="en-US" altLang="en-US" sz="2000">
                <a:solidFill>
                  <a:srgbClr val="0000FF"/>
                </a:solidFill>
                <a:latin typeface="Tahoma" panose="020B0604030504040204" pitchFamily="34" charset="0"/>
              </a:rPr>
              <a:t>Fish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97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2978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2976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2984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298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2984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0037"/>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62981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2981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3002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62978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8"/>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9"/>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nodeType="clickEffect">
                                  <p:stCondLst>
                                    <p:cond delay="0"/>
                                  </p:stCondLst>
                                  <p:childTnLst>
                                    <p:set>
                                      <p:cBhvr>
                                        <p:cTn id="92" dur="1" fill="hold">
                                          <p:stCondLst>
                                            <p:cond delay="0"/>
                                          </p:stCondLst>
                                        </p:cTn>
                                        <p:tgtEl>
                                          <p:spTgt spid="630038"/>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3004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629943"/>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629959"/>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630044"/>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29963"/>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30045"/>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30046"/>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41985"/>
                                        </p:tgtEl>
                                        <p:attrNameLst>
                                          <p:attrName>style.visibility</p:attrName>
                                        </p:attrNameLst>
                                      </p:cBhvr>
                                      <p:to>
                                        <p:strVal val="visible"/>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 presetClass="entr" presetSubtype="0" fill="hold" nodeType="clickEffect">
                                  <p:stCondLst>
                                    <p:cond delay="0"/>
                                  </p:stCondLst>
                                  <p:childTnLst>
                                    <p:set>
                                      <p:cBhvr>
                                        <p:cTn id="112" dur="1" fill="hold">
                                          <p:stCondLst>
                                            <p:cond delay="0"/>
                                          </p:stCondLst>
                                        </p:cTn>
                                        <p:tgtEl>
                                          <p:spTgt spid="629860"/>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629861"/>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30"/>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630021"/>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629892"/>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630023"/>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630024"/>
                                        </p:tgtEl>
                                        <p:attrNameLst>
                                          <p:attrName>style.visibility</p:attrName>
                                        </p:attrNameLst>
                                      </p:cBhvr>
                                      <p:to>
                                        <p:strVal val="visible"/>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 presetClass="entr" presetSubtype="0" fill="hold" nodeType="clickEffect">
                                  <p:stCondLst>
                                    <p:cond delay="0"/>
                                  </p:stCondLst>
                                  <p:childTnLst>
                                    <p:set>
                                      <p:cBhvr>
                                        <p:cTn id="128" dur="1" fill="hold">
                                          <p:stCondLst>
                                            <p:cond delay="0"/>
                                          </p:stCondLst>
                                        </p:cTn>
                                        <p:tgtEl>
                                          <p:spTgt spid="629782"/>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630025"/>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630026"/>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630027"/>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630028"/>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630039"/>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630040"/>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630041"/>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630042"/>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630043"/>
                                        </p:tgtEl>
                                        <p:attrNameLst>
                                          <p:attrName>style.visibility</p:attrName>
                                        </p:attrNameLst>
                                      </p:cBhvr>
                                      <p:to>
                                        <p:strVal val="visible"/>
                                      </p:to>
                                    </p:set>
                                  </p:childTnLst>
                                </p:cTn>
                              </p:par>
                              <p:par>
                                <p:cTn id="147" presetID="1" presetClass="entr" presetSubtype="0" fill="hold" nodeType="withEffect">
                                  <p:stCondLst>
                                    <p:cond delay="0"/>
                                  </p:stCondLst>
                                  <p:childTnLst>
                                    <p:set>
                                      <p:cBhvr>
                                        <p:cTn id="148" dur="1" fill="hold">
                                          <p:stCondLst>
                                            <p:cond delay="0"/>
                                          </p:stCondLst>
                                        </p:cTn>
                                        <p:tgtEl>
                                          <p:spTgt spid="630047"/>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41984"/>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41988"/>
                                        </p:tgtEl>
                                        <p:attrNameLst>
                                          <p:attrName>style.visibility</p:attrName>
                                        </p:attrNameLst>
                                      </p:cBhvr>
                                      <p:to>
                                        <p:strVal val="visible"/>
                                      </p:to>
                                    </p:se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1" presetClass="entr" presetSubtype="0" fill="hold" nodeType="clickEffect">
                                  <p:stCondLst>
                                    <p:cond delay="0"/>
                                  </p:stCondLst>
                                  <p:childTnLst>
                                    <p:set>
                                      <p:cBhvr>
                                        <p:cTn id="156" dur="1" fill="hold">
                                          <p:stCondLst>
                                            <p:cond delay="0"/>
                                          </p:stCondLst>
                                        </p:cTn>
                                        <p:tgtEl>
                                          <p:spTgt spid="41989"/>
                                        </p:tgtEl>
                                        <p:attrNameLst>
                                          <p:attrName>style.visibility</p:attrName>
                                        </p:attrNameLst>
                                      </p:cBhvr>
                                      <p:to>
                                        <p:strVal val="visible"/>
                                      </p:to>
                                    </p:set>
                                  </p:childTnLst>
                                </p:cTn>
                              </p:par>
                              <p:par>
                                <p:cTn id="157" presetID="1" presetClass="entr" presetSubtype="0" fill="hold" nodeType="withEffect">
                                  <p:stCondLst>
                                    <p:cond delay="0"/>
                                  </p:stCondLst>
                                  <p:childTnLst>
                                    <p:set>
                                      <p:cBhvr>
                                        <p:cTn id="158" dur="1" fill="hold">
                                          <p:stCondLst>
                                            <p:cond delay="0"/>
                                          </p:stCondLst>
                                        </p:cTn>
                                        <p:tgtEl>
                                          <p:spTgt spid="629985"/>
                                        </p:tgtEl>
                                        <p:attrNameLst>
                                          <p:attrName>style.visibility</p:attrName>
                                        </p:attrNameLst>
                                      </p:cBhvr>
                                      <p:to>
                                        <p:strVal val="visible"/>
                                      </p:to>
                                    </p:set>
                                  </p:childTnLst>
                                </p:cTn>
                              </p:par>
                              <p:par>
                                <p:cTn id="159" presetID="1" presetClass="entr" presetSubtype="0" fill="hold" nodeType="withEffect">
                                  <p:stCondLst>
                                    <p:cond delay="0"/>
                                  </p:stCondLst>
                                  <p:childTnLst>
                                    <p:set>
                                      <p:cBhvr>
                                        <p:cTn id="160" dur="1" fill="hold">
                                          <p:stCondLst>
                                            <p:cond delay="0"/>
                                          </p:stCondLst>
                                        </p:cTn>
                                        <p:tgtEl>
                                          <p:spTgt spid="630001"/>
                                        </p:tgtEl>
                                        <p:attrNameLst>
                                          <p:attrName>style.visibility</p:attrName>
                                        </p:attrNameLst>
                                      </p:cBhvr>
                                      <p:to>
                                        <p:strVal val="visible"/>
                                      </p:to>
                                    </p:set>
                                  </p:childTnLst>
                                </p:cTn>
                              </p:par>
                              <p:par>
                                <p:cTn id="161" presetID="1" presetClass="entr" presetSubtype="0" fill="hold" nodeType="withEffect">
                                  <p:stCondLst>
                                    <p:cond delay="0"/>
                                  </p:stCondLst>
                                  <p:childTnLst>
                                    <p:set>
                                      <p:cBhvr>
                                        <p:cTn id="162" dur="1" fill="hold">
                                          <p:stCondLst>
                                            <p:cond delay="0"/>
                                          </p:stCondLst>
                                        </p:cTn>
                                        <p:tgtEl>
                                          <p:spTgt spid="41995"/>
                                        </p:tgtEl>
                                        <p:attrNameLst>
                                          <p:attrName>style.visibility</p:attrName>
                                        </p:attrNameLst>
                                      </p:cBhvr>
                                      <p:to>
                                        <p:strVal val="visible"/>
                                      </p:to>
                                    </p:set>
                                  </p:childTnLst>
                                </p:cTn>
                              </p:par>
                              <p:par>
                                <p:cTn id="163" presetID="1" presetClass="entr" presetSubtype="0" fill="hold" nodeType="withEffect">
                                  <p:stCondLst>
                                    <p:cond delay="0"/>
                                  </p:stCondLst>
                                  <p:childTnLst>
                                    <p:set>
                                      <p:cBhvr>
                                        <p:cTn id="164" dur="1" fill="hold">
                                          <p:stCondLst>
                                            <p:cond delay="0"/>
                                          </p:stCondLst>
                                        </p:cTn>
                                        <p:tgtEl>
                                          <p:spTgt spid="630005"/>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41996"/>
                                        </p:tgtEl>
                                        <p:attrNameLst>
                                          <p:attrName>style.visibility</p:attrName>
                                        </p:attrNameLst>
                                      </p:cBhvr>
                                      <p:to>
                                        <p:strVal val="visible"/>
                                      </p:to>
                                    </p:set>
                                  </p:childTnLst>
                                </p:cTn>
                              </p:par>
                              <p:par>
                                <p:cTn id="167" presetID="1" presetClass="entr" presetSubtype="0" fill="hold" nodeType="withEffect">
                                  <p:stCondLst>
                                    <p:cond delay="0"/>
                                  </p:stCondLst>
                                  <p:childTnLst>
                                    <p:set>
                                      <p:cBhvr>
                                        <p:cTn id="168" dur="1" fill="hold">
                                          <p:stCondLst>
                                            <p:cond delay="0"/>
                                          </p:stCondLst>
                                        </p:cTn>
                                        <p:tgtEl>
                                          <p:spTgt spid="41997"/>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42000"/>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42002"/>
                                        </p:tgtEl>
                                        <p:attrNameLst>
                                          <p:attrName>style.visibility</p:attrName>
                                        </p:attrNameLst>
                                      </p:cBhvr>
                                      <p:to>
                                        <p:strVal val="visible"/>
                                      </p:to>
                                    </p:se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1" presetClass="entr" presetSubtype="0" fill="hold" nodeType="clickEffect">
                                  <p:stCondLst>
                                    <p:cond delay="0"/>
                                  </p:stCondLst>
                                  <p:childTnLst>
                                    <p:set>
                                      <p:cBhvr>
                                        <p:cTn id="176" dur="1" fill="hold">
                                          <p:stCondLst>
                                            <p:cond delay="0"/>
                                          </p:stCondLst>
                                        </p:cTn>
                                        <p:tgtEl>
                                          <p:spTgt spid="629865"/>
                                        </p:tgtEl>
                                        <p:attrNameLst>
                                          <p:attrName>style.visibility</p:attrName>
                                        </p:attrNameLst>
                                      </p:cBhvr>
                                      <p:to>
                                        <p:strVal val="visible"/>
                                      </p:to>
                                    </p:set>
                                  </p:childTnLst>
                                </p:cTn>
                              </p:par>
                              <p:par>
                                <p:cTn id="177" presetID="1" presetClass="entr" presetSubtype="0" fill="hold" nodeType="withEffect">
                                  <p:stCondLst>
                                    <p:cond delay="0"/>
                                  </p:stCondLst>
                                  <p:childTnLst>
                                    <p:set>
                                      <p:cBhvr>
                                        <p:cTn id="178" dur="1" fill="hold">
                                          <p:stCondLst>
                                            <p:cond delay="0"/>
                                          </p:stCondLst>
                                        </p:cTn>
                                        <p:tgtEl>
                                          <p:spTgt spid="629866"/>
                                        </p:tgtEl>
                                        <p:attrNameLst>
                                          <p:attrName>style.visibility</p:attrName>
                                        </p:attrNameLst>
                                      </p:cBhvr>
                                      <p:to>
                                        <p:strVal val="visible"/>
                                      </p:to>
                                    </p:set>
                                  </p:childTnLst>
                                </p:cTn>
                              </p:par>
                              <p:par>
                                <p:cTn id="179" presetID="1" presetClass="entr" presetSubtype="0" fill="hold" nodeType="withEffect">
                                  <p:stCondLst>
                                    <p:cond delay="0"/>
                                  </p:stCondLst>
                                  <p:childTnLst>
                                    <p:set>
                                      <p:cBhvr>
                                        <p:cTn id="180" dur="1" fill="hold">
                                          <p:stCondLst>
                                            <p:cond delay="0"/>
                                          </p:stCondLst>
                                        </p:cTn>
                                        <p:tgtEl>
                                          <p:spTgt spid="31"/>
                                        </p:tgtEl>
                                        <p:attrNameLst>
                                          <p:attrName>style.visibility</p:attrName>
                                        </p:attrNameLst>
                                      </p:cBhvr>
                                      <p:to>
                                        <p:strVal val="visible"/>
                                      </p:to>
                                    </p:set>
                                  </p:childTnLst>
                                </p:cTn>
                              </p:par>
                              <p:par>
                                <p:cTn id="181" presetID="1" presetClass="entr" presetSubtype="0" fill="hold" nodeType="withEffect">
                                  <p:stCondLst>
                                    <p:cond delay="0"/>
                                  </p:stCondLst>
                                  <p:childTnLst>
                                    <p:set>
                                      <p:cBhvr>
                                        <p:cTn id="182" dur="1" fill="hold">
                                          <p:stCondLst>
                                            <p:cond delay="0"/>
                                          </p:stCondLst>
                                        </p:cTn>
                                        <p:tgtEl>
                                          <p:spTgt spid="629879"/>
                                        </p:tgtEl>
                                        <p:attrNameLst>
                                          <p:attrName>style.visibility</p:attrName>
                                        </p:attrNameLst>
                                      </p:cBhvr>
                                      <p:to>
                                        <p:strVal val="visible"/>
                                      </p:to>
                                    </p:set>
                                  </p:childTnLst>
                                </p:cTn>
                              </p:par>
                              <p:par>
                                <p:cTn id="183" presetID="1" presetClass="entr" presetSubtype="0" fill="hold" nodeType="withEffect">
                                  <p:stCondLst>
                                    <p:cond delay="0"/>
                                  </p:stCondLst>
                                  <p:childTnLst>
                                    <p:set>
                                      <p:cBhvr>
                                        <p:cTn id="184" dur="1" fill="hold">
                                          <p:stCondLst>
                                            <p:cond delay="0"/>
                                          </p:stCondLst>
                                        </p:cTn>
                                        <p:tgtEl>
                                          <p:spTgt spid="630019"/>
                                        </p:tgtEl>
                                        <p:attrNameLst>
                                          <p:attrName>style.visibility</p:attrName>
                                        </p:attrNameLst>
                                      </p:cBhvr>
                                      <p:to>
                                        <p:strVal val="visible"/>
                                      </p:to>
                                    </p:set>
                                  </p:childTnLst>
                                </p:cTn>
                              </p:par>
                              <p:par>
                                <p:cTn id="185" presetID="1" presetClass="entr" presetSubtype="0" fill="hold" nodeType="withEffect">
                                  <p:stCondLst>
                                    <p:cond delay="0"/>
                                  </p:stCondLst>
                                  <p:childTnLst>
                                    <p:set>
                                      <p:cBhvr>
                                        <p:cTn id="186" dur="1" fill="hold">
                                          <p:stCondLst>
                                            <p:cond delay="0"/>
                                          </p:stCondLst>
                                        </p:cTn>
                                        <p:tgtEl>
                                          <p:spTgt spid="630022"/>
                                        </p:tgtEl>
                                        <p:attrNameLst>
                                          <p:attrName>style.visibility</p:attrName>
                                        </p:attrNameLst>
                                      </p:cBhvr>
                                      <p:to>
                                        <p:strVal val="visible"/>
                                      </p:to>
                                    </p:se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 presetClass="entr" presetSubtype="0" fill="hold" nodeType="clickEffect">
                                  <p:stCondLst>
                                    <p:cond delay="0"/>
                                  </p:stCondLst>
                                  <p:childTnLst>
                                    <p:set>
                                      <p:cBhvr>
                                        <p:cTn id="190" dur="1" fill="hold">
                                          <p:stCondLst>
                                            <p:cond delay="0"/>
                                          </p:stCondLst>
                                        </p:cTn>
                                        <p:tgtEl>
                                          <p:spTgt spid="629783"/>
                                        </p:tgtEl>
                                        <p:attrNameLst>
                                          <p:attrName>style.visibility</p:attrName>
                                        </p:attrNameLst>
                                      </p:cBhvr>
                                      <p:to>
                                        <p:strVal val="visible"/>
                                      </p:to>
                                    </p:set>
                                  </p:childTnLst>
                                </p:cTn>
                              </p:par>
                              <p:par>
                                <p:cTn id="191" presetID="1" presetClass="entr" presetSubtype="0" fill="hold" nodeType="withEffect">
                                  <p:stCondLst>
                                    <p:cond delay="0"/>
                                  </p:stCondLst>
                                  <p:childTnLst>
                                    <p:set>
                                      <p:cBhvr>
                                        <p:cTn id="192" dur="1" fill="hold">
                                          <p:stCondLst>
                                            <p:cond delay="0"/>
                                          </p:stCondLst>
                                        </p:cTn>
                                        <p:tgtEl>
                                          <p:spTgt spid="630016"/>
                                        </p:tgtEl>
                                        <p:attrNameLst>
                                          <p:attrName>style.visibility</p:attrName>
                                        </p:attrNameLst>
                                      </p:cBhvr>
                                      <p:to>
                                        <p:strVal val="visible"/>
                                      </p:to>
                                    </p:set>
                                  </p:childTnLst>
                                </p:cTn>
                              </p:par>
                              <p:par>
                                <p:cTn id="193" presetID="1" presetClass="entr" presetSubtype="0" fill="hold" nodeType="withEffect">
                                  <p:stCondLst>
                                    <p:cond delay="0"/>
                                  </p:stCondLst>
                                  <p:childTnLst>
                                    <p:set>
                                      <p:cBhvr>
                                        <p:cTn id="194" dur="1" fill="hold">
                                          <p:stCondLst>
                                            <p:cond delay="0"/>
                                          </p:stCondLst>
                                        </p:cTn>
                                        <p:tgtEl>
                                          <p:spTgt spid="630017"/>
                                        </p:tgtEl>
                                        <p:attrNameLst>
                                          <p:attrName>style.visibility</p:attrName>
                                        </p:attrNameLst>
                                      </p:cBhvr>
                                      <p:to>
                                        <p:strVal val="visible"/>
                                      </p:to>
                                    </p:set>
                                  </p:childTnLst>
                                </p:cTn>
                              </p:par>
                              <p:par>
                                <p:cTn id="195" presetID="1" presetClass="entr" presetSubtype="0" fill="hold" nodeType="withEffect">
                                  <p:stCondLst>
                                    <p:cond delay="0"/>
                                  </p:stCondLst>
                                  <p:childTnLst>
                                    <p:set>
                                      <p:cBhvr>
                                        <p:cTn id="196" dur="1" fill="hold">
                                          <p:stCondLst>
                                            <p:cond delay="0"/>
                                          </p:stCondLst>
                                        </p:cTn>
                                        <p:tgtEl>
                                          <p:spTgt spid="630018"/>
                                        </p:tgtEl>
                                        <p:attrNameLst>
                                          <p:attrName>style.visibility</p:attrName>
                                        </p:attrNameLst>
                                      </p:cBhvr>
                                      <p:to>
                                        <p:strVal val="visible"/>
                                      </p:to>
                                    </p:set>
                                  </p:childTnLst>
                                </p:cTn>
                              </p:par>
                              <p:par>
                                <p:cTn id="197" presetID="1" presetClass="entr" presetSubtype="0" fill="hold" nodeType="withEffect">
                                  <p:stCondLst>
                                    <p:cond delay="0"/>
                                  </p:stCondLst>
                                  <p:childTnLst>
                                    <p:set>
                                      <p:cBhvr>
                                        <p:cTn id="198" dur="1" fill="hold">
                                          <p:stCondLst>
                                            <p:cond delay="0"/>
                                          </p:stCondLst>
                                        </p:cTn>
                                        <p:tgtEl>
                                          <p:spTgt spid="41990"/>
                                        </p:tgtEl>
                                        <p:attrNameLst>
                                          <p:attrName>style.visibility</p:attrName>
                                        </p:attrNameLst>
                                      </p:cBhvr>
                                      <p:to>
                                        <p:strVal val="visible"/>
                                      </p:to>
                                    </p:set>
                                  </p:childTnLst>
                                </p:cTn>
                              </p:par>
                              <p:par>
                                <p:cTn id="199" presetID="1" presetClass="entr" presetSubtype="0" fill="hold" nodeType="withEffect">
                                  <p:stCondLst>
                                    <p:cond delay="0"/>
                                  </p:stCondLst>
                                  <p:childTnLst>
                                    <p:set>
                                      <p:cBhvr>
                                        <p:cTn id="200" dur="1" fill="hold">
                                          <p:stCondLst>
                                            <p:cond delay="0"/>
                                          </p:stCondLst>
                                        </p:cTn>
                                        <p:tgtEl>
                                          <p:spTgt spid="41991"/>
                                        </p:tgtEl>
                                        <p:attrNameLst>
                                          <p:attrName>style.visibility</p:attrName>
                                        </p:attrNameLst>
                                      </p:cBhvr>
                                      <p:to>
                                        <p:strVal val="visible"/>
                                      </p:to>
                                    </p:set>
                                  </p:childTnLst>
                                </p:cTn>
                              </p:par>
                              <p:par>
                                <p:cTn id="201" presetID="1" presetClass="entr" presetSubtype="0" fill="hold" nodeType="withEffect">
                                  <p:stCondLst>
                                    <p:cond delay="0"/>
                                  </p:stCondLst>
                                  <p:childTnLst>
                                    <p:set>
                                      <p:cBhvr>
                                        <p:cTn id="202" dur="1" fill="hold">
                                          <p:stCondLst>
                                            <p:cond delay="0"/>
                                          </p:stCondLst>
                                        </p:cTn>
                                        <p:tgtEl>
                                          <p:spTgt spid="41992"/>
                                        </p:tgtEl>
                                        <p:attrNameLst>
                                          <p:attrName>style.visibility</p:attrName>
                                        </p:attrNameLst>
                                      </p:cBhvr>
                                      <p:to>
                                        <p:strVal val="visible"/>
                                      </p:to>
                                    </p:set>
                                  </p:childTnLst>
                                </p:cTn>
                              </p:par>
                              <p:par>
                                <p:cTn id="203" presetID="1" presetClass="entr" presetSubtype="0" fill="hold" nodeType="withEffect">
                                  <p:stCondLst>
                                    <p:cond delay="0"/>
                                  </p:stCondLst>
                                  <p:childTnLst>
                                    <p:set>
                                      <p:cBhvr>
                                        <p:cTn id="204" dur="1" fill="hold">
                                          <p:stCondLst>
                                            <p:cond delay="0"/>
                                          </p:stCondLst>
                                        </p:cTn>
                                        <p:tgtEl>
                                          <p:spTgt spid="41993"/>
                                        </p:tgtEl>
                                        <p:attrNameLst>
                                          <p:attrName>style.visibility</p:attrName>
                                        </p:attrNameLst>
                                      </p:cBhvr>
                                      <p:to>
                                        <p:strVal val="visible"/>
                                      </p:to>
                                    </p:set>
                                  </p:childTnLst>
                                </p:cTn>
                              </p:par>
                              <p:par>
                                <p:cTn id="205" presetID="1" presetClass="entr" presetSubtype="0" fill="hold" nodeType="withEffect">
                                  <p:stCondLst>
                                    <p:cond delay="0"/>
                                  </p:stCondLst>
                                  <p:childTnLst>
                                    <p:set>
                                      <p:cBhvr>
                                        <p:cTn id="206" dur="1" fill="hold">
                                          <p:stCondLst>
                                            <p:cond delay="0"/>
                                          </p:stCondLst>
                                        </p:cTn>
                                        <p:tgtEl>
                                          <p:spTgt spid="41994"/>
                                        </p:tgtEl>
                                        <p:attrNameLst>
                                          <p:attrName>style.visibility</p:attrName>
                                        </p:attrNameLst>
                                      </p:cBhvr>
                                      <p:to>
                                        <p:strVal val="visible"/>
                                      </p:to>
                                    </p:set>
                                  </p:childTnLst>
                                </p:cTn>
                              </p:par>
                              <p:par>
                                <p:cTn id="207" presetID="1" presetClass="entr" presetSubtype="0" fill="hold" nodeType="withEffect">
                                  <p:stCondLst>
                                    <p:cond delay="0"/>
                                  </p:stCondLst>
                                  <p:childTnLst>
                                    <p:set>
                                      <p:cBhvr>
                                        <p:cTn id="208" dur="1" fill="hold">
                                          <p:stCondLst>
                                            <p:cond delay="0"/>
                                          </p:stCondLst>
                                        </p:cTn>
                                        <p:tgtEl>
                                          <p:spTgt spid="41998"/>
                                        </p:tgtEl>
                                        <p:attrNameLst>
                                          <p:attrName>style.visibility</p:attrName>
                                        </p:attrNameLst>
                                      </p:cBhvr>
                                      <p:to>
                                        <p:strVal val="visible"/>
                                      </p:to>
                                    </p:set>
                                  </p:childTnLst>
                                </p:cTn>
                              </p:par>
                              <p:par>
                                <p:cTn id="209" presetID="1" presetClass="entr" presetSubtype="0" fill="hold" nodeType="withEffect">
                                  <p:stCondLst>
                                    <p:cond delay="0"/>
                                  </p:stCondLst>
                                  <p:childTnLst>
                                    <p:set>
                                      <p:cBhvr>
                                        <p:cTn id="210" dur="1" fill="hold">
                                          <p:stCondLst>
                                            <p:cond delay="0"/>
                                          </p:stCondLst>
                                        </p:cTn>
                                        <p:tgtEl>
                                          <p:spTgt spid="41999"/>
                                        </p:tgtEl>
                                        <p:attrNameLst>
                                          <p:attrName>style.visibility</p:attrName>
                                        </p:attrNameLst>
                                      </p:cBhvr>
                                      <p:to>
                                        <p:strVal val="visible"/>
                                      </p:to>
                                    </p:set>
                                  </p:childTnLst>
                                </p:cTn>
                              </p:par>
                              <p:par>
                                <p:cTn id="211" presetID="1" presetClass="entr" presetSubtype="0" fill="hold" nodeType="withEffect">
                                  <p:stCondLst>
                                    <p:cond delay="0"/>
                                  </p:stCondLst>
                                  <p:childTnLst>
                                    <p:set>
                                      <p:cBhvr>
                                        <p:cTn id="212" dur="1" fill="hold">
                                          <p:stCondLst>
                                            <p:cond delay="0"/>
                                          </p:stCondLst>
                                        </p:cTn>
                                        <p:tgtEl>
                                          <p:spTgt spid="42001"/>
                                        </p:tgtEl>
                                        <p:attrNameLst>
                                          <p:attrName>style.visibility</p:attrName>
                                        </p:attrNameLst>
                                      </p:cBhvr>
                                      <p:to>
                                        <p:strVal val="visible"/>
                                      </p:to>
                                    </p:set>
                                  </p:childTnLst>
                                </p:cTn>
                              </p:par>
                              <p:par>
                                <p:cTn id="213" presetID="1" presetClass="entr" presetSubtype="0" fill="hold" nodeType="withEffect">
                                  <p:stCondLst>
                                    <p:cond delay="0"/>
                                  </p:stCondLst>
                                  <p:childTnLst>
                                    <p:set>
                                      <p:cBhvr>
                                        <p:cTn id="214" dur="1" fill="hold">
                                          <p:stCondLst>
                                            <p:cond delay="0"/>
                                          </p:stCondLst>
                                        </p:cTn>
                                        <p:tgtEl>
                                          <p:spTgt spid="42003"/>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42004"/>
                                        </p:tgtEl>
                                        <p:attrNameLst>
                                          <p:attrName>style.visibility</p:attrName>
                                        </p:attrNameLst>
                                      </p:cBhvr>
                                      <p:to>
                                        <p:strVal val="visible"/>
                                      </p:to>
                                    </p:se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1" presetClass="entr" presetSubtype="0" fill="hold" nodeType="clickEffect">
                                  <p:stCondLst>
                                    <p:cond delay="0"/>
                                  </p:stCondLst>
                                  <p:childTnLst>
                                    <p:set>
                                      <p:cBhvr>
                                        <p:cTn id="220" dur="1" fill="hold">
                                          <p:stCondLst>
                                            <p:cond delay="0"/>
                                          </p:stCondLst>
                                        </p:cTn>
                                        <p:tgtEl>
                                          <p:spTgt spid="42005"/>
                                        </p:tgtEl>
                                        <p:attrNameLst>
                                          <p:attrName>style.visibility</p:attrName>
                                        </p:attrNameLst>
                                      </p:cBhvr>
                                      <p:to>
                                        <p:strVal val="visible"/>
                                      </p:to>
                                    </p:set>
                                  </p:childTnLst>
                                </p:cTn>
                              </p:par>
                              <p:par>
                                <p:cTn id="221" presetID="1" presetClass="entr" presetSubtype="0" fill="hold" nodeType="withEffect">
                                  <p:stCondLst>
                                    <p:cond delay="0"/>
                                  </p:stCondLst>
                                  <p:childTnLst>
                                    <p:set>
                                      <p:cBhvr>
                                        <p:cTn id="222" dur="1" fill="hold">
                                          <p:stCondLst>
                                            <p:cond delay="0"/>
                                          </p:stCondLst>
                                        </p:cTn>
                                        <p:tgtEl>
                                          <p:spTgt spid="630036"/>
                                        </p:tgtEl>
                                        <p:attrNameLst>
                                          <p:attrName>style.visibility</p:attrName>
                                        </p:attrNameLst>
                                      </p:cBhvr>
                                      <p:to>
                                        <p:strVal val="visible"/>
                                      </p:to>
                                    </p:set>
                                  </p:childTnLst>
                                </p:cTn>
                              </p:par>
                              <p:par>
                                <p:cTn id="223" presetID="1" presetClass="entr" presetSubtype="0" fill="hold" nodeType="withEffect">
                                  <p:stCondLst>
                                    <p:cond delay="0"/>
                                  </p:stCondLst>
                                  <p:childTnLst>
                                    <p:set>
                                      <p:cBhvr>
                                        <p:cTn id="224" dur="1" fill="hold">
                                          <p:stCondLst>
                                            <p:cond delay="0"/>
                                          </p:stCondLst>
                                        </p:cTn>
                                        <p:tgtEl>
                                          <p:spTgt spid="630052"/>
                                        </p:tgtEl>
                                        <p:attrNameLst>
                                          <p:attrName>style.visibility</p:attrName>
                                        </p:attrNameLst>
                                      </p:cBhvr>
                                      <p:to>
                                        <p:strVal val="visible"/>
                                      </p:to>
                                    </p:set>
                                  </p:childTnLst>
                                </p:cTn>
                              </p:par>
                              <p:par>
                                <p:cTn id="225" presetID="1" presetClass="entr" presetSubtype="0" fill="hold" nodeType="withEffect">
                                  <p:stCondLst>
                                    <p:cond delay="0"/>
                                  </p:stCondLst>
                                  <p:childTnLst>
                                    <p:set>
                                      <p:cBhvr>
                                        <p:cTn id="226" dur="1" fill="hold">
                                          <p:stCondLst>
                                            <p:cond delay="0"/>
                                          </p:stCondLst>
                                        </p:cTn>
                                        <p:tgtEl>
                                          <p:spTgt spid="42011"/>
                                        </p:tgtEl>
                                        <p:attrNameLst>
                                          <p:attrName>style.visibility</p:attrName>
                                        </p:attrNameLst>
                                      </p:cBhvr>
                                      <p:to>
                                        <p:strVal val="visible"/>
                                      </p:to>
                                    </p:set>
                                  </p:childTnLst>
                                </p:cTn>
                              </p:par>
                              <p:par>
                                <p:cTn id="227" presetID="1" presetClass="entr" presetSubtype="0" fill="hold" nodeType="withEffect">
                                  <p:stCondLst>
                                    <p:cond delay="0"/>
                                  </p:stCondLst>
                                  <p:childTnLst>
                                    <p:set>
                                      <p:cBhvr>
                                        <p:cTn id="228" dur="1" fill="hold">
                                          <p:stCondLst>
                                            <p:cond delay="0"/>
                                          </p:stCondLst>
                                        </p:cTn>
                                        <p:tgtEl>
                                          <p:spTgt spid="630056"/>
                                        </p:tgtEl>
                                        <p:attrNameLst>
                                          <p:attrName>style.visibility</p:attrName>
                                        </p:attrNameLst>
                                      </p:cBhvr>
                                      <p:to>
                                        <p:strVal val="visible"/>
                                      </p:to>
                                    </p:set>
                                  </p:childTnLst>
                                </p:cTn>
                              </p:par>
                              <p:par>
                                <p:cTn id="229" presetID="1" presetClass="entr" presetSubtype="0" fill="hold" nodeType="withEffect">
                                  <p:stCondLst>
                                    <p:cond delay="0"/>
                                  </p:stCondLst>
                                  <p:childTnLst>
                                    <p:set>
                                      <p:cBhvr>
                                        <p:cTn id="230" dur="1" fill="hold">
                                          <p:stCondLst>
                                            <p:cond delay="0"/>
                                          </p:stCondLst>
                                        </p:cTn>
                                        <p:tgtEl>
                                          <p:spTgt spid="42012"/>
                                        </p:tgtEl>
                                        <p:attrNameLst>
                                          <p:attrName>style.visibility</p:attrName>
                                        </p:attrNameLst>
                                      </p:cBhvr>
                                      <p:to>
                                        <p:strVal val="visible"/>
                                      </p:to>
                                    </p:set>
                                  </p:childTnLst>
                                </p:cTn>
                              </p:par>
                              <p:par>
                                <p:cTn id="231" presetID="1" presetClass="entr" presetSubtype="0" fill="hold" nodeType="withEffect">
                                  <p:stCondLst>
                                    <p:cond delay="0"/>
                                  </p:stCondLst>
                                  <p:childTnLst>
                                    <p:set>
                                      <p:cBhvr>
                                        <p:cTn id="232" dur="1" fill="hold">
                                          <p:stCondLst>
                                            <p:cond delay="0"/>
                                          </p:stCondLst>
                                        </p:cTn>
                                        <p:tgtEl>
                                          <p:spTgt spid="42013"/>
                                        </p:tgtEl>
                                        <p:attrNameLst>
                                          <p:attrName>style.visibility</p:attrName>
                                        </p:attrNameLst>
                                      </p:cBhvr>
                                      <p:to>
                                        <p:strVal val="visible"/>
                                      </p:to>
                                    </p:set>
                                  </p:childTnLst>
                                </p:cTn>
                              </p:par>
                              <p:par>
                                <p:cTn id="233" presetID="1" presetClass="entr" presetSubtype="0" fill="hold" nodeType="withEffect">
                                  <p:stCondLst>
                                    <p:cond delay="0"/>
                                  </p:stCondLst>
                                  <p:childTnLst>
                                    <p:set>
                                      <p:cBhvr>
                                        <p:cTn id="234" dur="1" fill="hold">
                                          <p:stCondLst>
                                            <p:cond delay="0"/>
                                          </p:stCondLst>
                                        </p:cTn>
                                        <p:tgtEl>
                                          <p:spTgt spid="630048"/>
                                        </p:tgtEl>
                                        <p:attrNameLst>
                                          <p:attrName>style.visibility</p:attrName>
                                        </p:attrNameLst>
                                      </p:cBhvr>
                                      <p:to>
                                        <p:strVal val="visible"/>
                                      </p:to>
                                    </p:set>
                                  </p:childTnLst>
                                </p:cTn>
                              </p:par>
                              <p:par>
                                <p:cTn id="235" presetID="1" presetClass="entr" presetSubtype="0" fill="hold" nodeType="withEffect">
                                  <p:stCondLst>
                                    <p:cond delay="0"/>
                                  </p:stCondLst>
                                  <p:childTnLst>
                                    <p:set>
                                      <p:cBhvr>
                                        <p:cTn id="236" dur="1" fill="hold">
                                          <p:stCondLst>
                                            <p:cond delay="0"/>
                                          </p:stCondLst>
                                        </p:cTn>
                                        <p:tgtEl>
                                          <p:spTgt spid="630050"/>
                                        </p:tgtEl>
                                        <p:attrNameLst>
                                          <p:attrName>style.visibility</p:attrName>
                                        </p:attrNameLst>
                                      </p:cBhvr>
                                      <p:to>
                                        <p:strVal val="visible"/>
                                      </p:to>
                                    </p:set>
                                  </p:childTnLst>
                                </p:cTn>
                              </p:par>
                              <p:par>
                                <p:cTn id="237" presetID="1" presetClass="entr" presetSubtype="0" fill="hold" nodeType="withEffect">
                                  <p:stCondLst>
                                    <p:cond delay="0"/>
                                  </p:stCondLst>
                                  <p:childTnLst>
                                    <p:set>
                                      <p:cBhvr>
                                        <p:cTn id="238" dur="1" fill="hold">
                                          <p:stCondLst>
                                            <p:cond delay="0"/>
                                          </p:stCondLst>
                                        </p:cTn>
                                        <p:tgtEl>
                                          <p:spTgt spid="630054"/>
                                        </p:tgtEl>
                                        <p:attrNameLst>
                                          <p:attrName>style.visibility</p:attrName>
                                        </p:attrNameLst>
                                      </p:cBhvr>
                                      <p:to>
                                        <p:strVal val="visible"/>
                                      </p:to>
                                    </p:set>
                                  </p:childTnLst>
                                </p:cTn>
                              </p:par>
                            </p:childTnLst>
                          </p:cTn>
                        </p:par>
                      </p:childTnLst>
                    </p:cTn>
                  </p:par>
                  <p:par>
                    <p:cTn id="239" fill="hold" nodeType="clickPar">
                      <p:stCondLst>
                        <p:cond delay="indefinite"/>
                      </p:stCondLst>
                      <p:childTnLst>
                        <p:par>
                          <p:cTn id="240" fill="hold" nodeType="withGroup">
                            <p:stCondLst>
                              <p:cond delay="0"/>
                            </p:stCondLst>
                            <p:childTnLst>
                              <p:par>
                                <p:cTn id="241" presetID="1" presetClass="entr" presetSubtype="0" fill="hold" nodeType="clickEffect">
                                  <p:stCondLst>
                                    <p:cond delay="0"/>
                                  </p:stCondLst>
                                  <p:childTnLst>
                                    <p:set>
                                      <p:cBhvr>
                                        <p:cTn id="242" dur="1" fill="hold">
                                          <p:stCondLst>
                                            <p:cond delay="0"/>
                                          </p:stCondLst>
                                        </p:cTn>
                                        <p:tgtEl>
                                          <p:spTgt spid="629911"/>
                                        </p:tgtEl>
                                        <p:attrNameLst>
                                          <p:attrName>style.visibility</p:attrName>
                                        </p:attrNameLst>
                                      </p:cBhvr>
                                      <p:to>
                                        <p:strVal val="visible"/>
                                      </p:to>
                                    </p:set>
                                  </p:childTnLst>
                                </p:cTn>
                              </p:par>
                              <p:par>
                                <p:cTn id="243" presetID="1" presetClass="entr" presetSubtype="0" fill="hold" nodeType="withEffect">
                                  <p:stCondLst>
                                    <p:cond delay="0"/>
                                  </p:stCondLst>
                                  <p:childTnLst>
                                    <p:set>
                                      <p:cBhvr>
                                        <p:cTn id="244" dur="1" fill="hold">
                                          <p:stCondLst>
                                            <p:cond delay="0"/>
                                          </p:stCondLst>
                                        </p:cTn>
                                        <p:tgtEl>
                                          <p:spTgt spid="629912"/>
                                        </p:tgtEl>
                                        <p:attrNameLst>
                                          <p:attrName>style.visibility</p:attrName>
                                        </p:attrNameLst>
                                      </p:cBhvr>
                                      <p:to>
                                        <p:strVal val="visible"/>
                                      </p:to>
                                    </p:set>
                                  </p:childTnLst>
                                </p:cTn>
                              </p:par>
                              <p:par>
                                <p:cTn id="245" presetID="1" presetClass="entr" presetSubtype="0" fill="hold" nodeType="withEffect">
                                  <p:stCondLst>
                                    <p:cond delay="0"/>
                                  </p:stCondLst>
                                  <p:childTnLst>
                                    <p:set>
                                      <p:cBhvr>
                                        <p:cTn id="246" dur="1" fill="hold">
                                          <p:stCondLst>
                                            <p:cond delay="0"/>
                                          </p:stCondLst>
                                        </p:cTn>
                                        <p:tgtEl>
                                          <p:spTgt spid="630029"/>
                                        </p:tgtEl>
                                        <p:attrNameLst>
                                          <p:attrName>style.visibility</p:attrName>
                                        </p:attrNameLst>
                                      </p:cBhvr>
                                      <p:to>
                                        <p:strVal val="visible"/>
                                      </p:to>
                                    </p:set>
                                  </p:childTnLst>
                                </p:cTn>
                              </p:par>
                              <p:par>
                                <p:cTn id="247" presetID="1" presetClass="entr" presetSubtype="0" fill="hold" nodeType="withEffect">
                                  <p:stCondLst>
                                    <p:cond delay="0"/>
                                  </p:stCondLst>
                                  <p:childTnLst>
                                    <p:set>
                                      <p:cBhvr>
                                        <p:cTn id="248" dur="1" fill="hold">
                                          <p:stCondLst>
                                            <p:cond delay="0"/>
                                          </p:stCondLst>
                                        </p:cTn>
                                        <p:tgtEl>
                                          <p:spTgt spid="629922"/>
                                        </p:tgtEl>
                                        <p:attrNameLst>
                                          <p:attrName>style.visibility</p:attrName>
                                        </p:attrNameLst>
                                      </p:cBhvr>
                                      <p:to>
                                        <p:strVal val="visible"/>
                                      </p:to>
                                    </p:set>
                                  </p:childTnLst>
                                </p:cTn>
                              </p:par>
                              <p:par>
                                <p:cTn id="249" presetID="1" presetClass="entr" presetSubtype="0" fill="hold" nodeType="withEffect">
                                  <p:stCondLst>
                                    <p:cond delay="0"/>
                                  </p:stCondLst>
                                  <p:childTnLst>
                                    <p:set>
                                      <p:cBhvr>
                                        <p:cTn id="250" dur="1" fill="hold">
                                          <p:stCondLst>
                                            <p:cond delay="0"/>
                                          </p:stCondLst>
                                        </p:cTn>
                                        <p:tgtEl>
                                          <p:spTgt spid="630032"/>
                                        </p:tgtEl>
                                        <p:attrNameLst>
                                          <p:attrName>style.visibility</p:attrName>
                                        </p:attrNameLst>
                                      </p:cBhvr>
                                      <p:to>
                                        <p:strVal val="visible"/>
                                      </p:to>
                                    </p:set>
                                  </p:childTnLst>
                                </p:cTn>
                              </p:par>
                              <p:par>
                                <p:cTn id="251" presetID="1" presetClass="entr" presetSubtype="0" fill="hold" nodeType="withEffect">
                                  <p:stCondLst>
                                    <p:cond delay="0"/>
                                  </p:stCondLst>
                                  <p:childTnLst>
                                    <p:set>
                                      <p:cBhvr>
                                        <p:cTn id="252" dur="1" fill="hold">
                                          <p:stCondLst>
                                            <p:cond delay="0"/>
                                          </p:stCondLst>
                                        </p:cTn>
                                        <p:tgtEl>
                                          <p:spTgt spid="630033"/>
                                        </p:tgtEl>
                                        <p:attrNameLst>
                                          <p:attrName>style.visibility</p:attrName>
                                        </p:attrNameLst>
                                      </p:cBhvr>
                                      <p:to>
                                        <p:strVal val="visible"/>
                                      </p:to>
                                    </p:set>
                                  </p:childTnLst>
                                </p:cTn>
                              </p:par>
                            </p:childTnLst>
                          </p:cTn>
                        </p:par>
                      </p:childTnLst>
                    </p:cTn>
                  </p:par>
                  <p:par>
                    <p:cTn id="253" fill="hold" nodeType="clickPar">
                      <p:stCondLst>
                        <p:cond delay="indefinite"/>
                      </p:stCondLst>
                      <p:childTnLst>
                        <p:par>
                          <p:cTn id="254" fill="hold" nodeType="withGroup">
                            <p:stCondLst>
                              <p:cond delay="0"/>
                            </p:stCondLst>
                            <p:childTnLst>
                              <p:par>
                                <p:cTn id="255" presetID="1" presetClass="entr" presetSubtype="0" fill="hold" nodeType="clickEffect">
                                  <p:stCondLst>
                                    <p:cond delay="0"/>
                                  </p:stCondLst>
                                  <p:childTnLst>
                                    <p:set>
                                      <p:cBhvr>
                                        <p:cTn id="256" dur="1" fill="hold">
                                          <p:stCondLst>
                                            <p:cond delay="0"/>
                                          </p:stCondLst>
                                        </p:cTn>
                                        <p:tgtEl>
                                          <p:spTgt spid="629784"/>
                                        </p:tgtEl>
                                        <p:attrNameLst>
                                          <p:attrName>style.visibility</p:attrName>
                                        </p:attrNameLst>
                                      </p:cBhvr>
                                      <p:to>
                                        <p:strVal val="visible"/>
                                      </p:to>
                                    </p:set>
                                  </p:childTnLst>
                                </p:cTn>
                              </p:par>
                              <p:par>
                                <p:cTn id="257" presetID="1" presetClass="entr" presetSubtype="0" fill="hold" nodeType="withEffect">
                                  <p:stCondLst>
                                    <p:cond delay="0"/>
                                  </p:stCondLst>
                                  <p:childTnLst>
                                    <p:set>
                                      <p:cBhvr>
                                        <p:cTn id="258" dur="1" fill="hold">
                                          <p:stCondLst>
                                            <p:cond delay="0"/>
                                          </p:stCondLst>
                                        </p:cTn>
                                        <p:tgtEl>
                                          <p:spTgt spid="630030"/>
                                        </p:tgtEl>
                                        <p:attrNameLst>
                                          <p:attrName>style.visibility</p:attrName>
                                        </p:attrNameLst>
                                      </p:cBhvr>
                                      <p:to>
                                        <p:strVal val="visible"/>
                                      </p:to>
                                    </p:set>
                                  </p:childTnLst>
                                </p:cTn>
                              </p:par>
                              <p:par>
                                <p:cTn id="259" presetID="1" presetClass="entr" presetSubtype="0" fill="hold" nodeType="withEffect">
                                  <p:stCondLst>
                                    <p:cond delay="0"/>
                                  </p:stCondLst>
                                  <p:childTnLst>
                                    <p:set>
                                      <p:cBhvr>
                                        <p:cTn id="260" dur="1" fill="hold">
                                          <p:stCondLst>
                                            <p:cond delay="0"/>
                                          </p:stCondLst>
                                        </p:cTn>
                                        <p:tgtEl>
                                          <p:spTgt spid="630031"/>
                                        </p:tgtEl>
                                        <p:attrNameLst>
                                          <p:attrName>style.visibility</p:attrName>
                                        </p:attrNameLst>
                                      </p:cBhvr>
                                      <p:to>
                                        <p:strVal val="visible"/>
                                      </p:to>
                                    </p:set>
                                  </p:childTnLst>
                                </p:cTn>
                              </p:par>
                              <p:par>
                                <p:cTn id="261" presetID="1" presetClass="entr" presetSubtype="0" fill="hold" nodeType="withEffect">
                                  <p:stCondLst>
                                    <p:cond delay="0"/>
                                  </p:stCondLst>
                                  <p:childTnLst>
                                    <p:set>
                                      <p:cBhvr>
                                        <p:cTn id="262" dur="1" fill="hold">
                                          <p:stCondLst>
                                            <p:cond delay="0"/>
                                          </p:stCondLst>
                                        </p:cTn>
                                        <p:tgtEl>
                                          <p:spTgt spid="42006"/>
                                        </p:tgtEl>
                                        <p:attrNameLst>
                                          <p:attrName>style.visibility</p:attrName>
                                        </p:attrNameLst>
                                      </p:cBhvr>
                                      <p:to>
                                        <p:strVal val="visible"/>
                                      </p:to>
                                    </p:set>
                                  </p:childTnLst>
                                </p:cTn>
                              </p:par>
                              <p:par>
                                <p:cTn id="263" presetID="1" presetClass="entr" presetSubtype="0" fill="hold" nodeType="withEffect">
                                  <p:stCondLst>
                                    <p:cond delay="0"/>
                                  </p:stCondLst>
                                  <p:childTnLst>
                                    <p:set>
                                      <p:cBhvr>
                                        <p:cTn id="264" dur="1" fill="hold">
                                          <p:stCondLst>
                                            <p:cond delay="0"/>
                                          </p:stCondLst>
                                        </p:cTn>
                                        <p:tgtEl>
                                          <p:spTgt spid="42007"/>
                                        </p:tgtEl>
                                        <p:attrNameLst>
                                          <p:attrName>style.visibility</p:attrName>
                                        </p:attrNameLst>
                                      </p:cBhvr>
                                      <p:to>
                                        <p:strVal val="visible"/>
                                      </p:to>
                                    </p:set>
                                  </p:childTnLst>
                                </p:cTn>
                              </p:par>
                              <p:par>
                                <p:cTn id="265" presetID="1" presetClass="entr" presetSubtype="0" fill="hold" nodeType="withEffect">
                                  <p:stCondLst>
                                    <p:cond delay="0"/>
                                  </p:stCondLst>
                                  <p:childTnLst>
                                    <p:set>
                                      <p:cBhvr>
                                        <p:cTn id="266" dur="1" fill="hold">
                                          <p:stCondLst>
                                            <p:cond delay="0"/>
                                          </p:stCondLst>
                                        </p:cTn>
                                        <p:tgtEl>
                                          <p:spTgt spid="42008"/>
                                        </p:tgtEl>
                                        <p:attrNameLst>
                                          <p:attrName>style.visibility</p:attrName>
                                        </p:attrNameLst>
                                      </p:cBhvr>
                                      <p:to>
                                        <p:strVal val="visible"/>
                                      </p:to>
                                    </p:set>
                                  </p:childTnLst>
                                </p:cTn>
                              </p:par>
                              <p:par>
                                <p:cTn id="267" presetID="1" presetClass="entr" presetSubtype="0" fill="hold" nodeType="withEffect">
                                  <p:stCondLst>
                                    <p:cond delay="0"/>
                                  </p:stCondLst>
                                  <p:childTnLst>
                                    <p:set>
                                      <p:cBhvr>
                                        <p:cTn id="268" dur="1" fill="hold">
                                          <p:stCondLst>
                                            <p:cond delay="0"/>
                                          </p:stCondLst>
                                        </p:cTn>
                                        <p:tgtEl>
                                          <p:spTgt spid="42009"/>
                                        </p:tgtEl>
                                        <p:attrNameLst>
                                          <p:attrName>style.visibility</p:attrName>
                                        </p:attrNameLst>
                                      </p:cBhvr>
                                      <p:to>
                                        <p:strVal val="visible"/>
                                      </p:to>
                                    </p:set>
                                  </p:childTnLst>
                                </p:cTn>
                              </p:par>
                              <p:par>
                                <p:cTn id="269" presetID="1" presetClass="entr" presetSubtype="0" fill="hold" nodeType="withEffect">
                                  <p:stCondLst>
                                    <p:cond delay="0"/>
                                  </p:stCondLst>
                                  <p:childTnLst>
                                    <p:set>
                                      <p:cBhvr>
                                        <p:cTn id="270" dur="1" fill="hold">
                                          <p:stCondLst>
                                            <p:cond delay="0"/>
                                          </p:stCondLst>
                                        </p:cTn>
                                        <p:tgtEl>
                                          <p:spTgt spid="42010"/>
                                        </p:tgtEl>
                                        <p:attrNameLst>
                                          <p:attrName>style.visibility</p:attrName>
                                        </p:attrNameLst>
                                      </p:cBhvr>
                                      <p:to>
                                        <p:strVal val="visible"/>
                                      </p:to>
                                    </p:set>
                                  </p:childTnLst>
                                </p:cTn>
                              </p:par>
                              <p:par>
                                <p:cTn id="271" presetID="1" presetClass="entr" presetSubtype="0" fill="hold" nodeType="withEffect">
                                  <p:stCondLst>
                                    <p:cond delay="0"/>
                                  </p:stCondLst>
                                  <p:childTnLst>
                                    <p:set>
                                      <p:cBhvr>
                                        <p:cTn id="272" dur="1" fill="hold">
                                          <p:stCondLst>
                                            <p:cond delay="0"/>
                                          </p:stCondLst>
                                        </p:cTn>
                                        <p:tgtEl>
                                          <p:spTgt spid="42014"/>
                                        </p:tgtEl>
                                        <p:attrNameLst>
                                          <p:attrName>style.visibility</p:attrName>
                                        </p:attrNameLst>
                                      </p:cBhvr>
                                      <p:to>
                                        <p:strVal val="visible"/>
                                      </p:to>
                                    </p:set>
                                  </p:childTnLst>
                                </p:cTn>
                              </p:par>
                              <p:par>
                                <p:cTn id="273" presetID="1" presetClass="entr" presetSubtype="0" fill="hold" nodeType="withEffect">
                                  <p:stCondLst>
                                    <p:cond delay="0"/>
                                  </p:stCondLst>
                                  <p:childTnLst>
                                    <p:set>
                                      <p:cBhvr>
                                        <p:cTn id="274" dur="1" fill="hold">
                                          <p:stCondLst>
                                            <p:cond delay="0"/>
                                          </p:stCondLst>
                                        </p:cTn>
                                        <p:tgtEl>
                                          <p:spTgt spid="42015"/>
                                        </p:tgtEl>
                                        <p:attrNameLst>
                                          <p:attrName>style.visibility</p:attrName>
                                        </p:attrNameLst>
                                      </p:cBhvr>
                                      <p:to>
                                        <p:strVal val="visible"/>
                                      </p:to>
                                    </p:set>
                                  </p:childTnLst>
                                </p:cTn>
                              </p:par>
                              <p:par>
                                <p:cTn id="275" presetID="1" presetClass="entr" presetSubtype="0" fill="hold" nodeType="withEffect">
                                  <p:stCondLst>
                                    <p:cond delay="0"/>
                                  </p:stCondLst>
                                  <p:childTnLst>
                                    <p:set>
                                      <p:cBhvr>
                                        <p:cTn id="276" dur="1" fill="hold">
                                          <p:stCondLst>
                                            <p:cond delay="0"/>
                                          </p:stCondLst>
                                        </p:cTn>
                                        <p:tgtEl>
                                          <p:spTgt spid="630049"/>
                                        </p:tgtEl>
                                        <p:attrNameLst>
                                          <p:attrName>style.visibility</p:attrName>
                                        </p:attrNameLst>
                                      </p:cBhvr>
                                      <p:to>
                                        <p:strVal val="visible"/>
                                      </p:to>
                                    </p:set>
                                  </p:childTnLst>
                                </p:cTn>
                              </p:par>
                              <p:par>
                                <p:cTn id="277" presetID="1" presetClass="entr" presetSubtype="0" fill="hold" nodeType="withEffect">
                                  <p:stCondLst>
                                    <p:cond delay="0"/>
                                  </p:stCondLst>
                                  <p:childTnLst>
                                    <p:set>
                                      <p:cBhvr>
                                        <p:cTn id="278" dur="1" fill="hold">
                                          <p:stCondLst>
                                            <p:cond delay="0"/>
                                          </p:stCondLst>
                                        </p:cTn>
                                        <p:tgtEl>
                                          <p:spTgt spid="630051"/>
                                        </p:tgtEl>
                                        <p:attrNameLst>
                                          <p:attrName>style.visibility</p:attrName>
                                        </p:attrNameLst>
                                      </p:cBhvr>
                                      <p:to>
                                        <p:strVal val="visible"/>
                                      </p:to>
                                    </p:set>
                                  </p:childTnLst>
                                </p:cTn>
                              </p:par>
                              <p:par>
                                <p:cTn id="279" presetID="1" presetClass="entr" presetSubtype="0" fill="hold" nodeType="withEffect">
                                  <p:stCondLst>
                                    <p:cond delay="0"/>
                                  </p:stCondLst>
                                  <p:childTnLst>
                                    <p:set>
                                      <p:cBhvr>
                                        <p:cTn id="280" dur="1" fill="hold">
                                          <p:stCondLst>
                                            <p:cond delay="0"/>
                                          </p:stCondLst>
                                        </p:cTn>
                                        <p:tgtEl>
                                          <p:spTgt spid="630053"/>
                                        </p:tgtEl>
                                        <p:attrNameLst>
                                          <p:attrName>style.visibility</p:attrName>
                                        </p:attrNameLst>
                                      </p:cBhvr>
                                      <p:to>
                                        <p:strVal val="visible"/>
                                      </p:to>
                                    </p:set>
                                  </p:childTnLst>
                                </p:cTn>
                              </p:par>
                              <p:par>
                                <p:cTn id="281" presetID="1" presetClass="entr" presetSubtype="0" fill="hold" nodeType="withEffect">
                                  <p:stCondLst>
                                    <p:cond delay="0"/>
                                  </p:stCondLst>
                                  <p:childTnLst>
                                    <p:set>
                                      <p:cBhvr>
                                        <p:cTn id="282" dur="1" fill="hold">
                                          <p:stCondLst>
                                            <p:cond delay="0"/>
                                          </p:stCondLst>
                                        </p:cTn>
                                        <p:tgtEl>
                                          <p:spTgt spid="630055"/>
                                        </p:tgtEl>
                                        <p:attrNameLst>
                                          <p:attrName>style.visibility</p:attrName>
                                        </p:attrNameLst>
                                      </p:cBhvr>
                                      <p:to>
                                        <p:strVal val="visible"/>
                                      </p:to>
                                    </p:set>
                                  </p:childTnLst>
                                </p:cTn>
                              </p:par>
                              <p:par>
                                <p:cTn id="283" presetID="1" presetClass="entr" presetSubtype="0" fill="hold" nodeType="withEffect">
                                  <p:stCondLst>
                                    <p:cond delay="0"/>
                                  </p:stCondLst>
                                  <p:childTnLst>
                                    <p:set>
                                      <p:cBhvr>
                                        <p:cTn id="284" dur="1" fill="hold">
                                          <p:stCondLst>
                                            <p:cond delay="0"/>
                                          </p:stCondLst>
                                        </p:cTn>
                                        <p:tgtEl>
                                          <p:spTgt spid="630057"/>
                                        </p:tgtEl>
                                        <p:attrNameLst>
                                          <p:attrName>style.visibility</p:attrName>
                                        </p:attrNameLst>
                                      </p:cBhvr>
                                      <p:to>
                                        <p:strVal val="visible"/>
                                      </p:to>
                                    </p:set>
                                  </p:childTnLst>
                                </p:cTn>
                              </p:par>
                              <p:par>
                                <p:cTn id="285" presetID="1" presetClass="entr" presetSubtype="0" fill="hold" nodeType="withEffect">
                                  <p:stCondLst>
                                    <p:cond delay="0"/>
                                  </p:stCondLst>
                                  <p:childTnLst>
                                    <p:set>
                                      <p:cBhvr>
                                        <p:cTn id="286" dur="1" fill="hold">
                                          <p:stCondLst>
                                            <p:cond delay="0"/>
                                          </p:stCondLst>
                                        </p:cTn>
                                        <p:tgtEl>
                                          <p:spTgt spid="630058"/>
                                        </p:tgtEl>
                                        <p:attrNameLst>
                                          <p:attrName>style.visibility</p:attrName>
                                        </p:attrNameLst>
                                      </p:cBhvr>
                                      <p:to>
                                        <p:strVal val="visible"/>
                                      </p:to>
                                    </p:set>
                                  </p:childTnLst>
                                </p:cTn>
                              </p:par>
                            </p:childTnLst>
                          </p:cTn>
                        </p:par>
                      </p:childTnLst>
                    </p:cTn>
                  </p:par>
                  <p:par>
                    <p:cTn id="287" fill="hold" nodeType="clickPar">
                      <p:stCondLst>
                        <p:cond delay="indefinite"/>
                      </p:stCondLst>
                      <p:childTnLst>
                        <p:par>
                          <p:cTn id="288" fill="hold" nodeType="withGroup">
                            <p:stCondLst>
                              <p:cond delay="0"/>
                            </p:stCondLst>
                            <p:childTnLst>
                              <p:par>
                                <p:cTn id="289" presetID="1" presetClass="entr" presetSubtype="0" fill="hold" nodeType="clickEffect">
                                  <p:stCondLst>
                                    <p:cond delay="0"/>
                                  </p:stCondLst>
                                  <p:childTnLst>
                                    <p:set>
                                      <p:cBhvr>
                                        <p:cTn id="290" dur="1" fill="hold">
                                          <p:stCondLst>
                                            <p:cond delay="0"/>
                                          </p:stCondLst>
                                        </p:cTn>
                                        <p:tgtEl>
                                          <p:spTgt spid="629929"/>
                                        </p:tgtEl>
                                        <p:attrNameLst>
                                          <p:attrName>style.visibility</p:attrName>
                                        </p:attrNameLst>
                                      </p:cBhvr>
                                      <p:to>
                                        <p:strVal val="visible"/>
                                      </p:to>
                                    </p:set>
                                  </p:childTnLst>
                                </p:cTn>
                              </p:par>
                              <p:par>
                                <p:cTn id="291" presetID="1" presetClass="entr" presetSubtype="0" fill="hold" nodeType="withEffect">
                                  <p:stCondLst>
                                    <p:cond delay="0"/>
                                  </p:stCondLst>
                                  <p:childTnLst>
                                    <p:set>
                                      <p:cBhvr>
                                        <p:cTn id="292" dur="1" fill="hold">
                                          <p:stCondLst>
                                            <p:cond delay="0"/>
                                          </p:stCondLst>
                                        </p:cTn>
                                        <p:tgtEl>
                                          <p:spTgt spid="629930"/>
                                        </p:tgtEl>
                                        <p:attrNameLst>
                                          <p:attrName>style.visibility</p:attrName>
                                        </p:attrNameLst>
                                      </p:cBhvr>
                                      <p:to>
                                        <p:strVal val="visible"/>
                                      </p:to>
                                    </p:set>
                                  </p:childTnLst>
                                </p:cTn>
                              </p:par>
                              <p:par>
                                <p:cTn id="293" presetID="1" presetClass="entr" presetSubtype="0" fill="hold" nodeType="withEffect">
                                  <p:stCondLst>
                                    <p:cond delay="0"/>
                                  </p:stCondLst>
                                  <p:childTnLst>
                                    <p:set>
                                      <p:cBhvr>
                                        <p:cTn id="294" dur="1" fill="hold">
                                          <p:stCondLst>
                                            <p:cond delay="0"/>
                                          </p:stCondLst>
                                        </p:cTn>
                                        <p:tgtEl>
                                          <p:spTgt spid="630034"/>
                                        </p:tgtEl>
                                        <p:attrNameLst>
                                          <p:attrName>style.visibility</p:attrName>
                                        </p:attrNameLst>
                                      </p:cBhvr>
                                      <p:to>
                                        <p:strVal val="visible"/>
                                      </p:to>
                                    </p:set>
                                  </p:childTnLst>
                                </p:cTn>
                              </p:par>
                              <p:par>
                                <p:cTn id="295" presetID="1" presetClass="entr" presetSubtype="0" fill="hold" nodeType="withEffect">
                                  <p:stCondLst>
                                    <p:cond delay="0"/>
                                  </p:stCondLst>
                                  <p:childTnLst>
                                    <p:set>
                                      <p:cBhvr>
                                        <p:cTn id="296" dur="1" fill="hold">
                                          <p:stCondLst>
                                            <p:cond delay="0"/>
                                          </p:stCondLst>
                                        </p:cTn>
                                        <p:tgtEl>
                                          <p:spTgt spid="6300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64" grpId="0"/>
      <p:bldP spid="629781" grpId="0"/>
      <p:bldP spid="629782" grpId="0"/>
      <p:bldP spid="629783" grpId="0"/>
      <p:bldP spid="629784" grpId="0"/>
      <p:bldP spid="629785" grpId="0"/>
      <p:bldP spid="629811" grpId="0" animBg="1"/>
      <p:bldP spid="629840" grpId="0" animBg="1"/>
      <p:bldP spid="629844" grpId="0" animBg="1"/>
      <p:bldP spid="629861" grpId="0" animBg="1"/>
      <p:bldP spid="629866" grpId="0" animBg="1"/>
      <p:bldP spid="629879" grpId="0" animBg="1"/>
      <p:bldP spid="629892" grpId="0" animBg="1"/>
      <p:bldP spid="629912" grpId="0" animBg="1"/>
      <p:bldP spid="629922" grpId="0" animBg="1"/>
      <p:bldP spid="629930" grpId="0" animBg="1"/>
      <p:bldP spid="629959" grpId="0" animBg="1"/>
      <p:bldP spid="629963" grpId="0" animBg="1"/>
      <p:bldP spid="630001" grpId="0" animBg="1"/>
      <p:bldP spid="630005" grpId="0" animBg="1"/>
      <p:bldP spid="630052" grpId="0" animBg="1"/>
      <p:bldP spid="63005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AE799E-688C-C6FA-4DA4-E5A8230D07F0}"/>
              </a:ext>
            </a:extLst>
          </p:cNvPr>
          <p:cNvSpPr>
            <a:spLocks noGrp="1"/>
          </p:cNvSpPr>
          <p:nvPr>
            <p:ph/>
          </p:nvPr>
        </p:nvSpPr>
        <p:spPr>
          <a:xfrm>
            <a:off x="399991" y="474029"/>
            <a:ext cx="1920240" cy="391160"/>
          </a:xfrm>
        </p:spPr>
        <p:txBody>
          <a:bodyPr>
            <a:normAutofit fontScale="92500" lnSpcReduction="20000"/>
          </a:bodyPr>
          <a:lstStyle/>
          <a:p>
            <a:pPr marL="0" indent="0">
              <a:buNone/>
            </a:pPr>
            <a:r>
              <a:rPr lang="en-IN" i="1" dirty="0"/>
              <a:t>References </a:t>
            </a:r>
          </a:p>
          <a:p>
            <a:endParaRPr lang="en-IN" i="1" dirty="0"/>
          </a:p>
        </p:txBody>
      </p:sp>
      <p:sp>
        <p:nvSpPr>
          <p:cNvPr id="3" name="TextBox 2">
            <a:extLst>
              <a:ext uri="{FF2B5EF4-FFF2-40B4-BE49-F238E27FC236}">
                <a16:creationId xmlns:a16="http://schemas.microsoft.com/office/drawing/2014/main" id="{D42CE5C0-FB75-EB53-EDBF-6CCF42D02DD8}"/>
              </a:ext>
            </a:extLst>
          </p:cNvPr>
          <p:cNvSpPr txBox="1"/>
          <p:nvPr/>
        </p:nvSpPr>
        <p:spPr>
          <a:xfrm>
            <a:off x="399991" y="844689"/>
            <a:ext cx="5005129" cy="5355312"/>
          </a:xfrm>
          <a:prstGeom prst="rect">
            <a:avLst/>
          </a:prstGeom>
          <a:noFill/>
          <a:ln>
            <a:solidFill>
              <a:srgbClr val="92D050"/>
            </a:solidFill>
          </a:ln>
        </p:spPr>
        <p:txBody>
          <a:bodyPr wrap="square" rtlCol="0">
            <a:spAutoFit/>
          </a:bodyPr>
          <a:lstStyle/>
          <a:p>
            <a:r>
              <a:rPr lang="en-IN" sz="1800" b="0" i="1" u="none" strike="noStrike" baseline="0" dirty="0">
                <a:solidFill>
                  <a:srgbClr val="002060"/>
                </a:solidFill>
                <a:latin typeface="Times New Roman" panose="02020603050405020304" pitchFamily="18" charset="0"/>
              </a:rPr>
              <a:t>Winker, H., Carvalho, F., </a:t>
            </a:r>
            <a:r>
              <a:rPr lang="en-IN" sz="1800" b="0" i="1" u="none" strike="noStrike" baseline="0" dirty="0" err="1">
                <a:solidFill>
                  <a:srgbClr val="002060"/>
                </a:solidFill>
                <a:latin typeface="Times New Roman" panose="02020603050405020304" pitchFamily="18" charset="0"/>
              </a:rPr>
              <a:t>Kapur</a:t>
            </a:r>
            <a:r>
              <a:rPr lang="en-IN" sz="1800" b="0" i="1" u="none" strike="noStrike" baseline="0" dirty="0">
                <a:solidFill>
                  <a:srgbClr val="002060"/>
                </a:solidFill>
                <a:latin typeface="Times New Roman" panose="02020603050405020304" pitchFamily="18" charset="0"/>
              </a:rPr>
              <a:t>, M., 2018a. JABBA: Just Another Bayesian Biomass Assessment. Fish. Res. 204, 275–288. </a:t>
            </a:r>
          </a:p>
          <a:p>
            <a:endParaRPr lang="en-IN" i="1" dirty="0">
              <a:solidFill>
                <a:srgbClr val="002060"/>
              </a:solidFill>
              <a:latin typeface="Times New Roman" panose="02020603050405020304" pitchFamily="18" charset="0"/>
            </a:endParaRPr>
          </a:p>
          <a:p>
            <a:r>
              <a:rPr lang="en-IN" i="1" dirty="0">
                <a:solidFill>
                  <a:srgbClr val="002060"/>
                </a:solidFill>
              </a:rPr>
              <a:t>https://fishvice.hafro.is/lib/exe/fetch.php/crfm:04surplusproductionmodel.ppt</a:t>
            </a:r>
            <a:endParaRPr lang="en-IN" i="1" dirty="0">
              <a:solidFill>
                <a:srgbClr val="002060"/>
              </a:solidFill>
              <a:latin typeface="Times New Roman" panose="02020603050405020304" pitchFamily="18" charset="0"/>
            </a:endParaRPr>
          </a:p>
          <a:p>
            <a:endParaRPr lang="en-IN" i="1" dirty="0">
              <a:solidFill>
                <a:srgbClr val="002060"/>
              </a:solidFill>
              <a:latin typeface="Times New Roman" panose="02020603050405020304" pitchFamily="18" charset="0"/>
            </a:endParaRPr>
          </a:p>
          <a:p>
            <a:r>
              <a:rPr lang="en-IN" i="1" dirty="0">
                <a:solidFill>
                  <a:srgbClr val="002060"/>
                </a:solidFill>
              </a:rPr>
              <a:t>https://oceanfish.spc.int/en/ofpsection/ema/biopelagos/lettres-dinformation/doc_details/474-03-fish-population-abd-fished-population-dynamics</a:t>
            </a:r>
          </a:p>
          <a:p>
            <a:endParaRPr lang="en-IN" i="1" dirty="0">
              <a:solidFill>
                <a:srgbClr val="002060"/>
              </a:solidFill>
              <a:latin typeface="Times New Roman" panose="02020603050405020304" pitchFamily="18" charset="0"/>
            </a:endParaRPr>
          </a:p>
          <a:p>
            <a:r>
              <a:rPr lang="en-IN" i="1" dirty="0">
                <a:solidFill>
                  <a:srgbClr val="002060"/>
                </a:solidFill>
                <a:latin typeface="Times New Roman" panose="02020603050405020304" pitchFamily="18" charset="0"/>
              </a:rPr>
              <a:t>http://www.seafdec.or.th/neritic-tunas/documents/Training%20Material/Stock%20Assessment%20Basic%20Level%202/11-MSY.pdf</a:t>
            </a:r>
          </a:p>
          <a:p>
            <a:endParaRPr lang="en-IN" i="1" dirty="0">
              <a:solidFill>
                <a:srgbClr val="002060"/>
              </a:solidFill>
              <a:latin typeface="Times New Roman" panose="02020603050405020304" pitchFamily="18" charset="0"/>
            </a:endParaRPr>
          </a:p>
          <a:p>
            <a:pPr algn="just"/>
            <a:r>
              <a:rPr lang="en-IN" i="1" dirty="0">
                <a:solidFill>
                  <a:srgbClr val="002060"/>
                </a:solidFill>
                <a:latin typeface="Times New Roman" panose="02020603050405020304" pitchFamily="18" charset="0"/>
              </a:rPr>
              <a:t>http://people.uncw.edu/scharff/courses/458/Lecture%2011%20-%20surplus%20production%20models.pdf</a:t>
            </a:r>
          </a:p>
          <a:p>
            <a:endParaRPr lang="en-IN" i="1" dirty="0">
              <a:solidFill>
                <a:srgbClr val="002060"/>
              </a:solidFill>
            </a:endParaRPr>
          </a:p>
        </p:txBody>
      </p:sp>
      <p:graphicFrame>
        <p:nvGraphicFramePr>
          <p:cNvPr id="4" name="Object 2">
            <a:extLst>
              <a:ext uri="{FF2B5EF4-FFF2-40B4-BE49-F238E27FC236}">
                <a16:creationId xmlns:a16="http://schemas.microsoft.com/office/drawing/2014/main" id="{EF69B396-D97B-BC77-CF72-64F8E65115A2}"/>
              </a:ext>
            </a:extLst>
          </p:cNvPr>
          <p:cNvGraphicFramePr>
            <a:graphicFrameLocks noChangeAspect="1"/>
          </p:cNvGraphicFramePr>
          <p:nvPr>
            <p:extLst>
              <p:ext uri="{D42A27DB-BD31-4B8C-83A1-F6EECF244321}">
                <p14:modId xmlns:p14="http://schemas.microsoft.com/office/powerpoint/2010/main" val="1525587831"/>
              </p:ext>
            </p:extLst>
          </p:nvPr>
        </p:nvGraphicFramePr>
        <p:xfrm>
          <a:off x="6476048" y="1125538"/>
          <a:ext cx="1795462" cy="1663700"/>
        </p:xfrm>
        <a:graphic>
          <a:graphicData uri="http://schemas.openxmlformats.org/presentationml/2006/ole">
            <mc:AlternateContent xmlns:mc="http://schemas.openxmlformats.org/markup-compatibility/2006">
              <mc:Choice xmlns:v="urn:schemas-microsoft-com:vml" Requires="v">
                <p:oleObj r:id="rId2" imgW="1307486" imgH="1208538" progId="">
                  <p:embed/>
                </p:oleObj>
              </mc:Choice>
              <mc:Fallback>
                <p:oleObj r:id="rId2" imgW="1307486" imgH="1208538" progId="">
                  <p:embed/>
                  <p:pic>
                    <p:nvPicPr>
                      <p:cNvPr id="64516" name="Object 2">
                        <a:extLst>
                          <a:ext uri="{FF2B5EF4-FFF2-40B4-BE49-F238E27FC236}">
                            <a16:creationId xmlns:a16="http://schemas.microsoft.com/office/drawing/2014/main" id="{68B7C07F-903E-4E5B-B65D-512028A17F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6048" y="1125538"/>
                        <a:ext cx="1795462" cy="1663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3">
            <a:extLst>
              <a:ext uri="{FF2B5EF4-FFF2-40B4-BE49-F238E27FC236}">
                <a16:creationId xmlns:a16="http://schemas.microsoft.com/office/drawing/2014/main" id="{24F12205-58BE-E093-20CC-771DAD572258}"/>
              </a:ext>
            </a:extLst>
          </p:cNvPr>
          <p:cNvGraphicFramePr>
            <a:graphicFrameLocks noChangeAspect="1"/>
          </p:cNvGraphicFramePr>
          <p:nvPr>
            <p:extLst>
              <p:ext uri="{D42A27DB-BD31-4B8C-83A1-F6EECF244321}">
                <p14:modId xmlns:p14="http://schemas.microsoft.com/office/powerpoint/2010/main" val="78545905"/>
              </p:ext>
            </p:extLst>
          </p:nvPr>
        </p:nvGraphicFramePr>
        <p:xfrm>
          <a:off x="9066848" y="1125538"/>
          <a:ext cx="1795462" cy="1663700"/>
        </p:xfrm>
        <a:graphic>
          <a:graphicData uri="http://schemas.openxmlformats.org/presentationml/2006/ole">
            <mc:AlternateContent xmlns:mc="http://schemas.openxmlformats.org/markup-compatibility/2006">
              <mc:Choice xmlns:v="urn:schemas-microsoft-com:vml" Requires="v">
                <p:oleObj r:id="rId4" imgW="1307486" imgH="1208538" progId="">
                  <p:embed/>
                </p:oleObj>
              </mc:Choice>
              <mc:Fallback>
                <p:oleObj r:id="rId4" imgW="1307486" imgH="1208538" progId="">
                  <p:embed/>
                  <p:pic>
                    <p:nvPicPr>
                      <p:cNvPr id="64517" name="Object 3">
                        <a:extLst>
                          <a:ext uri="{FF2B5EF4-FFF2-40B4-BE49-F238E27FC236}">
                            <a16:creationId xmlns:a16="http://schemas.microsoft.com/office/drawing/2014/main" id="{2650E82C-933B-D5F3-92B7-3599290FBC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6848" y="1125538"/>
                        <a:ext cx="1795462" cy="1663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a:extLst>
              <a:ext uri="{FF2B5EF4-FFF2-40B4-BE49-F238E27FC236}">
                <a16:creationId xmlns:a16="http://schemas.microsoft.com/office/drawing/2014/main" id="{836366D4-ABBA-EAE2-BC2C-AF318DF165B7}"/>
              </a:ext>
            </a:extLst>
          </p:cNvPr>
          <p:cNvGraphicFramePr>
            <a:graphicFrameLocks noChangeAspect="1"/>
          </p:cNvGraphicFramePr>
          <p:nvPr>
            <p:extLst>
              <p:ext uri="{D42A27DB-BD31-4B8C-83A1-F6EECF244321}">
                <p14:modId xmlns:p14="http://schemas.microsoft.com/office/powerpoint/2010/main" val="2174577749"/>
              </p:ext>
            </p:extLst>
          </p:nvPr>
        </p:nvGraphicFramePr>
        <p:xfrm>
          <a:off x="6476048" y="3560763"/>
          <a:ext cx="1795462" cy="1663700"/>
        </p:xfrm>
        <a:graphic>
          <a:graphicData uri="http://schemas.openxmlformats.org/presentationml/2006/ole">
            <mc:AlternateContent xmlns:mc="http://schemas.openxmlformats.org/markup-compatibility/2006">
              <mc:Choice xmlns:v="urn:schemas-microsoft-com:vml" Requires="v">
                <p:oleObj r:id="rId5" imgW="1307486" imgH="1208538" progId="">
                  <p:embed/>
                </p:oleObj>
              </mc:Choice>
              <mc:Fallback>
                <p:oleObj r:id="rId5" imgW="1307486" imgH="1208538" progId="">
                  <p:embed/>
                  <p:pic>
                    <p:nvPicPr>
                      <p:cNvPr id="64518" name="Object 4">
                        <a:extLst>
                          <a:ext uri="{FF2B5EF4-FFF2-40B4-BE49-F238E27FC236}">
                            <a16:creationId xmlns:a16="http://schemas.microsoft.com/office/drawing/2014/main" id="{2AA7E1D5-1C8A-55BB-393D-C95E5D1D22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6048" y="3560763"/>
                        <a:ext cx="1795462" cy="1663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5">
            <a:extLst>
              <a:ext uri="{FF2B5EF4-FFF2-40B4-BE49-F238E27FC236}">
                <a16:creationId xmlns:a16="http://schemas.microsoft.com/office/drawing/2014/main" id="{484F405A-26CD-B8E2-F9A9-3DBF11D3490F}"/>
              </a:ext>
            </a:extLst>
          </p:cNvPr>
          <p:cNvGraphicFramePr>
            <a:graphicFrameLocks noChangeAspect="1"/>
          </p:cNvGraphicFramePr>
          <p:nvPr>
            <p:extLst>
              <p:ext uri="{D42A27DB-BD31-4B8C-83A1-F6EECF244321}">
                <p14:modId xmlns:p14="http://schemas.microsoft.com/office/powerpoint/2010/main" val="905936089"/>
              </p:ext>
            </p:extLst>
          </p:nvPr>
        </p:nvGraphicFramePr>
        <p:xfrm>
          <a:off x="9066848" y="3560763"/>
          <a:ext cx="1795462" cy="1663700"/>
        </p:xfrm>
        <a:graphic>
          <a:graphicData uri="http://schemas.openxmlformats.org/presentationml/2006/ole">
            <mc:AlternateContent xmlns:mc="http://schemas.openxmlformats.org/markup-compatibility/2006">
              <mc:Choice xmlns:v="urn:schemas-microsoft-com:vml" Requires="v">
                <p:oleObj r:id="rId6" imgW="1307486" imgH="1208538" progId="">
                  <p:embed/>
                </p:oleObj>
              </mc:Choice>
              <mc:Fallback>
                <p:oleObj r:id="rId6" imgW="1307486" imgH="1208538" progId="">
                  <p:embed/>
                  <p:pic>
                    <p:nvPicPr>
                      <p:cNvPr id="64519" name="Object 5">
                        <a:extLst>
                          <a:ext uri="{FF2B5EF4-FFF2-40B4-BE49-F238E27FC236}">
                            <a16:creationId xmlns:a16="http://schemas.microsoft.com/office/drawing/2014/main" id="{9C6C80FD-B089-43AB-06DC-A1882E495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6848" y="3560763"/>
                        <a:ext cx="1795462" cy="1663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AutoShape 6">
            <a:extLst>
              <a:ext uri="{FF2B5EF4-FFF2-40B4-BE49-F238E27FC236}">
                <a16:creationId xmlns:a16="http://schemas.microsoft.com/office/drawing/2014/main" id="{90CA6F71-4A93-02FD-5C57-929326C9449F}"/>
              </a:ext>
            </a:extLst>
          </p:cNvPr>
          <p:cNvSpPr>
            <a:spLocks noChangeArrowheads="1"/>
          </p:cNvSpPr>
          <p:nvPr/>
        </p:nvSpPr>
        <p:spPr bwMode="auto">
          <a:xfrm>
            <a:off x="6933248" y="15827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9" name="AutoShape 7">
            <a:extLst>
              <a:ext uri="{FF2B5EF4-FFF2-40B4-BE49-F238E27FC236}">
                <a16:creationId xmlns:a16="http://schemas.microsoft.com/office/drawing/2014/main" id="{0104599E-D415-43AF-C623-4C02E26AFA16}"/>
              </a:ext>
            </a:extLst>
          </p:cNvPr>
          <p:cNvSpPr>
            <a:spLocks noChangeArrowheads="1"/>
          </p:cNvSpPr>
          <p:nvPr/>
        </p:nvSpPr>
        <p:spPr bwMode="auto">
          <a:xfrm>
            <a:off x="7542848" y="12017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0" name="AutoShape 8">
            <a:extLst>
              <a:ext uri="{FF2B5EF4-FFF2-40B4-BE49-F238E27FC236}">
                <a16:creationId xmlns:a16="http://schemas.microsoft.com/office/drawing/2014/main" id="{AF0F2042-4692-D0D2-1265-ADF96B9F9F56}"/>
              </a:ext>
            </a:extLst>
          </p:cNvPr>
          <p:cNvSpPr>
            <a:spLocks noChangeArrowheads="1"/>
          </p:cNvSpPr>
          <p:nvPr/>
        </p:nvSpPr>
        <p:spPr bwMode="auto">
          <a:xfrm>
            <a:off x="6780848" y="12017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1" name="AutoShape 9">
            <a:extLst>
              <a:ext uri="{FF2B5EF4-FFF2-40B4-BE49-F238E27FC236}">
                <a16:creationId xmlns:a16="http://schemas.microsoft.com/office/drawing/2014/main" id="{4CD990C1-848B-D412-1ACD-5C1D9726844A}"/>
              </a:ext>
            </a:extLst>
          </p:cNvPr>
          <p:cNvSpPr>
            <a:spLocks noChangeArrowheads="1"/>
          </p:cNvSpPr>
          <p:nvPr/>
        </p:nvSpPr>
        <p:spPr bwMode="auto">
          <a:xfrm>
            <a:off x="6552248" y="20399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2" name="AutoShape 10">
            <a:extLst>
              <a:ext uri="{FF2B5EF4-FFF2-40B4-BE49-F238E27FC236}">
                <a16:creationId xmlns:a16="http://schemas.microsoft.com/office/drawing/2014/main" id="{64126F7A-2082-AB2E-65DA-B6840E9F758B}"/>
              </a:ext>
            </a:extLst>
          </p:cNvPr>
          <p:cNvSpPr>
            <a:spLocks noChangeArrowheads="1"/>
          </p:cNvSpPr>
          <p:nvPr/>
        </p:nvSpPr>
        <p:spPr bwMode="auto">
          <a:xfrm>
            <a:off x="9600248" y="15065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3" name="AutoShape 11">
            <a:extLst>
              <a:ext uri="{FF2B5EF4-FFF2-40B4-BE49-F238E27FC236}">
                <a16:creationId xmlns:a16="http://schemas.microsoft.com/office/drawing/2014/main" id="{B149EBD7-D1B5-A5B8-12FD-D23350890068}"/>
              </a:ext>
            </a:extLst>
          </p:cNvPr>
          <p:cNvSpPr>
            <a:spLocks noChangeArrowheads="1"/>
          </p:cNvSpPr>
          <p:nvPr/>
        </p:nvSpPr>
        <p:spPr bwMode="auto">
          <a:xfrm>
            <a:off x="10057448" y="15827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4" name="AutoShape 12">
            <a:extLst>
              <a:ext uri="{FF2B5EF4-FFF2-40B4-BE49-F238E27FC236}">
                <a16:creationId xmlns:a16="http://schemas.microsoft.com/office/drawing/2014/main" id="{5C117913-A0E1-3CA7-39E7-F1B6C3B0F33E}"/>
              </a:ext>
            </a:extLst>
          </p:cNvPr>
          <p:cNvSpPr>
            <a:spLocks noChangeArrowheads="1"/>
          </p:cNvSpPr>
          <p:nvPr/>
        </p:nvSpPr>
        <p:spPr bwMode="auto">
          <a:xfrm>
            <a:off x="9600248" y="21161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5" name="AutoShape 13">
            <a:extLst>
              <a:ext uri="{FF2B5EF4-FFF2-40B4-BE49-F238E27FC236}">
                <a16:creationId xmlns:a16="http://schemas.microsoft.com/office/drawing/2014/main" id="{74720314-A3DF-2659-472E-34B20EB8824F}"/>
              </a:ext>
            </a:extLst>
          </p:cNvPr>
          <p:cNvSpPr>
            <a:spLocks noChangeArrowheads="1"/>
          </p:cNvSpPr>
          <p:nvPr/>
        </p:nvSpPr>
        <p:spPr bwMode="auto">
          <a:xfrm>
            <a:off x="10133648" y="2116138"/>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6" name="AutoShape 14">
            <a:extLst>
              <a:ext uri="{FF2B5EF4-FFF2-40B4-BE49-F238E27FC236}">
                <a16:creationId xmlns:a16="http://schemas.microsoft.com/office/drawing/2014/main" id="{2BD8CF82-D1DB-0ED3-8803-F4EC38B0A819}"/>
              </a:ext>
            </a:extLst>
          </p:cNvPr>
          <p:cNvSpPr>
            <a:spLocks noChangeArrowheads="1"/>
          </p:cNvSpPr>
          <p:nvPr/>
        </p:nvSpPr>
        <p:spPr bwMode="auto">
          <a:xfrm>
            <a:off x="6628448" y="42465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7" name="AutoShape 15">
            <a:extLst>
              <a:ext uri="{FF2B5EF4-FFF2-40B4-BE49-F238E27FC236}">
                <a16:creationId xmlns:a16="http://schemas.microsoft.com/office/drawing/2014/main" id="{EFFAA6AD-1F57-9544-5A13-0CE516A0C4FF}"/>
              </a:ext>
            </a:extLst>
          </p:cNvPr>
          <p:cNvSpPr>
            <a:spLocks noChangeArrowheads="1"/>
          </p:cNvSpPr>
          <p:nvPr/>
        </p:nvSpPr>
        <p:spPr bwMode="auto">
          <a:xfrm>
            <a:off x="6857048" y="40941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8" name="AutoShape 16">
            <a:extLst>
              <a:ext uri="{FF2B5EF4-FFF2-40B4-BE49-F238E27FC236}">
                <a16:creationId xmlns:a16="http://schemas.microsoft.com/office/drawing/2014/main" id="{A5C494CD-07FE-046C-A3F3-397584CA361B}"/>
              </a:ext>
            </a:extLst>
          </p:cNvPr>
          <p:cNvSpPr>
            <a:spLocks noChangeArrowheads="1"/>
          </p:cNvSpPr>
          <p:nvPr/>
        </p:nvSpPr>
        <p:spPr bwMode="auto">
          <a:xfrm>
            <a:off x="6933248" y="42465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9" name="AutoShape 17">
            <a:extLst>
              <a:ext uri="{FF2B5EF4-FFF2-40B4-BE49-F238E27FC236}">
                <a16:creationId xmlns:a16="http://schemas.microsoft.com/office/drawing/2014/main" id="{CC24A4E7-E0A9-9A1C-8E85-C5F53BC35935}"/>
              </a:ext>
            </a:extLst>
          </p:cNvPr>
          <p:cNvSpPr>
            <a:spLocks noChangeArrowheads="1"/>
          </p:cNvSpPr>
          <p:nvPr/>
        </p:nvSpPr>
        <p:spPr bwMode="auto">
          <a:xfrm>
            <a:off x="6780848" y="43989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 name="AutoShape 18">
            <a:extLst>
              <a:ext uri="{FF2B5EF4-FFF2-40B4-BE49-F238E27FC236}">
                <a16:creationId xmlns:a16="http://schemas.microsoft.com/office/drawing/2014/main" id="{80C0379B-0FDA-C273-A45C-2792FEFE95B0}"/>
              </a:ext>
            </a:extLst>
          </p:cNvPr>
          <p:cNvSpPr>
            <a:spLocks noChangeArrowheads="1"/>
          </p:cNvSpPr>
          <p:nvPr/>
        </p:nvSpPr>
        <p:spPr bwMode="auto">
          <a:xfrm>
            <a:off x="9752648" y="42465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1" name="AutoShape 19">
            <a:extLst>
              <a:ext uri="{FF2B5EF4-FFF2-40B4-BE49-F238E27FC236}">
                <a16:creationId xmlns:a16="http://schemas.microsoft.com/office/drawing/2014/main" id="{7F0E9FB9-20AC-8C52-EB38-DBA550BCEE1B}"/>
              </a:ext>
            </a:extLst>
          </p:cNvPr>
          <p:cNvSpPr>
            <a:spLocks noChangeArrowheads="1"/>
          </p:cNvSpPr>
          <p:nvPr/>
        </p:nvSpPr>
        <p:spPr bwMode="auto">
          <a:xfrm>
            <a:off x="9828848" y="43989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2" name="AutoShape 20">
            <a:extLst>
              <a:ext uri="{FF2B5EF4-FFF2-40B4-BE49-F238E27FC236}">
                <a16:creationId xmlns:a16="http://schemas.microsoft.com/office/drawing/2014/main" id="{51406DF8-7A0E-3C3D-FE0C-047AF1573706}"/>
              </a:ext>
            </a:extLst>
          </p:cNvPr>
          <p:cNvSpPr>
            <a:spLocks noChangeArrowheads="1"/>
          </p:cNvSpPr>
          <p:nvPr/>
        </p:nvSpPr>
        <p:spPr bwMode="auto">
          <a:xfrm>
            <a:off x="9981248" y="41703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3" name="AutoShape 21">
            <a:extLst>
              <a:ext uri="{FF2B5EF4-FFF2-40B4-BE49-F238E27FC236}">
                <a16:creationId xmlns:a16="http://schemas.microsoft.com/office/drawing/2014/main" id="{ABDDAF93-933B-5DAF-7DF6-794B938C5303}"/>
              </a:ext>
            </a:extLst>
          </p:cNvPr>
          <p:cNvSpPr>
            <a:spLocks noChangeArrowheads="1"/>
          </p:cNvSpPr>
          <p:nvPr/>
        </p:nvSpPr>
        <p:spPr bwMode="auto">
          <a:xfrm>
            <a:off x="10057448" y="4398963"/>
            <a:ext cx="152400" cy="152400"/>
          </a:xfrm>
          <a:prstGeom prst="flowChartConnector">
            <a:avLst/>
          </a:prstGeom>
          <a:solidFill>
            <a:srgbClr val="00E4A8"/>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4" name="Text Box 22">
            <a:extLst>
              <a:ext uri="{FF2B5EF4-FFF2-40B4-BE49-F238E27FC236}">
                <a16:creationId xmlns:a16="http://schemas.microsoft.com/office/drawing/2014/main" id="{6836BD38-CB17-124C-53FE-8EE93BE8E7C9}"/>
              </a:ext>
            </a:extLst>
          </p:cNvPr>
          <p:cNvSpPr txBox="1">
            <a:spLocks noChangeArrowheads="1"/>
          </p:cNvSpPr>
          <p:nvPr/>
        </p:nvSpPr>
        <p:spPr bwMode="auto">
          <a:xfrm>
            <a:off x="5753736" y="2801938"/>
            <a:ext cx="309562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lgn="ctr">
              <a:spcBef>
                <a:spcPts val="1125"/>
              </a:spcBef>
            </a:pPr>
            <a:r>
              <a:rPr lang="en-GB" altLang="en-US" sz="1800"/>
              <a:t>Not accurate and not precise</a:t>
            </a:r>
          </a:p>
        </p:txBody>
      </p:sp>
      <p:sp>
        <p:nvSpPr>
          <p:cNvPr id="25" name="Text Box 23">
            <a:extLst>
              <a:ext uri="{FF2B5EF4-FFF2-40B4-BE49-F238E27FC236}">
                <a16:creationId xmlns:a16="http://schemas.microsoft.com/office/drawing/2014/main" id="{51EB3671-DB73-AD4D-D790-B0A274910ECC}"/>
              </a:ext>
            </a:extLst>
          </p:cNvPr>
          <p:cNvSpPr txBox="1">
            <a:spLocks noChangeArrowheads="1"/>
          </p:cNvSpPr>
          <p:nvPr/>
        </p:nvSpPr>
        <p:spPr bwMode="auto">
          <a:xfrm>
            <a:off x="8838248" y="2801939"/>
            <a:ext cx="2819400" cy="642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lgn="ctr">
              <a:spcBef>
                <a:spcPts val="1125"/>
              </a:spcBef>
            </a:pPr>
            <a:r>
              <a:rPr lang="en-GB" altLang="en-US" sz="1800"/>
              <a:t>Accurate but not precise</a:t>
            </a:r>
            <a:br>
              <a:rPr lang="en-GB" altLang="en-US" sz="1800"/>
            </a:br>
            <a:r>
              <a:rPr lang="en-GB" altLang="en-US" sz="1800"/>
              <a:t>(Vaguely right)</a:t>
            </a:r>
          </a:p>
        </p:txBody>
      </p:sp>
      <p:sp>
        <p:nvSpPr>
          <p:cNvPr id="26" name="Text Box 24">
            <a:extLst>
              <a:ext uri="{FF2B5EF4-FFF2-40B4-BE49-F238E27FC236}">
                <a16:creationId xmlns:a16="http://schemas.microsoft.com/office/drawing/2014/main" id="{46BDC8BC-CEC4-2EB4-39C4-76AE3F7CC650}"/>
              </a:ext>
            </a:extLst>
          </p:cNvPr>
          <p:cNvSpPr txBox="1">
            <a:spLocks noChangeArrowheads="1"/>
          </p:cNvSpPr>
          <p:nvPr/>
        </p:nvSpPr>
        <p:spPr bwMode="auto">
          <a:xfrm>
            <a:off x="8990648" y="5237163"/>
            <a:ext cx="2514600"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lgn="ctr">
              <a:spcBef>
                <a:spcPts val="1125"/>
              </a:spcBef>
            </a:pPr>
            <a:r>
              <a:rPr lang="en-GB" altLang="en-US" sz="1800"/>
              <a:t>Accurate and precise</a:t>
            </a:r>
          </a:p>
        </p:txBody>
      </p:sp>
      <p:sp>
        <p:nvSpPr>
          <p:cNvPr id="27" name="Text Box 25">
            <a:extLst>
              <a:ext uri="{FF2B5EF4-FFF2-40B4-BE49-F238E27FC236}">
                <a16:creationId xmlns:a16="http://schemas.microsoft.com/office/drawing/2014/main" id="{8D019BDA-BE9D-C36F-7DE2-38EFEEB71652}"/>
              </a:ext>
            </a:extLst>
          </p:cNvPr>
          <p:cNvSpPr txBox="1">
            <a:spLocks noChangeArrowheads="1"/>
          </p:cNvSpPr>
          <p:nvPr/>
        </p:nvSpPr>
        <p:spPr bwMode="auto">
          <a:xfrm>
            <a:off x="6018848" y="5237164"/>
            <a:ext cx="2819400" cy="642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lgn="ctr">
              <a:spcBef>
                <a:spcPts val="1125"/>
              </a:spcBef>
            </a:pPr>
            <a:r>
              <a:rPr lang="en-GB" altLang="en-US" sz="1800"/>
              <a:t>Precise but not accurate</a:t>
            </a:r>
            <a:br>
              <a:rPr lang="en-GB" altLang="en-US" sz="1800"/>
            </a:br>
            <a:r>
              <a:rPr lang="en-GB" altLang="en-US" sz="1800"/>
              <a:t>(Precisely wrong)</a:t>
            </a:r>
          </a:p>
        </p:txBody>
      </p:sp>
      <p:sp>
        <p:nvSpPr>
          <p:cNvPr id="28" name="Text Box 26">
            <a:extLst>
              <a:ext uri="{FF2B5EF4-FFF2-40B4-BE49-F238E27FC236}">
                <a16:creationId xmlns:a16="http://schemas.microsoft.com/office/drawing/2014/main" id="{F8226C61-4531-83EA-C779-E7616F4F134D}"/>
              </a:ext>
            </a:extLst>
          </p:cNvPr>
          <p:cNvSpPr txBox="1">
            <a:spLocks noChangeArrowheads="1"/>
          </p:cNvSpPr>
          <p:nvPr/>
        </p:nvSpPr>
        <p:spPr bwMode="auto">
          <a:xfrm>
            <a:off x="5562600" y="6140450"/>
            <a:ext cx="626194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spcBef>
                <a:spcPct val="0"/>
              </a:spcBef>
            </a:pPr>
            <a:r>
              <a:rPr lang="en-GB" altLang="en-US" sz="1800" b="1" dirty="0">
                <a:solidFill>
                  <a:srgbClr val="FF0000"/>
                </a:solidFill>
              </a:rPr>
              <a:t>It is better to be vaguely right than precisely wrong!</a:t>
            </a:r>
          </a:p>
        </p:txBody>
      </p:sp>
      <p:sp>
        <p:nvSpPr>
          <p:cNvPr id="29" name="Rectangle 1">
            <a:extLst>
              <a:ext uri="{FF2B5EF4-FFF2-40B4-BE49-F238E27FC236}">
                <a16:creationId xmlns:a16="http://schemas.microsoft.com/office/drawing/2014/main" id="{6FE65151-3E88-B9C3-31A2-2135CCD1AF79}"/>
              </a:ext>
            </a:extLst>
          </p:cNvPr>
          <p:cNvSpPr txBox="1">
            <a:spLocks noChangeArrowheads="1"/>
          </p:cNvSpPr>
          <p:nvPr/>
        </p:nvSpPr>
        <p:spPr>
          <a:xfrm>
            <a:off x="6716237" y="288927"/>
            <a:ext cx="4266247" cy="576262"/>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2800" b="1"/>
              <a:t>Accuracy = Precision + Bias</a:t>
            </a:r>
          </a:p>
        </p:txBody>
      </p:sp>
    </p:spTree>
    <p:extLst>
      <p:ext uri="{BB962C8B-B14F-4D97-AF65-F5344CB8AC3E}">
        <p14:creationId xmlns:p14="http://schemas.microsoft.com/office/powerpoint/2010/main" val="34739875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additive="repl">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100000">
                                          <p:val>
                                            <p:strVal val="#ppt_x"/>
                                          </p:val>
                                        </p:tav>
                                        <p:tav>
                                          <p:val>
                                            <p:strVal val="#ppt_x"/>
                                          </p:val>
                                        </p:tav>
                                      </p:tavLst>
                                    </p:anim>
                                    <p:anim calcmode="lin" valueType="num">
                                      <p:cBhvr>
                                        <p:cTn id="8" dur="500" fill="hold"/>
                                        <p:tgtEl>
                                          <p:spTgt spid="28"/>
                                        </p:tgtEl>
                                        <p:attrNameLst>
                                          <p:attrName>ppt_y</p:attrName>
                                        </p:attrNameLst>
                                      </p:cBhvr>
                                      <p:tavLst>
                                        <p:tav tm="100000">
                                          <p:val>
                                            <p:strVal val="0-#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003" name="Text Box 155">
            <a:extLst>
              <a:ext uri="{FF2B5EF4-FFF2-40B4-BE49-F238E27FC236}">
                <a16:creationId xmlns:a16="http://schemas.microsoft.com/office/drawing/2014/main" id="{2D485C90-1285-4684-A2D9-0F3B3CE8EADF}"/>
              </a:ext>
            </a:extLst>
          </p:cNvPr>
          <p:cNvSpPr txBox="1">
            <a:spLocks noChangeArrowheads="1"/>
          </p:cNvSpPr>
          <p:nvPr/>
        </p:nvSpPr>
        <p:spPr bwMode="auto">
          <a:xfrm>
            <a:off x="3231241" y="546062"/>
            <a:ext cx="5688012" cy="833437"/>
          </a:xfrm>
          <a:prstGeom prst="rect">
            <a:avLst/>
          </a:prstGeom>
          <a:noFill/>
          <a:ln w="9525">
            <a:noFill/>
            <a:miter lim="800000"/>
            <a:headEnd/>
            <a:tailEnd/>
          </a:ln>
          <a:effectLst/>
        </p:spPr>
        <p:txBody>
          <a:bodyPr>
            <a:spAutoFit/>
          </a:bodyPr>
          <a:lstStyle/>
          <a:p>
            <a:pPr algn="ctr" eaLnBrk="1" hangingPunct="1">
              <a:spcBef>
                <a:spcPct val="50000"/>
              </a:spcBef>
              <a:defRPr/>
            </a:pPr>
            <a:r>
              <a:rPr lang="en-US" sz="4800" dirty="0">
                <a:solidFill>
                  <a:schemeClr val="tx1">
                    <a:lumMod val="50000"/>
                  </a:schemeClr>
                </a:solidFill>
              </a:rPr>
              <a:t>B</a:t>
            </a:r>
            <a:r>
              <a:rPr lang="en-US" sz="4800" baseline="-25000" dirty="0">
                <a:solidFill>
                  <a:schemeClr val="tx1">
                    <a:lumMod val="50000"/>
                  </a:schemeClr>
                </a:solidFill>
              </a:rPr>
              <a:t>t+1</a:t>
            </a:r>
            <a:r>
              <a:rPr lang="en-US" sz="4800" dirty="0">
                <a:solidFill>
                  <a:schemeClr val="tx1">
                    <a:lumMod val="50000"/>
                  </a:schemeClr>
                </a:solidFill>
              </a:rPr>
              <a:t>=</a:t>
            </a:r>
            <a:r>
              <a:rPr lang="en-US" sz="4800" dirty="0" err="1">
                <a:solidFill>
                  <a:schemeClr val="tx1">
                    <a:lumMod val="50000"/>
                  </a:schemeClr>
                </a:solidFill>
              </a:rPr>
              <a:t>B</a:t>
            </a:r>
            <a:r>
              <a:rPr lang="en-US" sz="4800" baseline="-25000" dirty="0" err="1">
                <a:solidFill>
                  <a:schemeClr val="tx1">
                    <a:lumMod val="50000"/>
                  </a:schemeClr>
                </a:solidFill>
              </a:rPr>
              <a:t>t</a:t>
            </a:r>
            <a:r>
              <a:rPr lang="en-US" sz="4800" dirty="0" err="1">
                <a:solidFill>
                  <a:schemeClr val="tx1">
                    <a:lumMod val="50000"/>
                  </a:schemeClr>
                </a:solidFill>
              </a:rPr>
              <a:t>+R+G</a:t>
            </a:r>
            <a:r>
              <a:rPr lang="en-US" sz="4800" dirty="0">
                <a:solidFill>
                  <a:schemeClr val="tx1">
                    <a:lumMod val="50000"/>
                  </a:schemeClr>
                </a:solidFill>
              </a:rPr>
              <a:t>-M-C</a:t>
            </a:r>
            <a:endParaRPr lang="en-US" sz="4800" baseline="-25000" dirty="0">
              <a:solidFill>
                <a:schemeClr val="tx1">
                  <a:lumMod val="50000"/>
                </a:schemeClr>
              </a:solidFill>
            </a:endParaRPr>
          </a:p>
        </p:txBody>
      </p:sp>
      <p:sp>
        <p:nvSpPr>
          <p:cNvPr id="4" name="Title 1">
            <a:extLst>
              <a:ext uri="{FF2B5EF4-FFF2-40B4-BE49-F238E27FC236}">
                <a16:creationId xmlns:a16="http://schemas.microsoft.com/office/drawing/2014/main" id="{0EF57095-F1C9-8639-3F39-4B04A2E84CC3}"/>
              </a:ext>
            </a:extLst>
          </p:cNvPr>
          <p:cNvSpPr txBox="1">
            <a:spLocks/>
          </p:cNvSpPr>
          <p:nvPr/>
        </p:nvSpPr>
        <p:spPr>
          <a:xfrm>
            <a:off x="766594" y="6083457"/>
            <a:ext cx="11380802" cy="8002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Surplus production </a:t>
            </a:r>
            <a:r>
              <a:rPr lang="en-US" dirty="0">
                <a:solidFill>
                  <a:srgbClr val="FF0000"/>
                </a:solidFill>
              </a:rPr>
              <a:t>=</a:t>
            </a:r>
            <a:r>
              <a:rPr lang="en-US" dirty="0"/>
              <a:t> </a:t>
            </a:r>
            <a:r>
              <a:rPr lang="en-US" dirty="0">
                <a:solidFill>
                  <a:srgbClr val="7030A0"/>
                </a:solidFill>
              </a:rPr>
              <a:t>(</a:t>
            </a:r>
            <a:r>
              <a:rPr lang="en-US" dirty="0"/>
              <a:t>Growth</a:t>
            </a:r>
            <a:r>
              <a:rPr lang="en-US" dirty="0">
                <a:solidFill>
                  <a:schemeClr val="accent4">
                    <a:lumMod val="50000"/>
                  </a:schemeClr>
                </a:solidFill>
              </a:rPr>
              <a:t>+</a:t>
            </a:r>
            <a:r>
              <a:rPr lang="en-US" dirty="0"/>
              <a:t> Recruitment</a:t>
            </a:r>
            <a:r>
              <a:rPr lang="en-US" dirty="0">
                <a:solidFill>
                  <a:srgbClr val="7030A0"/>
                </a:solidFill>
              </a:rPr>
              <a:t>)</a:t>
            </a:r>
            <a:r>
              <a:rPr lang="en-US" dirty="0">
                <a:solidFill>
                  <a:schemeClr val="accent4">
                    <a:lumMod val="50000"/>
                  </a:schemeClr>
                </a:solidFill>
              </a:rPr>
              <a:t>-</a:t>
            </a:r>
            <a:r>
              <a:rPr lang="en-US" dirty="0"/>
              <a:t> </a:t>
            </a:r>
            <a:r>
              <a:rPr lang="en-US" dirty="0">
                <a:solidFill>
                  <a:srgbClr val="7030A0"/>
                </a:solidFill>
              </a:rPr>
              <a:t>(</a:t>
            </a:r>
            <a:r>
              <a:rPr lang="en-US" dirty="0"/>
              <a:t>natural mortality</a:t>
            </a:r>
            <a:r>
              <a:rPr lang="en-US" dirty="0">
                <a:solidFill>
                  <a:srgbClr val="7030A0"/>
                </a:solidFill>
              </a:rPr>
              <a:t>)</a:t>
            </a:r>
          </a:p>
        </p:txBody>
      </p:sp>
      <p:grpSp>
        <p:nvGrpSpPr>
          <p:cNvPr id="60420" name="Group 4">
            <a:extLst>
              <a:ext uri="{FF2B5EF4-FFF2-40B4-BE49-F238E27FC236}">
                <a16:creationId xmlns:a16="http://schemas.microsoft.com/office/drawing/2014/main" id="{027B9E1F-8056-1EC4-27AA-9DF10209EF69}"/>
              </a:ext>
            </a:extLst>
          </p:cNvPr>
          <p:cNvGrpSpPr>
            <a:grpSpLocks noChangeAspect="1"/>
          </p:cNvGrpSpPr>
          <p:nvPr/>
        </p:nvGrpSpPr>
        <p:grpSpPr bwMode="auto">
          <a:xfrm>
            <a:off x="4857750" y="3024736"/>
            <a:ext cx="623888" cy="195262"/>
            <a:chOff x="1440" y="2968"/>
            <a:chExt cx="640" cy="216"/>
          </a:xfrm>
          <a:solidFill>
            <a:srgbClr val="0070C0"/>
          </a:solidFill>
        </p:grpSpPr>
        <p:sp>
          <p:nvSpPr>
            <p:cNvPr id="60571" name="Freeform 5">
              <a:extLst>
                <a:ext uri="{FF2B5EF4-FFF2-40B4-BE49-F238E27FC236}">
                  <a16:creationId xmlns:a16="http://schemas.microsoft.com/office/drawing/2014/main" id="{AF6A1E78-2738-5742-9EFB-DCB3BB9785B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72" name="Oval 6">
              <a:extLst>
                <a:ext uri="{FF2B5EF4-FFF2-40B4-BE49-F238E27FC236}">
                  <a16:creationId xmlns:a16="http://schemas.microsoft.com/office/drawing/2014/main" id="{43E7230F-F601-D2CB-0705-070BA8CE98D7}"/>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1" name="Group 7">
            <a:extLst>
              <a:ext uri="{FF2B5EF4-FFF2-40B4-BE49-F238E27FC236}">
                <a16:creationId xmlns:a16="http://schemas.microsoft.com/office/drawing/2014/main" id="{13F9BD6E-8B52-ABC6-046F-0E73F70A2743}"/>
              </a:ext>
            </a:extLst>
          </p:cNvPr>
          <p:cNvGrpSpPr>
            <a:grpSpLocks noChangeAspect="1"/>
          </p:cNvGrpSpPr>
          <p:nvPr/>
        </p:nvGrpSpPr>
        <p:grpSpPr bwMode="auto">
          <a:xfrm>
            <a:off x="5170489" y="3199361"/>
            <a:ext cx="623887" cy="195262"/>
            <a:chOff x="1440" y="2968"/>
            <a:chExt cx="640" cy="216"/>
          </a:xfrm>
          <a:solidFill>
            <a:srgbClr val="0070C0"/>
          </a:solidFill>
        </p:grpSpPr>
        <p:sp>
          <p:nvSpPr>
            <p:cNvPr id="60569" name="Freeform 8">
              <a:extLst>
                <a:ext uri="{FF2B5EF4-FFF2-40B4-BE49-F238E27FC236}">
                  <a16:creationId xmlns:a16="http://schemas.microsoft.com/office/drawing/2014/main" id="{24F33059-174B-E0C8-B45B-8379941B0AA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70" name="Oval 9">
              <a:extLst>
                <a:ext uri="{FF2B5EF4-FFF2-40B4-BE49-F238E27FC236}">
                  <a16:creationId xmlns:a16="http://schemas.microsoft.com/office/drawing/2014/main" id="{6A7F1923-B3C4-7074-A4D6-43E0233233E7}"/>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2" name="Group 10">
            <a:extLst>
              <a:ext uri="{FF2B5EF4-FFF2-40B4-BE49-F238E27FC236}">
                <a16:creationId xmlns:a16="http://schemas.microsoft.com/office/drawing/2014/main" id="{DF41672E-5BD7-D5D1-46D8-23C6A2751A92}"/>
              </a:ext>
            </a:extLst>
          </p:cNvPr>
          <p:cNvGrpSpPr>
            <a:grpSpLocks noChangeAspect="1"/>
          </p:cNvGrpSpPr>
          <p:nvPr/>
        </p:nvGrpSpPr>
        <p:grpSpPr bwMode="auto">
          <a:xfrm>
            <a:off x="5357814" y="3432724"/>
            <a:ext cx="623887" cy="195263"/>
            <a:chOff x="1440" y="2968"/>
            <a:chExt cx="640" cy="216"/>
          </a:xfrm>
          <a:solidFill>
            <a:srgbClr val="0070C0"/>
          </a:solidFill>
        </p:grpSpPr>
        <p:sp>
          <p:nvSpPr>
            <p:cNvPr id="60567" name="Freeform 11">
              <a:extLst>
                <a:ext uri="{FF2B5EF4-FFF2-40B4-BE49-F238E27FC236}">
                  <a16:creationId xmlns:a16="http://schemas.microsoft.com/office/drawing/2014/main" id="{699E07E1-B0BE-1429-0625-120249ECC73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68" name="Oval 12">
              <a:extLst>
                <a:ext uri="{FF2B5EF4-FFF2-40B4-BE49-F238E27FC236}">
                  <a16:creationId xmlns:a16="http://schemas.microsoft.com/office/drawing/2014/main" id="{473CB69E-7764-085D-26F7-0FBC4FC202E8}"/>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3" name="Group 13">
            <a:extLst>
              <a:ext uri="{FF2B5EF4-FFF2-40B4-BE49-F238E27FC236}">
                <a16:creationId xmlns:a16="http://schemas.microsoft.com/office/drawing/2014/main" id="{B21D9281-2233-F5DA-8856-09568A266120}"/>
              </a:ext>
            </a:extLst>
          </p:cNvPr>
          <p:cNvGrpSpPr>
            <a:grpSpLocks noChangeAspect="1"/>
          </p:cNvGrpSpPr>
          <p:nvPr/>
        </p:nvGrpSpPr>
        <p:grpSpPr bwMode="auto">
          <a:xfrm>
            <a:off x="5546725" y="3666086"/>
            <a:ext cx="622300" cy="195262"/>
            <a:chOff x="1440" y="2968"/>
            <a:chExt cx="640" cy="216"/>
          </a:xfrm>
          <a:solidFill>
            <a:srgbClr val="0070C0"/>
          </a:solidFill>
        </p:grpSpPr>
        <p:sp>
          <p:nvSpPr>
            <p:cNvPr id="60565" name="Freeform 14">
              <a:extLst>
                <a:ext uri="{FF2B5EF4-FFF2-40B4-BE49-F238E27FC236}">
                  <a16:creationId xmlns:a16="http://schemas.microsoft.com/office/drawing/2014/main" id="{C9EC425A-8A9B-BC6F-EABE-6967ED99F8B3}"/>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66" name="Oval 15">
              <a:extLst>
                <a:ext uri="{FF2B5EF4-FFF2-40B4-BE49-F238E27FC236}">
                  <a16:creationId xmlns:a16="http://schemas.microsoft.com/office/drawing/2014/main" id="{0E1ADABC-DB01-EC04-EA55-1557212A29A4}"/>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4" name="Group 16">
            <a:extLst>
              <a:ext uri="{FF2B5EF4-FFF2-40B4-BE49-F238E27FC236}">
                <a16:creationId xmlns:a16="http://schemas.microsoft.com/office/drawing/2014/main" id="{CCCABBD1-148F-443E-D5B4-869D4B5FB375}"/>
              </a:ext>
            </a:extLst>
          </p:cNvPr>
          <p:cNvGrpSpPr>
            <a:grpSpLocks noChangeAspect="1"/>
          </p:cNvGrpSpPr>
          <p:nvPr/>
        </p:nvGrpSpPr>
        <p:grpSpPr bwMode="auto">
          <a:xfrm>
            <a:off x="6172200" y="3607349"/>
            <a:ext cx="623888" cy="195263"/>
            <a:chOff x="1440" y="2968"/>
            <a:chExt cx="640" cy="216"/>
          </a:xfrm>
          <a:solidFill>
            <a:srgbClr val="0070C0"/>
          </a:solidFill>
        </p:grpSpPr>
        <p:sp>
          <p:nvSpPr>
            <p:cNvPr id="60563" name="Freeform 17">
              <a:extLst>
                <a:ext uri="{FF2B5EF4-FFF2-40B4-BE49-F238E27FC236}">
                  <a16:creationId xmlns:a16="http://schemas.microsoft.com/office/drawing/2014/main" id="{0CF8CEC4-10D2-9B69-8A23-86F67D55929E}"/>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64" name="Oval 18">
              <a:extLst>
                <a:ext uri="{FF2B5EF4-FFF2-40B4-BE49-F238E27FC236}">
                  <a16:creationId xmlns:a16="http://schemas.microsoft.com/office/drawing/2014/main" id="{11D50F09-7853-4CB8-DB76-B7AD4E4BC03B}"/>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5" name="Group 19">
            <a:extLst>
              <a:ext uri="{FF2B5EF4-FFF2-40B4-BE49-F238E27FC236}">
                <a16:creationId xmlns:a16="http://schemas.microsoft.com/office/drawing/2014/main" id="{5BC1F44A-553E-8ABF-C23F-B83E37FAF7F2}"/>
              </a:ext>
            </a:extLst>
          </p:cNvPr>
          <p:cNvGrpSpPr>
            <a:grpSpLocks noChangeAspect="1"/>
          </p:cNvGrpSpPr>
          <p:nvPr/>
        </p:nvGrpSpPr>
        <p:grpSpPr bwMode="auto">
          <a:xfrm>
            <a:off x="5984875" y="3373986"/>
            <a:ext cx="622300" cy="195262"/>
            <a:chOff x="1440" y="2968"/>
            <a:chExt cx="640" cy="216"/>
          </a:xfrm>
          <a:solidFill>
            <a:srgbClr val="0070C0"/>
          </a:solidFill>
        </p:grpSpPr>
        <p:sp>
          <p:nvSpPr>
            <p:cNvPr id="60561" name="Freeform 20">
              <a:extLst>
                <a:ext uri="{FF2B5EF4-FFF2-40B4-BE49-F238E27FC236}">
                  <a16:creationId xmlns:a16="http://schemas.microsoft.com/office/drawing/2014/main" id="{EBB13D47-9E01-BC83-DEE8-CEE12543FCD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62" name="Oval 21">
              <a:extLst>
                <a:ext uri="{FF2B5EF4-FFF2-40B4-BE49-F238E27FC236}">
                  <a16:creationId xmlns:a16="http://schemas.microsoft.com/office/drawing/2014/main" id="{DDA9FDB5-9AA2-1B3C-7CDF-8DC685A4DB8B}"/>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6" name="Group 22">
            <a:extLst>
              <a:ext uri="{FF2B5EF4-FFF2-40B4-BE49-F238E27FC236}">
                <a16:creationId xmlns:a16="http://schemas.microsoft.com/office/drawing/2014/main" id="{3BF3CA3D-DFDB-CDDA-A014-92D7CB3B4C13}"/>
              </a:ext>
            </a:extLst>
          </p:cNvPr>
          <p:cNvGrpSpPr>
            <a:grpSpLocks noChangeAspect="1"/>
          </p:cNvGrpSpPr>
          <p:nvPr/>
        </p:nvGrpSpPr>
        <p:grpSpPr bwMode="auto">
          <a:xfrm>
            <a:off x="5859464" y="3199361"/>
            <a:ext cx="623887" cy="195262"/>
            <a:chOff x="1440" y="2968"/>
            <a:chExt cx="640" cy="216"/>
          </a:xfrm>
          <a:solidFill>
            <a:srgbClr val="0070C0"/>
          </a:solidFill>
        </p:grpSpPr>
        <p:sp>
          <p:nvSpPr>
            <p:cNvPr id="60559" name="Freeform 23">
              <a:extLst>
                <a:ext uri="{FF2B5EF4-FFF2-40B4-BE49-F238E27FC236}">
                  <a16:creationId xmlns:a16="http://schemas.microsoft.com/office/drawing/2014/main" id="{225E2FBC-F586-1C10-86CB-885F92EB111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60" name="Oval 24">
              <a:extLst>
                <a:ext uri="{FF2B5EF4-FFF2-40B4-BE49-F238E27FC236}">
                  <a16:creationId xmlns:a16="http://schemas.microsoft.com/office/drawing/2014/main" id="{DCEE38F9-6DF2-7480-89B4-11DD1781A8F5}"/>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7" name="Group 25">
            <a:extLst>
              <a:ext uri="{FF2B5EF4-FFF2-40B4-BE49-F238E27FC236}">
                <a16:creationId xmlns:a16="http://schemas.microsoft.com/office/drawing/2014/main" id="{2C25E9F3-FFC6-1E1A-2325-C57CFEAE5CD9}"/>
              </a:ext>
            </a:extLst>
          </p:cNvPr>
          <p:cNvGrpSpPr>
            <a:grpSpLocks noChangeAspect="1"/>
          </p:cNvGrpSpPr>
          <p:nvPr/>
        </p:nvGrpSpPr>
        <p:grpSpPr bwMode="auto">
          <a:xfrm>
            <a:off x="5608639" y="3024736"/>
            <a:ext cx="623887" cy="195262"/>
            <a:chOff x="1440" y="2968"/>
            <a:chExt cx="640" cy="216"/>
          </a:xfrm>
          <a:solidFill>
            <a:srgbClr val="0070C0"/>
          </a:solidFill>
        </p:grpSpPr>
        <p:sp>
          <p:nvSpPr>
            <p:cNvPr id="60557" name="Freeform 26">
              <a:extLst>
                <a:ext uri="{FF2B5EF4-FFF2-40B4-BE49-F238E27FC236}">
                  <a16:creationId xmlns:a16="http://schemas.microsoft.com/office/drawing/2014/main" id="{57FF52F6-E0B2-BAB9-4391-FA74FDEFA32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58" name="Oval 27">
              <a:extLst>
                <a:ext uri="{FF2B5EF4-FFF2-40B4-BE49-F238E27FC236}">
                  <a16:creationId xmlns:a16="http://schemas.microsoft.com/office/drawing/2014/main" id="{056B18CD-1FB2-5F71-77A1-B86A7502910D}"/>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8" name="Group 28">
            <a:extLst>
              <a:ext uri="{FF2B5EF4-FFF2-40B4-BE49-F238E27FC236}">
                <a16:creationId xmlns:a16="http://schemas.microsoft.com/office/drawing/2014/main" id="{018AA854-5321-9D4D-C65F-EF64F5C21389}"/>
              </a:ext>
            </a:extLst>
          </p:cNvPr>
          <p:cNvGrpSpPr>
            <a:grpSpLocks noChangeAspect="1"/>
          </p:cNvGrpSpPr>
          <p:nvPr/>
        </p:nvGrpSpPr>
        <p:grpSpPr bwMode="auto">
          <a:xfrm>
            <a:off x="5483225" y="2791374"/>
            <a:ext cx="623888" cy="195263"/>
            <a:chOff x="1440" y="2968"/>
            <a:chExt cx="640" cy="216"/>
          </a:xfrm>
          <a:solidFill>
            <a:srgbClr val="0070C0"/>
          </a:solidFill>
        </p:grpSpPr>
        <p:sp>
          <p:nvSpPr>
            <p:cNvPr id="60555" name="Freeform 29">
              <a:extLst>
                <a:ext uri="{FF2B5EF4-FFF2-40B4-BE49-F238E27FC236}">
                  <a16:creationId xmlns:a16="http://schemas.microsoft.com/office/drawing/2014/main" id="{E6A8B508-E63F-8300-F7A3-ECB4AFC24B6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56" name="Oval 30">
              <a:extLst>
                <a:ext uri="{FF2B5EF4-FFF2-40B4-BE49-F238E27FC236}">
                  <a16:creationId xmlns:a16="http://schemas.microsoft.com/office/drawing/2014/main" id="{BC2D7507-2193-C8E8-2E41-BCEDE463EDB7}"/>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29" name="Group 31">
            <a:extLst>
              <a:ext uri="{FF2B5EF4-FFF2-40B4-BE49-F238E27FC236}">
                <a16:creationId xmlns:a16="http://schemas.microsoft.com/office/drawing/2014/main" id="{B4B6AA09-E621-3B85-A968-F878351028A8}"/>
              </a:ext>
            </a:extLst>
          </p:cNvPr>
          <p:cNvGrpSpPr>
            <a:grpSpLocks noChangeAspect="1"/>
          </p:cNvGrpSpPr>
          <p:nvPr/>
        </p:nvGrpSpPr>
        <p:grpSpPr bwMode="auto">
          <a:xfrm>
            <a:off x="4732339" y="3373986"/>
            <a:ext cx="623887" cy="195262"/>
            <a:chOff x="1440" y="2968"/>
            <a:chExt cx="640" cy="216"/>
          </a:xfrm>
          <a:solidFill>
            <a:srgbClr val="0070C0"/>
          </a:solidFill>
        </p:grpSpPr>
        <p:sp>
          <p:nvSpPr>
            <p:cNvPr id="60553" name="Freeform 32">
              <a:extLst>
                <a:ext uri="{FF2B5EF4-FFF2-40B4-BE49-F238E27FC236}">
                  <a16:creationId xmlns:a16="http://schemas.microsoft.com/office/drawing/2014/main" id="{563AA180-4D47-75CC-6036-91618A6223C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54" name="Oval 33">
              <a:extLst>
                <a:ext uri="{FF2B5EF4-FFF2-40B4-BE49-F238E27FC236}">
                  <a16:creationId xmlns:a16="http://schemas.microsoft.com/office/drawing/2014/main" id="{49D95198-2D03-BD2F-DD64-4F67F5A81D1C}"/>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30" name="Group 34">
            <a:extLst>
              <a:ext uri="{FF2B5EF4-FFF2-40B4-BE49-F238E27FC236}">
                <a16:creationId xmlns:a16="http://schemas.microsoft.com/office/drawing/2014/main" id="{BC282789-7C8C-6F7E-A76F-EC4080DE7631}"/>
              </a:ext>
            </a:extLst>
          </p:cNvPr>
          <p:cNvGrpSpPr>
            <a:grpSpLocks noChangeAspect="1"/>
          </p:cNvGrpSpPr>
          <p:nvPr/>
        </p:nvGrpSpPr>
        <p:grpSpPr bwMode="auto">
          <a:xfrm>
            <a:off x="4794250" y="3607349"/>
            <a:ext cx="623888" cy="195263"/>
            <a:chOff x="1440" y="2968"/>
            <a:chExt cx="640" cy="216"/>
          </a:xfrm>
          <a:solidFill>
            <a:srgbClr val="0070C0"/>
          </a:solidFill>
        </p:grpSpPr>
        <p:sp>
          <p:nvSpPr>
            <p:cNvPr id="60551" name="Freeform 35">
              <a:extLst>
                <a:ext uri="{FF2B5EF4-FFF2-40B4-BE49-F238E27FC236}">
                  <a16:creationId xmlns:a16="http://schemas.microsoft.com/office/drawing/2014/main" id="{B81B7234-EC02-938C-6631-ACB869D2EDC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52" name="Oval 36">
              <a:extLst>
                <a:ext uri="{FF2B5EF4-FFF2-40B4-BE49-F238E27FC236}">
                  <a16:creationId xmlns:a16="http://schemas.microsoft.com/office/drawing/2014/main" id="{84FEDAC6-49EA-A4A0-E725-7203A0AE624C}"/>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31" name="Group 37">
            <a:extLst>
              <a:ext uri="{FF2B5EF4-FFF2-40B4-BE49-F238E27FC236}">
                <a16:creationId xmlns:a16="http://schemas.microsoft.com/office/drawing/2014/main" id="{A99872E6-C7ED-4066-1EA2-44F491459814}"/>
              </a:ext>
            </a:extLst>
          </p:cNvPr>
          <p:cNvGrpSpPr>
            <a:grpSpLocks noChangeAspect="1"/>
          </p:cNvGrpSpPr>
          <p:nvPr/>
        </p:nvGrpSpPr>
        <p:grpSpPr bwMode="auto">
          <a:xfrm>
            <a:off x="5795964" y="3899449"/>
            <a:ext cx="623887" cy="195263"/>
            <a:chOff x="1440" y="2968"/>
            <a:chExt cx="640" cy="216"/>
          </a:xfrm>
          <a:solidFill>
            <a:srgbClr val="0070C0"/>
          </a:solidFill>
        </p:grpSpPr>
        <p:sp>
          <p:nvSpPr>
            <p:cNvPr id="60549" name="Freeform 38">
              <a:extLst>
                <a:ext uri="{FF2B5EF4-FFF2-40B4-BE49-F238E27FC236}">
                  <a16:creationId xmlns:a16="http://schemas.microsoft.com/office/drawing/2014/main" id="{1B2E07C7-E69E-0AF3-E6ED-E392857D44F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50" name="Oval 39">
              <a:extLst>
                <a:ext uri="{FF2B5EF4-FFF2-40B4-BE49-F238E27FC236}">
                  <a16:creationId xmlns:a16="http://schemas.microsoft.com/office/drawing/2014/main" id="{26E20A18-5C79-C88D-AE75-32DEA566B9AF}"/>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32" name="Group 40">
            <a:extLst>
              <a:ext uri="{FF2B5EF4-FFF2-40B4-BE49-F238E27FC236}">
                <a16:creationId xmlns:a16="http://schemas.microsoft.com/office/drawing/2014/main" id="{72EE0BF8-1EE3-2B5A-697B-D21E064E775C}"/>
              </a:ext>
            </a:extLst>
          </p:cNvPr>
          <p:cNvGrpSpPr>
            <a:grpSpLocks noChangeAspect="1"/>
          </p:cNvGrpSpPr>
          <p:nvPr/>
        </p:nvGrpSpPr>
        <p:grpSpPr bwMode="auto">
          <a:xfrm>
            <a:off x="4983163" y="3840711"/>
            <a:ext cx="622300" cy="195262"/>
            <a:chOff x="1440" y="2968"/>
            <a:chExt cx="640" cy="216"/>
          </a:xfrm>
          <a:solidFill>
            <a:srgbClr val="0070C0"/>
          </a:solidFill>
        </p:grpSpPr>
        <p:sp>
          <p:nvSpPr>
            <p:cNvPr id="60547" name="Freeform 41">
              <a:extLst>
                <a:ext uri="{FF2B5EF4-FFF2-40B4-BE49-F238E27FC236}">
                  <a16:creationId xmlns:a16="http://schemas.microsoft.com/office/drawing/2014/main" id="{1DDBC78E-26F7-57CE-37D4-44522D62293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48" name="Oval 42">
              <a:extLst>
                <a:ext uri="{FF2B5EF4-FFF2-40B4-BE49-F238E27FC236}">
                  <a16:creationId xmlns:a16="http://schemas.microsoft.com/office/drawing/2014/main" id="{CC42E809-F036-BA6B-3F2B-691EB07958FA}"/>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0433" name="Rectangle 43">
            <a:extLst>
              <a:ext uri="{FF2B5EF4-FFF2-40B4-BE49-F238E27FC236}">
                <a16:creationId xmlns:a16="http://schemas.microsoft.com/office/drawing/2014/main" id="{6D717C5A-95E8-6A6E-408F-8349BC454889}"/>
              </a:ext>
            </a:extLst>
          </p:cNvPr>
          <p:cNvSpPr>
            <a:spLocks noChangeArrowheads="1"/>
          </p:cNvSpPr>
          <p:nvPr/>
        </p:nvSpPr>
        <p:spPr bwMode="auto">
          <a:xfrm>
            <a:off x="4606926" y="2615162"/>
            <a:ext cx="2316163" cy="1576387"/>
          </a:xfrm>
          <a:prstGeom prst="rect">
            <a:avLst/>
          </a:prstGeom>
          <a:noFill/>
          <a:ln w="508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nvGrpSpPr>
          <p:cNvPr id="60434" name="Group 44">
            <a:extLst>
              <a:ext uri="{FF2B5EF4-FFF2-40B4-BE49-F238E27FC236}">
                <a16:creationId xmlns:a16="http://schemas.microsoft.com/office/drawing/2014/main" id="{0CF6B485-D4AC-B233-20F2-B1E4B141879E}"/>
              </a:ext>
            </a:extLst>
          </p:cNvPr>
          <p:cNvGrpSpPr>
            <a:grpSpLocks noChangeAspect="1"/>
          </p:cNvGrpSpPr>
          <p:nvPr/>
        </p:nvGrpSpPr>
        <p:grpSpPr bwMode="auto">
          <a:xfrm>
            <a:off x="6234114" y="3024736"/>
            <a:ext cx="623887" cy="195262"/>
            <a:chOff x="1440" y="2968"/>
            <a:chExt cx="640" cy="216"/>
          </a:xfrm>
          <a:solidFill>
            <a:srgbClr val="0070C0"/>
          </a:solidFill>
        </p:grpSpPr>
        <p:sp>
          <p:nvSpPr>
            <p:cNvPr id="60545" name="Freeform 45">
              <a:extLst>
                <a:ext uri="{FF2B5EF4-FFF2-40B4-BE49-F238E27FC236}">
                  <a16:creationId xmlns:a16="http://schemas.microsoft.com/office/drawing/2014/main" id="{D4777617-A769-47A5-BB7B-D44DA6BC684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46" name="Oval 46">
              <a:extLst>
                <a:ext uri="{FF2B5EF4-FFF2-40B4-BE49-F238E27FC236}">
                  <a16:creationId xmlns:a16="http://schemas.microsoft.com/office/drawing/2014/main" id="{600B28B1-1F6A-0E31-6193-5019605F5ED4}"/>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35" name="Group 47">
            <a:extLst>
              <a:ext uri="{FF2B5EF4-FFF2-40B4-BE49-F238E27FC236}">
                <a16:creationId xmlns:a16="http://schemas.microsoft.com/office/drawing/2014/main" id="{BE800BDA-4CED-C662-294B-5B840F5C9178}"/>
              </a:ext>
            </a:extLst>
          </p:cNvPr>
          <p:cNvGrpSpPr>
            <a:grpSpLocks noChangeAspect="1"/>
          </p:cNvGrpSpPr>
          <p:nvPr/>
        </p:nvGrpSpPr>
        <p:grpSpPr bwMode="auto">
          <a:xfrm>
            <a:off x="4794250" y="2791374"/>
            <a:ext cx="623888" cy="195263"/>
            <a:chOff x="1440" y="2968"/>
            <a:chExt cx="640" cy="216"/>
          </a:xfrm>
          <a:solidFill>
            <a:srgbClr val="0070C0"/>
          </a:solidFill>
        </p:grpSpPr>
        <p:sp>
          <p:nvSpPr>
            <p:cNvPr id="60543" name="Freeform 48">
              <a:extLst>
                <a:ext uri="{FF2B5EF4-FFF2-40B4-BE49-F238E27FC236}">
                  <a16:creationId xmlns:a16="http://schemas.microsoft.com/office/drawing/2014/main" id="{361CAF0F-948A-204B-B741-E9AF7CCED2D7}"/>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44" name="Oval 49">
              <a:extLst>
                <a:ext uri="{FF2B5EF4-FFF2-40B4-BE49-F238E27FC236}">
                  <a16:creationId xmlns:a16="http://schemas.microsoft.com/office/drawing/2014/main" id="{0472D17E-0281-8D02-C025-740204230CC1}"/>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36" name="Group 50">
            <a:extLst>
              <a:ext uri="{FF2B5EF4-FFF2-40B4-BE49-F238E27FC236}">
                <a16:creationId xmlns:a16="http://schemas.microsoft.com/office/drawing/2014/main" id="{15D8BB9B-0508-9D47-3CCD-FAF25C9E123C}"/>
              </a:ext>
            </a:extLst>
          </p:cNvPr>
          <p:cNvGrpSpPr>
            <a:grpSpLocks noChangeAspect="1"/>
          </p:cNvGrpSpPr>
          <p:nvPr/>
        </p:nvGrpSpPr>
        <p:grpSpPr bwMode="auto">
          <a:xfrm>
            <a:off x="6110288" y="2791374"/>
            <a:ext cx="622300" cy="195263"/>
            <a:chOff x="1440" y="2968"/>
            <a:chExt cx="640" cy="216"/>
          </a:xfrm>
          <a:solidFill>
            <a:srgbClr val="0070C0"/>
          </a:solidFill>
        </p:grpSpPr>
        <p:sp>
          <p:nvSpPr>
            <p:cNvPr id="60541" name="Freeform 51">
              <a:extLst>
                <a:ext uri="{FF2B5EF4-FFF2-40B4-BE49-F238E27FC236}">
                  <a16:creationId xmlns:a16="http://schemas.microsoft.com/office/drawing/2014/main" id="{0B924EAD-7EDF-3BCF-5B11-D537F79C584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rgbClr val="0070C0"/>
              </a:solidFill>
              <a:round/>
              <a:headEnd/>
              <a:tailEnd/>
            </a:ln>
          </p:spPr>
          <p:txBody>
            <a:bodyPr/>
            <a:lstStyle/>
            <a:p>
              <a:endParaRPr lang="en-IN"/>
            </a:p>
          </p:txBody>
        </p:sp>
        <p:sp>
          <p:nvSpPr>
            <p:cNvPr id="60542" name="Oval 52">
              <a:extLst>
                <a:ext uri="{FF2B5EF4-FFF2-40B4-BE49-F238E27FC236}">
                  <a16:creationId xmlns:a16="http://schemas.microsoft.com/office/drawing/2014/main" id="{C848CD8C-0092-1410-AA5B-621074E13132}"/>
                </a:ext>
              </a:extLst>
            </p:cNvPr>
            <p:cNvSpPr>
              <a:spLocks noChangeAspect="1" noChangeArrowheads="1"/>
            </p:cNvSpPr>
            <p:nvPr/>
          </p:nvSpPr>
          <p:spPr bwMode="auto">
            <a:xfrm>
              <a:off x="1968" y="3024"/>
              <a:ext cx="48" cy="48"/>
            </a:xfrm>
            <a:prstGeom prst="ellipse">
              <a:avLst/>
            </a:prstGeom>
            <a:grpFill/>
            <a:ln w="9525">
              <a:solidFill>
                <a:srgbClr val="0070C0"/>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0437" name="Text Box 53">
            <a:extLst>
              <a:ext uri="{FF2B5EF4-FFF2-40B4-BE49-F238E27FC236}">
                <a16:creationId xmlns:a16="http://schemas.microsoft.com/office/drawing/2014/main" id="{E53E8899-AC1E-9F4D-20F4-94E78B69CDB8}"/>
              </a:ext>
            </a:extLst>
          </p:cNvPr>
          <p:cNvSpPr txBox="1">
            <a:spLocks noChangeArrowheads="1"/>
          </p:cNvSpPr>
          <p:nvPr/>
        </p:nvSpPr>
        <p:spPr bwMode="auto">
          <a:xfrm>
            <a:off x="2790826" y="3840711"/>
            <a:ext cx="10652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0033CC"/>
                </a:solidFill>
                <a:latin typeface="Arial Unicode MS" pitchFamily="34" charset="-128"/>
              </a:rPr>
              <a:t>Growth</a:t>
            </a:r>
          </a:p>
        </p:txBody>
      </p:sp>
      <p:sp>
        <p:nvSpPr>
          <p:cNvPr id="60438" name="Line 54">
            <a:extLst>
              <a:ext uri="{FF2B5EF4-FFF2-40B4-BE49-F238E27FC236}">
                <a16:creationId xmlns:a16="http://schemas.microsoft.com/office/drawing/2014/main" id="{0E70375B-9CD3-0538-103E-D2C780014858}"/>
              </a:ext>
            </a:extLst>
          </p:cNvPr>
          <p:cNvSpPr>
            <a:spLocks noChangeShapeType="1"/>
          </p:cNvSpPr>
          <p:nvPr/>
        </p:nvSpPr>
        <p:spPr bwMode="auto">
          <a:xfrm flipV="1">
            <a:off x="4043363" y="3840711"/>
            <a:ext cx="438150" cy="292100"/>
          </a:xfrm>
          <a:prstGeom prst="line">
            <a:avLst/>
          </a:prstGeom>
          <a:noFill/>
          <a:ln w="50800">
            <a:solidFill>
              <a:srgbClr val="33CC33"/>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60439" name="Text Box 55">
            <a:extLst>
              <a:ext uri="{FF2B5EF4-FFF2-40B4-BE49-F238E27FC236}">
                <a16:creationId xmlns:a16="http://schemas.microsoft.com/office/drawing/2014/main" id="{DAB32EF4-57EB-2185-280C-54AB6CAFA21A}"/>
              </a:ext>
            </a:extLst>
          </p:cNvPr>
          <p:cNvSpPr txBox="1">
            <a:spLocks noChangeArrowheads="1"/>
          </p:cNvSpPr>
          <p:nvPr/>
        </p:nvSpPr>
        <p:spPr bwMode="auto">
          <a:xfrm>
            <a:off x="2979739" y="1915073"/>
            <a:ext cx="16271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0033CC"/>
                </a:solidFill>
                <a:latin typeface="Arial Unicode MS" pitchFamily="34" charset="-128"/>
              </a:rPr>
              <a:t>Recruitment</a:t>
            </a:r>
          </a:p>
        </p:txBody>
      </p:sp>
      <p:sp>
        <p:nvSpPr>
          <p:cNvPr id="60440" name="Text Box 56">
            <a:extLst>
              <a:ext uri="{FF2B5EF4-FFF2-40B4-BE49-F238E27FC236}">
                <a16:creationId xmlns:a16="http://schemas.microsoft.com/office/drawing/2014/main" id="{7965467A-18BC-CBA4-6307-455803FF909D}"/>
              </a:ext>
            </a:extLst>
          </p:cNvPr>
          <p:cNvSpPr txBox="1">
            <a:spLocks noChangeArrowheads="1"/>
          </p:cNvSpPr>
          <p:nvPr/>
        </p:nvSpPr>
        <p:spPr bwMode="auto">
          <a:xfrm>
            <a:off x="4872039" y="2191298"/>
            <a:ext cx="1800225" cy="33655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0033CC"/>
                </a:solidFill>
                <a:latin typeface="Arial Unicode MS" pitchFamily="34" charset="-128"/>
              </a:rPr>
              <a:t>Whole population</a:t>
            </a:r>
          </a:p>
        </p:txBody>
      </p:sp>
      <p:grpSp>
        <p:nvGrpSpPr>
          <p:cNvPr id="60441" name="Group 57">
            <a:extLst>
              <a:ext uri="{FF2B5EF4-FFF2-40B4-BE49-F238E27FC236}">
                <a16:creationId xmlns:a16="http://schemas.microsoft.com/office/drawing/2014/main" id="{92529BC0-14C4-8484-BDD2-00654879454E}"/>
              </a:ext>
            </a:extLst>
          </p:cNvPr>
          <p:cNvGrpSpPr>
            <a:grpSpLocks noChangeAspect="1"/>
          </p:cNvGrpSpPr>
          <p:nvPr/>
        </p:nvGrpSpPr>
        <p:grpSpPr bwMode="auto">
          <a:xfrm>
            <a:off x="3041650" y="2324649"/>
            <a:ext cx="376238" cy="117475"/>
            <a:chOff x="1440" y="2968"/>
            <a:chExt cx="640" cy="216"/>
          </a:xfrm>
          <a:solidFill>
            <a:srgbClr val="002060"/>
          </a:solidFill>
        </p:grpSpPr>
        <p:sp>
          <p:nvSpPr>
            <p:cNvPr id="60539" name="Freeform 58">
              <a:extLst>
                <a:ext uri="{FF2B5EF4-FFF2-40B4-BE49-F238E27FC236}">
                  <a16:creationId xmlns:a16="http://schemas.microsoft.com/office/drawing/2014/main" id="{FC4A85C2-A149-404E-EE42-06C77BD79C03}"/>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40" name="Oval 59">
              <a:extLst>
                <a:ext uri="{FF2B5EF4-FFF2-40B4-BE49-F238E27FC236}">
                  <a16:creationId xmlns:a16="http://schemas.microsoft.com/office/drawing/2014/main" id="{5DE77332-AFDF-4E98-0089-2CDB8E37FA28}"/>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42" name="Group 60">
            <a:extLst>
              <a:ext uri="{FF2B5EF4-FFF2-40B4-BE49-F238E27FC236}">
                <a16:creationId xmlns:a16="http://schemas.microsoft.com/office/drawing/2014/main" id="{4BBE5B96-53DC-F980-ADB5-AF57CC757EB8}"/>
              </a:ext>
            </a:extLst>
          </p:cNvPr>
          <p:cNvGrpSpPr>
            <a:grpSpLocks noChangeAspect="1"/>
          </p:cNvGrpSpPr>
          <p:nvPr/>
        </p:nvGrpSpPr>
        <p:grpSpPr bwMode="auto">
          <a:xfrm>
            <a:off x="3167064" y="2440537"/>
            <a:ext cx="376237" cy="117475"/>
            <a:chOff x="1440" y="2968"/>
            <a:chExt cx="640" cy="216"/>
          </a:xfrm>
          <a:solidFill>
            <a:srgbClr val="002060"/>
          </a:solidFill>
        </p:grpSpPr>
        <p:sp>
          <p:nvSpPr>
            <p:cNvPr id="60537" name="Freeform 61">
              <a:extLst>
                <a:ext uri="{FF2B5EF4-FFF2-40B4-BE49-F238E27FC236}">
                  <a16:creationId xmlns:a16="http://schemas.microsoft.com/office/drawing/2014/main" id="{14B3FB40-865F-C3E8-3306-0D2B0BFEDA6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38" name="Oval 62">
              <a:extLst>
                <a:ext uri="{FF2B5EF4-FFF2-40B4-BE49-F238E27FC236}">
                  <a16:creationId xmlns:a16="http://schemas.microsoft.com/office/drawing/2014/main" id="{92FBAC0F-E4B8-2FB6-5B98-0EBCFE8CEE84}"/>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43" name="Group 63">
            <a:extLst>
              <a:ext uri="{FF2B5EF4-FFF2-40B4-BE49-F238E27FC236}">
                <a16:creationId xmlns:a16="http://schemas.microsoft.com/office/drawing/2014/main" id="{46EF36F9-D0E2-AEDD-DACD-25B3A23EA9FC}"/>
              </a:ext>
            </a:extLst>
          </p:cNvPr>
          <p:cNvGrpSpPr>
            <a:grpSpLocks noChangeAspect="1"/>
          </p:cNvGrpSpPr>
          <p:nvPr/>
        </p:nvGrpSpPr>
        <p:grpSpPr bwMode="auto">
          <a:xfrm>
            <a:off x="3543300" y="2440537"/>
            <a:ext cx="374650" cy="117475"/>
            <a:chOff x="1440" y="2968"/>
            <a:chExt cx="640" cy="216"/>
          </a:xfrm>
          <a:solidFill>
            <a:srgbClr val="002060"/>
          </a:solidFill>
        </p:grpSpPr>
        <p:sp>
          <p:nvSpPr>
            <p:cNvPr id="60535" name="Freeform 64">
              <a:extLst>
                <a:ext uri="{FF2B5EF4-FFF2-40B4-BE49-F238E27FC236}">
                  <a16:creationId xmlns:a16="http://schemas.microsoft.com/office/drawing/2014/main" id="{C2D5F622-0008-AE9C-9CDB-7FECC6E12B9C}"/>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36" name="Oval 65">
              <a:extLst>
                <a:ext uri="{FF2B5EF4-FFF2-40B4-BE49-F238E27FC236}">
                  <a16:creationId xmlns:a16="http://schemas.microsoft.com/office/drawing/2014/main" id="{6F4F2159-5E4B-7582-74A2-90E257EEFB0A}"/>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44" name="Group 66">
            <a:extLst>
              <a:ext uri="{FF2B5EF4-FFF2-40B4-BE49-F238E27FC236}">
                <a16:creationId xmlns:a16="http://schemas.microsoft.com/office/drawing/2014/main" id="{71F94C77-4973-6032-78CE-A9E2E5F31F2C}"/>
              </a:ext>
            </a:extLst>
          </p:cNvPr>
          <p:cNvGrpSpPr>
            <a:grpSpLocks noChangeAspect="1"/>
          </p:cNvGrpSpPr>
          <p:nvPr/>
        </p:nvGrpSpPr>
        <p:grpSpPr bwMode="auto">
          <a:xfrm>
            <a:off x="3354389" y="2615161"/>
            <a:ext cx="376237" cy="119062"/>
            <a:chOff x="1440" y="2968"/>
            <a:chExt cx="640" cy="216"/>
          </a:xfrm>
          <a:solidFill>
            <a:srgbClr val="002060"/>
          </a:solidFill>
        </p:grpSpPr>
        <p:sp>
          <p:nvSpPr>
            <p:cNvPr id="60533" name="Freeform 67">
              <a:extLst>
                <a:ext uri="{FF2B5EF4-FFF2-40B4-BE49-F238E27FC236}">
                  <a16:creationId xmlns:a16="http://schemas.microsoft.com/office/drawing/2014/main" id="{64FE23F1-EDCD-9CF3-07E0-452BDBF6B440}"/>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34" name="Oval 68">
              <a:extLst>
                <a:ext uri="{FF2B5EF4-FFF2-40B4-BE49-F238E27FC236}">
                  <a16:creationId xmlns:a16="http://schemas.microsoft.com/office/drawing/2014/main" id="{32A1D317-701B-206B-E2B1-05DE97E69497}"/>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45" name="Group 69">
            <a:extLst>
              <a:ext uri="{FF2B5EF4-FFF2-40B4-BE49-F238E27FC236}">
                <a16:creationId xmlns:a16="http://schemas.microsoft.com/office/drawing/2014/main" id="{F5BE9940-C354-465A-C4DF-FA511A5EE3A7}"/>
              </a:ext>
            </a:extLst>
          </p:cNvPr>
          <p:cNvGrpSpPr>
            <a:grpSpLocks noChangeAspect="1"/>
          </p:cNvGrpSpPr>
          <p:nvPr/>
        </p:nvGrpSpPr>
        <p:grpSpPr bwMode="auto">
          <a:xfrm>
            <a:off x="3479800" y="2265912"/>
            <a:ext cx="376238" cy="117475"/>
            <a:chOff x="1440" y="2968"/>
            <a:chExt cx="640" cy="216"/>
          </a:xfrm>
          <a:solidFill>
            <a:srgbClr val="002060"/>
          </a:solidFill>
        </p:grpSpPr>
        <p:sp>
          <p:nvSpPr>
            <p:cNvPr id="60531" name="Freeform 70">
              <a:extLst>
                <a:ext uri="{FF2B5EF4-FFF2-40B4-BE49-F238E27FC236}">
                  <a16:creationId xmlns:a16="http://schemas.microsoft.com/office/drawing/2014/main" id="{87396BD0-6777-A47C-348C-A178840C73E0}"/>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32" name="Oval 71">
              <a:extLst>
                <a:ext uri="{FF2B5EF4-FFF2-40B4-BE49-F238E27FC236}">
                  <a16:creationId xmlns:a16="http://schemas.microsoft.com/office/drawing/2014/main" id="{14489B17-4F90-13DE-4385-3FF88A4C89A0}"/>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0446" name="Text Box 72">
            <a:extLst>
              <a:ext uri="{FF2B5EF4-FFF2-40B4-BE49-F238E27FC236}">
                <a16:creationId xmlns:a16="http://schemas.microsoft.com/office/drawing/2014/main" id="{84F57C77-BFAB-57F6-8036-55DD950433DB}"/>
              </a:ext>
            </a:extLst>
          </p:cNvPr>
          <p:cNvSpPr txBox="1">
            <a:spLocks noChangeArrowheads="1"/>
          </p:cNvSpPr>
          <p:nvPr/>
        </p:nvSpPr>
        <p:spPr bwMode="auto">
          <a:xfrm>
            <a:off x="7612063" y="1740448"/>
            <a:ext cx="1941512"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10000"/>
              </a:spcBef>
              <a:buClrTx/>
              <a:buSzTx/>
              <a:buFontTx/>
              <a:buNone/>
            </a:pPr>
            <a:r>
              <a:rPr lang="en-US" altLang="en-US" sz="1600">
                <a:solidFill>
                  <a:srgbClr val="0033CC"/>
                </a:solidFill>
                <a:latin typeface="Arial Unicode MS" pitchFamily="34" charset="-128"/>
              </a:rPr>
              <a:t>Death</a:t>
            </a:r>
          </a:p>
          <a:p>
            <a:pPr eaLnBrk="1" hangingPunct="1">
              <a:spcBef>
                <a:spcPct val="10000"/>
              </a:spcBef>
              <a:buClrTx/>
              <a:buSzTx/>
              <a:buFontTx/>
              <a:buNone/>
            </a:pPr>
            <a:r>
              <a:rPr lang="en-US" altLang="en-US" sz="1600">
                <a:solidFill>
                  <a:srgbClr val="0033CC"/>
                </a:solidFill>
                <a:latin typeface="Arial Unicode MS" pitchFamily="34" charset="-128"/>
              </a:rPr>
              <a:t>(Natural mortality)</a:t>
            </a:r>
          </a:p>
        </p:txBody>
      </p:sp>
      <p:grpSp>
        <p:nvGrpSpPr>
          <p:cNvPr id="60447" name="Group 73">
            <a:extLst>
              <a:ext uri="{FF2B5EF4-FFF2-40B4-BE49-F238E27FC236}">
                <a16:creationId xmlns:a16="http://schemas.microsoft.com/office/drawing/2014/main" id="{94AD5B46-06BE-4E22-8AA2-E4E44BB64C2A}"/>
              </a:ext>
            </a:extLst>
          </p:cNvPr>
          <p:cNvGrpSpPr>
            <a:grpSpLocks noChangeAspect="1"/>
          </p:cNvGrpSpPr>
          <p:nvPr/>
        </p:nvGrpSpPr>
        <p:grpSpPr bwMode="auto">
          <a:xfrm rot="10646694">
            <a:off x="7924800" y="2381798"/>
            <a:ext cx="623888" cy="196850"/>
            <a:chOff x="1440" y="2968"/>
            <a:chExt cx="640" cy="216"/>
          </a:xfrm>
          <a:solidFill>
            <a:srgbClr val="FF0000"/>
          </a:solidFill>
        </p:grpSpPr>
        <p:sp>
          <p:nvSpPr>
            <p:cNvPr id="60529" name="Freeform 74">
              <a:extLst>
                <a:ext uri="{FF2B5EF4-FFF2-40B4-BE49-F238E27FC236}">
                  <a16:creationId xmlns:a16="http://schemas.microsoft.com/office/drawing/2014/main" id="{C14FE69B-3379-5B56-5BEF-68880B33463D}"/>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30" name="Oval 75">
              <a:extLst>
                <a:ext uri="{FF2B5EF4-FFF2-40B4-BE49-F238E27FC236}">
                  <a16:creationId xmlns:a16="http://schemas.microsoft.com/office/drawing/2014/main" id="{BD945027-BBA1-B4C4-4CB5-D4550EB5CCB3}"/>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48" name="Group 76">
            <a:extLst>
              <a:ext uri="{FF2B5EF4-FFF2-40B4-BE49-F238E27FC236}">
                <a16:creationId xmlns:a16="http://schemas.microsoft.com/office/drawing/2014/main" id="{777BE4ED-F128-9AC4-E57B-657A3A175B07}"/>
              </a:ext>
            </a:extLst>
          </p:cNvPr>
          <p:cNvGrpSpPr>
            <a:grpSpLocks noChangeAspect="1"/>
          </p:cNvGrpSpPr>
          <p:nvPr/>
        </p:nvGrpSpPr>
        <p:grpSpPr bwMode="auto">
          <a:xfrm rot="10646694">
            <a:off x="8551863" y="2381798"/>
            <a:ext cx="622300" cy="196850"/>
            <a:chOff x="1440" y="2968"/>
            <a:chExt cx="640" cy="216"/>
          </a:xfrm>
          <a:solidFill>
            <a:srgbClr val="FF0000"/>
          </a:solidFill>
        </p:grpSpPr>
        <p:sp>
          <p:nvSpPr>
            <p:cNvPr id="60527" name="Freeform 77">
              <a:extLst>
                <a:ext uri="{FF2B5EF4-FFF2-40B4-BE49-F238E27FC236}">
                  <a16:creationId xmlns:a16="http://schemas.microsoft.com/office/drawing/2014/main" id="{DCDA6930-FEE3-AF82-7C65-CDC502888A1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28" name="Oval 78">
              <a:extLst>
                <a:ext uri="{FF2B5EF4-FFF2-40B4-BE49-F238E27FC236}">
                  <a16:creationId xmlns:a16="http://schemas.microsoft.com/office/drawing/2014/main" id="{36E71C37-1B53-0699-BEE6-128283DCB5FD}"/>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
        <p:nvSpPr>
          <p:cNvPr id="60449" name="Line 79">
            <a:extLst>
              <a:ext uri="{FF2B5EF4-FFF2-40B4-BE49-F238E27FC236}">
                <a16:creationId xmlns:a16="http://schemas.microsoft.com/office/drawing/2014/main" id="{F19D5088-11EF-C50A-C464-04758A893A98}"/>
              </a:ext>
            </a:extLst>
          </p:cNvPr>
          <p:cNvSpPr>
            <a:spLocks noChangeShapeType="1"/>
          </p:cNvSpPr>
          <p:nvPr/>
        </p:nvSpPr>
        <p:spPr bwMode="auto">
          <a:xfrm flipV="1">
            <a:off x="7112000" y="2207173"/>
            <a:ext cx="438150" cy="29210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60450" name="Line 80">
            <a:extLst>
              <a:ext uri="{FF2B5EF4-FFF2-40B4-BE49-F238E27FC236}">
                <a16:creationId xmlns:a16="http://schemas.microsoft.com/office/drawing/2014/main" id="{ED438486-6923-292B-77A9-F8047FA95F82}"/>
              </a:ext>
            </a:extLst>
          </p:cNvPr>
          <p:cNvSpPr>
            <a:spLocks noChangeShapeType="1"/>
          </p:cNvSpPr>
          <p:nvPr/>
        </p:nvSpPr>
        <p:spPr bwMode="auto">
          <a:xfrm rot="2145261" flipV="1">
            <a:off x="7173913" y="3258099"/>
            <a:ext cx="438150" cy="290513"/>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60451" name="Text Box 81">
            <a:extLst>
              <a:ext uri="{FF2B5EF4-FFF2-40B4-BE49-F238E27FC236}">
                <a16:creationId xmlns:a16="http://schemas.microsoft.com/office/drawing/2014/main" id="{9FF8194B-0618-1964-9F71-46C34636C2C6}"/>
              </a:ext>
            </a:extLst>
          </p:cNvPr>
          <p:cNvSpPr txBox="1">
            <a:spLocks noChangeArrowheads="1"/>
          </p:cNvSpPr>
          <p:nvPr/>
        </p:nvSpPr>
        <p:spPr bwMode="auto">
          <a:xfrm>
            <a:off x="7673976" y="3140623"/>
            <a:ext cx="1941513"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10000"/>
              </a:spcBef>
              <a:buClrTx/>
              <a:buSzTx/>
              <a:buFontTx/>
              <a:buNone/>
            </a:pPr>
            <a:r>
              <a:rPr lang="en-US" altLang="en-US" sz="1600">
                <a:solidFill>
                  <a:srgbClr val="0033CC"/>
                </a:solidFill>
                <a:latin typeface="Arial Unicode MS" pitchFamily="34" charset="-128"/>
              </a:rPr>
              <a:t>Catch</a:t>
            </a:r>
          </a:p>
          <a:p>
            <a:pPr eaLnBrk="1" hangingPunct="1">
              <a:spcBef>
                <a:spcPct val="10000"/>
              </a:spcBef>
              <a:buClrTx/>
              <a:buSzTx/>
              <a:buFontTx/>
              <a:buNone/>
            </a:pPr>
            <a:r>
              <a:rPr lang="en-US" altLang="en-US" sz="1600">
                <a:solidFill>
                  <a:srgbClr val="0033CC"/>
                </a:solidFill>
                <a:latin typeface="Arial Unicode MS" pitchFamily="34" charset="-128"/>
              </a:rPr>
              <a:t>(Fishing mortality)</a:t>
            </a:r>
          </a:p>
        </p:txBody>
      </p:sp>
      <p:grpSp>
        <p:nvGrpSpPr>
          <p:cNvPr id="60461" name="Group 103">
            <a:extLst>
              <a:ext uri="{FF2B5EF4-FFF2-40B4-BE49-F238E27FC236}">
                <a16:creationId xmlns:a16="http://schemas.microsoft.com/office/drawing/2014/main" id="{6FB6A9D7-5742-0A1A-1EC1-A4915CEADF1B}"/>
              </a:ext>
            </a:extLst>
          </p:cNvPr>
          <p:cNvGrpSpPr>
            <a:grpSpLocks noChangeAspect="1"/>
          </p:cNvGrpSpPr>
          <p:nvPr/>
        </p:nvGrpSpPr>
        <p:grpSpPr bwMode="auto">
          <a:xfrm>
            <a:off x="8050214" y="4482061"/>
            <a:ext cx="623887" cy="196850"/>
            <a:chOff x="1440" y="2968"/>
            <a:chExt cx="640" cy="216"/>
          </a:xfrm>
        </p:grpSpPr>
        <p:sp>
          <p:nvSpPr>
            <p:cNvPr id="60513" name="Freeform 104">
              <a:extLst>
                <a:ext uri="{FF2B5EF4-FFF2-40B4-BE49-F238E27FC236}">
                  <a16:creationId xmlns:a16="http://schemas.microsoft.com/office/drawing/2014/main" id="{7DA89339-6824-AF34-E4C8-A1AD8040D727}"/>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14" name="Oval 105">
              <a:extLst>
                <a:ext uri="{FF2B5EF4-FFF2-40B4-BE49-F238E27FC236}">
                  <a16:creationId xmlns:a16="http://schemas.microsoft.com/office/drawing/2014/main" id="{610EF344-E139-6A93-DE56-D4829D751408}"/>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2" name="Group 106">
            <a:extLst>
              <a:ext uri="{FF2B5EF4-FFF2-40B4-BE49-F238E27FC236}">
                <a16:creationId xmlns:a16="http://schemas.microsoft.com/office/drawing/2014/main" id="{000A2D53-EEC0-DFE7-AC0A-A8B937B8F0CF}"/>
              </a:ext>
            </a:extLst>
          </p:cNvPr>
          <p:cNvGrpSpPr>
            <a:grpSpLocks noChangeAspect="1"/>
          </p:cNvGrpSpPr>
          <p:nvPr/>
        </p:nvGrpSpPr>
        <p:grpSpPr bwMode="auto">
          <a:xfrm>
            <a:off x="7988300" y="4074074"/>
            <a:ext cx="622300" cy="195263"/>
            <a:chOff x="1440" y="2968"/>
            <a:chExt cx="640" cy="216"/>
          </a:xfrm>
        </p:grpSpPr>
        <p:sp>
          <p:nvSpPr>
            <p:cNvPr id="60511" name="Freeform 107">
              <a:extLst>
                <a:ext uri="{FF2B5EF4-FFF2-40B4-BE49-F238E27FC236}">
                  <a16:creationId xmlns:a16="http://schemas.microsoft.com/office/drawing/2014/main" id="{F5E4F7D3-A759-A8A0-F48F-037C1C774100}"/>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12" name="Oval 108">
              <a:extLst>
                <a:ext uri="{FF2B5EF4-FFF2-40B4-BE49-F238E27FC236}">
                  <a16:creationId xmlns:a16="http://schemas.microsoft.com/office/drawing/2014/main" id="{253180C1-2E61-2B0B-7E19-FD4B45AF9F29}"/>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3" name="Group 109">
            <a:extLst>
              <a:ext uri="{FF2B5EF4-FFF2-40B4-BE49-F238E27FC236}">
                <a16:creationId xmlns:a16="http://schemas.microsoft.com/office/drawing/2014/main" id="{357D71A1-F0A2-7635-6B9A-A1875B441A3B}"/>
              </a:ext>
            </a:extLst>
          </p:cNvPr>
          <p:cNvGrpSpPr>
            <a:grpSpLocks noChangeAspect="1"/>
          </p:cNvGrpSpPr>
          <p:nvPr/>
        </p:nvGrpSpPr>
        <p:grpSpPr bwMode="auto">
          <a:xfrm>
            <a:off x="8426450" y="4015336"/>
            <a:ext cx="622300" cy="196850"/>
            <a:chOff x="1440" y="2968"/>
            <a:chExt cx="640" cy="216"/>
          </a:xfrm>
        </p:grpSpPr>
        <p:sp>
          <p:nvSpPr>
            <p:cNvPr id="60509" name="Freeform 110">
              <a:extLst>
                <a:ext uri="{FF2B5EF4-FFF2-40B4-BE49-F238E27FC236}">
                  <a16:creationId xmlns:a16="http://schemas.microsoft.com/office/drawing/2014/main" id="{C8363FC8-D099-C2A4-7445-A05A58F08FF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10" name="Oval 111">
              <a:extLst>
                <a:ext uri="{FF2B5EF4-FFF2-40B4-BE49-F238E27FC236}">
                  <a16:creationId xmlns:a16="http://schemas.microsoft.com/office/drawing/2014/main" id="{B986E962-7BFB-98AC-25B7-918D98116BF5}"/>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4" name="Group 112">
            <a:extLst>
              <a:ext uri="{FF2B5EF4-FFF2-40B4-BE49-F238E27FC236}">
                <a16:creationId xmlns:a16="http://schemas.microsoft.com/office/drawing/2014/main" id="{20EABD19-2E04-3947-E3C4-E1D3F1729085}"/>
              </a:ext>
            </a:extLst>
          </p:cNvPr>
          <p:cNvGrpSpPr>
            <a:grpSpLocks noChangeAspect="1"/>
          </p:cNvGrpSpPr>
          <p:nvPr/>
        </p:nvGrpSpPr>
        <p:grpSpPr bwMode="auto">
          <a:xfrm>
            <a:off x="8362950" y="3899449"/>
            <a:ext cx="623888" cy="195263"/>
            <a:chOff x="1440" y="2968"/>
            <a:chExt cx="640" cy="216"/>
          </a:xfrm>
        </p:grpSpPr>
        <p:sp>
          <p:nvSpPr>
            <p:cNvPr id="60507" name="Freeform 113">
              <a:extLst>
                <a:ext uri="{FF2B5EF4-FFF2-40B4-BE49-F238E27FC236}">
                  <a16:creationId xmlns:a16="http://schemas.microsoft.com/office/drawing/2014/main" id="{D418F9D1-0DB4-134A-FDAB-977FF03E79B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08" name="Oval 114">
              <a:extLst>
                <a:ext uri="{FF2B5EF4-FFF2-40B4-BE49-F238E27FC236}">
                  <a16:creationId xmlns:a16="http://schemas.microsoft.com/office/drawing/2014/main" id="{72A0B429-65F1-2C2A-99A5-5714139DA031}"/>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5" name="Group 115">
            <a:extLst>
              <a:ext uri="{FF2B5EF4-FFF2-40B4-BE49-F238E27FC236}">
                <a16:creationId xmlns:a16="http://schemas.microsoft.com/office/drawing/2014/main" id="{67B7BBBD-C9EC-C3B9-3988-2BFD0B355603}"/>
              </a:ext>
            </a:extLst>
          </p:cNvPr>
          <p:cNvGrpSpPr>
            <a:grpSpLocks noChangeAspect="1"/>
          </p:cNvGrpSpPr>
          <p:nvPr/>
        </p:nvGrpSpPr>
        <p:grpSpPr bwMode="auto">
          <a:xfrm>
            <a:off x="7988300" y="3899449"/>
            <a:ext cx="622300" cy="195263"/>
            <a:chOff x="1440" y="2968"/>
            <a:chExt cx="640" cy="216"/>
          </a:xfrm>
        </p:grpSpPr>
        <p:sp>
          <p:nvSpPr>
            <p:cNvPr id="60505" name="Freeform 116">
              <a:extLst>
                <a:ext uri="{FF2B5EF4-FFF2-40B4-BE49-F238E27FC236}">
                  <a16:creationId xmlns:a16="http://schemas.microsoft.com/office/drawing/2014/main" id="{CCC7B448-DC35-A3D5-0764-288433017E18}"/>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06" name="Oval 117">
              <a:extLst>
                <a:ext uri="{FF2B5EF4-FFF2-40B4-BE49-F238E27FC236}">
                  <a16:creationId xmlns:a16="http://schemas.microsoft.com/office/drawing/2014/main" id="{71012AB1-1EE7-4831-3A14-862D92DB7770}"/>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6" name="Group 118">
            <a:extLst>
              <a:ext uri="{FF2B5EF4-FFF2-40B4-BE49-F238E27FC236}">
                <a16:creationId xmlns:a16="http://schemas.microsoft.com/office/drawing/2014/main" id="{9D7C7F9D-1A41-36EE-57B6-7E6AAD0DB694}"/>
              </a:ext>
            </a:extLst>
          </p:cNvPr>
          <p:cNvGrpSpPr>
            <a:grpSpLocks noChangeAspect="1"/>
          </p:cNvGrpSpPr>
          <p:nvPr/>
        </p:nvGrpSpPr>
        <p:grpSpPr bwMode="auto">
          <a:xfrm>
            <a:off x="8301039" y="4191549"/>
            <a:ext cx="623887" cy="195263"/>
            <a:chOff x="1440" y="2968"/>
            <a:chExt cx="640" cy="216"/>
          </a:xfrm>
        </p:grpSpPr>
        <p:sp>
          <p:nvSpPr>
            <p:cNvPr id="60503" name="Freeform 119">
              <a:extLst>
                <a:ext uri="{FF2B5EF4-FFF2-40B4-BE49-F238E27FC236}">
                  <a16:creationId xmlns:a16="http://schemas.microsoft.com/office/drawing/2014/main" id="{060EC3B6-7A7D-A4AE-C13A-48BFACAA8BFB}"/>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04" name="Oval 120">
              <a:extLst>
                <a:ext uri="{FF2B5EF4-FFF2-40B4-BE49-F238E27FC236}">
                  <a16:creationId xmlns:a16="http://schemas.microsoft.com/office/drawing/2014/main" id="{367601CE-ACD1-8722-6447-4CEEBD62BF92}"/>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67" name="Group 121">
            <a:extLst>
              <a:ext uri="{FF2B5EF4-FFF2-40B4-BE49-F238E27FC236}">
                <a16:creationId xmlns:a16="http://schemas.microsoft.com/office/drawing/2014/main" id="{8A36690A-77DF-08B3-8F29-3B8B1A60A52B}"/>
              </a:ext>
            </a:extLst>
          </p:cNvPr>
          <p:cNvGrpSpPr>
            <a:grpSpLocks noChangeAspect="1"/>
          </p:cNvGrpSpPr>
          <p:nvPr/>
        </p:nvGrpSpPr>
        <p:grpSpPr bwMode="auto">
          <a:xfrm>
            <a:off x="7924800" y="4248698"/>
            <a:ext cx="623888" cy="196850"/>
            <a:chOff x="1440" y="2968"/>
            <a:chExt cx="640" cy="216"/>
          </a:xfrm>
        </p:grpSpPr>
        <p:sp>
          <p:nvSpPr>
            <p:cNvPr id="60501" name="Freeform 122">
              <a:extLst>
                <a:ext uri="{FF2B5EF4-FFF2-40B4-BE49-F238E27FC236}">
                  <a16:creationId xmlns:a16="http://schemas.microsoft.com/office/drawing/2014/main" id="{10E51EA7-86F0-DA4B-FA39-26A777F935DA}"/>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endParaRPr lang="en-IN"/>
            </a:p>
          </p:txBody>
        </p:sp>
        <p:sp>
          <p:nvSpPr>
            <p:cNvPr id="60502" name="Oval 123">
              <a:extLst>
                <a:ext uri="{FF2B5EF4-FFF2-40B4-BE49-F238E27FC236}">
                  <a16:creationId xmlns:a16="http://schemas.microsoft.com/office/drawing/2014/main" id="{E260CA69-5CD2-F568-792E-3C0CDB03BE7F}"/>
                </a:ext>
              </a:extLst>
            </p:cNvPr>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pic>
        <p:nvPicPr>
          <p:cNvPr id="60468" name="Picture 124" descr="Purse seining">
            <a:extLst>
              <a:ext uri="{FF2B5EF4-FFF2-40B4-BE49-F238E27FC236}">
                <a16:creationId xmlns:a16="http://schemas.microsoft.com/office/drawing/2014/main" id="{2A443782-420A-1D2C-9D25-9629EB7D7D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3975" y="3724824"/>
            <a:ext cx="1555750" cy="1457325"/>
          </a:xfrm>
          <a:prstGeom prst="rect">
            <a:avLst/>
          </a:prstGeom>
          <a:solidFill>
            <a:srgbClr val="FF0000"/>
          </a:solidFill>
          <a:ln>
            <a:noFill/>
          </a:ln>
        </p:spPr>
      </p:pic>
      <p:grpSp>
        <p:nvGrpSpPr>
          <p:cNvPr id="60469" name="Group 125">
            <a:extLst>
              <a:ext uri="{FF2B5EF4-FFF2-40B4-BE49-F238E27FC236}">
                <a16:creationId xmlns:a16="http://schemas.microsoft.com/office/drawing/2014/main" id="{86F74CF2-892D-56CE-FFF9-A165D6F6E7D5}"/>
              </a:ext>
            </a:extLst>
          </p:cNvPr>
          <p:cNvGrpSpPr>
            <a:grpSpLocks noChangeAspect="1"/>
          </p:cNvGrpSpPr>
          <p:nvPr/>
        </p:nvGrpSpPr>
        <p:grpSpPr bwMode="auto">
          <a:xfrm>
            <a:off x="7799389" y="4715423"/>
            <a:ext cx="623887" cy="196850"/>
            <a:chOff x="1440" y="2968"/>
            <a:chExt cx="640" cy="216"/>
          </a:xfrm>
          <a:solidFill>
            <a:srgbClr val="FF0000"/>
          </a:solidFill>
        </p:grpSpPr>
        <p:sp>
          <p:nvSpPr>
            <p:cNvPr id="60499" name="Freeform 126">
              <a:extLst>
                <a:ext uri="{FF2B5EF4-FFF2-40B4-BE49-F238E27FC236}">
                  <a16:creationId xmlns:a16="http://schemas.microsoft.com/office/drawing/2014/main" id="{FD267F83-4C82-5550-78A8-B0EF4372C45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500" name="Oval 127">
              <a:extLst>
                <a:ext uri="{FF2B5EF4-FFF2-40B4-BE49-F238E27FC236}">
                  <a16:creationId xmlns:a16="http://schemas.microsoft.com/office/drawing/2014/main" id="{10729975-BBE7-18CC-3811-0A2F13BABB35}"/>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0" name="Group 128">
            <a:extLst>
              <a:ext uri="{FF2B5EF4-FFF2-40B4-BE49-F238E27FC236}">
                <a16:creationId xmlns:a16="http://schemas.microsoft.com/office/drawing/2014/main" id="{9A8671D2-3287-40DA-4BA8-354C91792FC3}"/>
              </a:ext>
            </a:extLst>
          </p:cNvPr>
          <p:cNvGrpSpPr>
            <a:grpSpLocks noChangeAspect="1"/>
          </p:cNvGrpSpPr>
          <p:nvPr/>
        </p:nvGrpSpPr>
        <p:grpSpPr bwMode="auto">
          <a:xfrm>
            <a:off x="7924800" y="4832899"/>
            <a:ext cx="623888" cy="195263"/>
            <a:chOff x="1440" y="2968"/>
            <a:chExt cx="640" cy="216"/>
          </a:xfrm>
          <a:solidFill>
            <a:srgbClr val="FF0000"/>
          </a:solidFill>
        </p:grpSpPr>
        <p:sp>
          <p:nvSpPr>
            <p:cNvPr id="60497" name="Freeform 129">
              <a:extLst>
                <a:ext uri="{FF2B5EF4-FFF2-40B4-BE49-F238E27FC236}">
                  <a16:creationId xmlns:a16="http://schemas.microsoft.com/office/drawing/2014/main" id="{24A0C39C-B885-6B46-5D5E-86375893098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98" name="Oval 130">
              <a:extLst>
                <a:ext uri="{FF2B5EF4-FFF2-40B4-BE49-F238E27FC236}">
                  <a16:creationId xmlns:a16="http://schemas.microsoft.com/office/drawing/2014/main" id="{A29E1288-E712-F7EF-BD4D-53B7C72DB98D}"/>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1" name="Group 131">
            <a:extLst>
              <a:ext uri="{FF2B5EF4-FFF2-40B4-BE49-F238E27FC236}">
                <a16:creationId xmlns:a16="http://schemas.microsoft.com/office/drawing/2014/main" id="{8867EDFF-A219-6F67-F118-8FD961E11E54}"/>
              </a:ext>
            </a:extLst>
          </p:cNvPr>
          <p:cNvGrpSpPr>
            <a:grpSpLocks noChangeAspect="1"/>
          </p:cNvGrpSpPr>
          <p:nvPr/>
        </p:nvGrpSpPr>
        <p:grpSpPr bwMode="auto">
          <a:xfrm>
            <a:off x="8050214" y="4948786"/>
            <a:ext cx="623887" cy="196850"/>
            <a:chOff x="1440" y="2968"/>
            <a:chExt cx="640" cy="216"/>
          </a:xfrm>
          <a:solidFill>
            <a:srgbClr val="FF0000"/>
          </a:solidFill>
        </p:grpSpPr>
        <p:sp>
          <p:nvSpPr>
            <p:cNvPr id="60495" name="Freeform 132">
              <a:extLst>
                <a:ext uri="{FF2B5EF4-FFF2-40B4-BE49-F238E27FC236}">
                  <a16:creationId xmlns:a16="http://schemas.microsoft.com/office/drawing/2014/main" id="{412F7ACC-23CA-41D2-1A39-BC5B52E74E0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96" name="Oval 133">
              <a:extLst>
                <a:ext uri="{FF2B5EF4-FFF2-40B4-BE49-F238E27FC236}">
                  <a16:creationId xmlns:a16="http://schemas.microsoft.com/office/drawing/2014/main" id="{34D143E1-9921-0516-E91A-50129CDD0CE3}"/>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2" name="Group 134">
            <a:extLst>
              <a:ext uri="{FF2B5EF4-FFF2-40B4-BE49-F238E27FC236}">
                <a16:creationId xmlns:a16="http://schemas.microsoft.com/office/drawing/2014/main" id="{641FF9B1-AFB0-3F96-7F0D-EDF71E0E5C3F}"/>
              </a:ext>
            </a:extLst>
          </p:cNvPr>
          <p:cNvGrpSpPr>
            <a:grpSpLocks noChangeAspect="1"/>
          </p:cNvGrpSpPr>
          <p:nvPr/>
        </p:nvGrpSpPr>
        <p:grpSpPr bwMode="auto">
          <a:xfrm>
            <a:off x="8362950" y="4891636"/>
            <a:ext cx="623888" cy="195262"/>
            <a:chOff x="1440" y="2968"/>
            <a:chExt cx="640" cy="216"/>
          </a:xfrm>
          <a:solidFill>
            <a:srgbClr val="FF0000"/>
          </a:solidFill>
        </p:grpSpPr>
        <p:sp>
          <p:nvSpPr>
            <p:cNvPr id="60493" name="Freeform 135">
              <a:extLst>
                <a:ext uri="{FF2B5EF4-FFF2-40B4-BE49-F238E27FC236}">
                  <a16:creationId xmlns:a16="http://schemas.microsoft.com/office/drawing/2014/main" id="{351D85A3-9B39-4D69-226D-C05B6AA0BBE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94" name="Oval 136">
              <a:extLst>
                <a:ext uri="{FF2B5EF4-FFF2-40B4-BE49-F238E27FC236}">
                  <a16:creationId xmlns:a16="http://schemas.microsoft.com/office/drawing/2014/main" id="{96F898BD-76AC-1858-E22F-320792298CE5}"/>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3" name="Group 137">
            <a:extLst>
              <a:ext uri="{FF2B5EF4-FFF2-40B4-BE49-F238E27FC236}">
                <a16:creationId xmlns:a16="http://schemas.microsoft.com/office/drawing/2014/main" id="{F78DAD9C-DBBB-06D6-3452-07990C9A028C}"/>
              </a:ext>
            </a:extLst>
          </p:cNvPr>
          <p:cNvGrpSpPr>
            <a:grpSpLocks noChangeAspect="1"/>
          </p:cNvGrpSpPr>
          <p:nvPr/>
        </p:nvGrpSpPr>
        <p:grpSpPr bwMode="auto">
          <a:xfrm>
            <a:off x="8237539" y="4715423"/>
            <a:ext cx="623887" cy="196850"/>
            <a:chOff x="1440" y="2968"/>
            <a:chExt cx="640" cy="216"/>
          </a:xfrm>
          <a:solidFill>
            <a:srgbClr val="FF0000"/>
          </a:solidFill>
        </p:grpSpPr>
        <p:sp>
          <p:nvSpPr>
            <p:cNvPr id="60491" name="Freeform 138">
              <a:extLst>
                <a:ext uri="{FF2B5EF4-FFF2-40B4-BE49-F238E27FC236}">
                  <a16:creationId xmlns:a16="http://schemas.microsoft.com/office/drawing/2014/main" id="{F172B8FD-5FAB-B078-C594-66AA913B1F16}"/>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92" name="Oval 139">
              <a:extLst>
                <a:ext uri="{FF2B5EF4-FFF2-40B4-BE49-F238E27FC236}">
                  <a16:creationId xmlns:a16="http://schemas.microsoft.com/office/drawing/2014/main" id="{4E66552F-A7AA-A3E5-C0B9-B8F793A6E8CA}"/>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4" name="Group 140">
            <a:extLst>
              <a:ext uri="{FF2B5EF4-FFF2-40B4-BE49-F238E27FC236}">
                <a16:creationId xmlns:a16="http://schemas.microsoft.com/office/drawing/2014/main" id="{89AFFEB9-0BF7-CD63-1612-D8ADDC5E374A}"/>
              </a:ext>
            </a:extLst>
          </p:cNvPr>
          <p:cNvGrpSpPr>
            <a:grpSpLocks noChangeAspect="1"/>
          </p:cNvGrpSpPr>
          <p:nvPr/>
        </p:nvGrpSpPr>
        <p:grpSpPr bwMode="auto">
          <a:xfrm>
            <a:off x="7862889" y="4540799"/>
            <a:ext cx="623887" cy="195263"/>
            <a:chOff x="1440" y="2968"/>
            <a:chExt cx="640" cy="216"/>
          </a:xfrm>
          <a:solidFill>
            <a:srgbClr val="FF0000"/>
          </a:solidFill>
        </p:grpSpPr>
        <p:sp>
          <p:nvSpPr>
            <p:cNvPr id="60489" name="Freeform 141">
              <a:extLst>
                <a:ext uri="{FF2B5EF4-FFF2-40B4-BE49-F238E27FC236}">
                  <a16:creationId xmlns:a16="http://schemas.microsoft.com/office/drawing/2014/main" id="{9C79DC7F-0EF0-05EA-BE67-49B1D17A20C4}"/>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90" name="Oval 142">
              <a:extLst>
                <a:ext uri="{FF2B5EF4-FFF2-40B4-BE49-F238E27FC236}">
                  <a16:creationId xmlns:a16="http://schemas.microsoft.com/office/drawing/2014/main" id="{00E4BF23-AECC-2255-1598-30DAE8221225}"/>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5" name="Group 143">
            <a:extLst>
              <a:ext uri="{FF2B5EF4-FFF2-40B4-BE49-F238E27FC236}">
                <a16:creationId xmlns:a16="http://schemas.microsoft.com/office/drawing/2014/main" id="{2C16555A-1129-60A0-1963-5CE54AB8491D}"/>
              </a:ext>
            </a:extLst>
          </p:cNvPr>
          <p:cNvGrpSpPr>
            <a:grpSpLocks noChangeAspect="1"/>
          </p:cNvGrpSpPr>
          <p:nvPr/>
        </p:nvGrpSpPr>
        <p:grpSpPr bwMode="auto">
          <a:xfrm>
            <a:off x="8426450" y="4715423"/>
            <a:ext cx="622300" cy="196850"/>
            <a:chOff x="1440" y="2968"/>
            <a:chExt cx="640" cy="216"/>
          </a:xfrm>
          <a:solidFill>
            <a:srgbClr val="FF0000"/>
          </a:solidFill>
        </p:grpSpPr>
        <p:sp>
          <p:nvSpPr>
            <p:cNvPr id="60487" name="Freeform 144">
              <a:extLst>
                <a:ext uri="{FF2B5EF4-FFF2-40B4-BE49-F238E27FC236}">
                  <a16:creationId xmlns:a16="http://schemas.microsoft.com/office/drawing/2014/main" id="{CAE7D3E4-6397-24E7-73C6-2FD401F26879}"/>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88" name="Oval 145">
              <a:extLst>
                <a:ext uri="{FF2B5EF4-FFF2-40B4-BE49-F238E27FC236}">
                  <a16:creationId xmlns:a16="http://schemas.microsoft.com/office/drawing/2014/main" id="{CBC295D5-5A00-06B6-F2CC-3C20D265D481}"/>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60476" name="Group 146">
            <a:extLst>
              <a:ext uri="{FF2B5EF4-FFF2-40B4-BE49-F238E27FC236}">
                <a16:creationId xmlns:a16="http://schemas.microsoft.com/office/drawing/2014/main" id="{A48AB85A-3B17-C821-4B83-C6AC7D519236}"/>
              </a:ext>
            </a:extLst>
          </p:cNvPr>
          <p:cNvGrpSpPr>
            <a:grpSpLocks noChangeAspect="1"/>
          </p:cNvGrpSpPr>
          <p:nvPr/>
        </p:nvGrpSpPr>
        <p:grpSpPr bwMode="auto">
          <a:xfrm>
            <a:off x="8301039" y="4540799"/>
            <a:ext cx="623887" cy="195263"/>
            <a:chOff x="1440" y="2968"/>
            <a:chExt cx="640" cy="216"/>
          </a:xfrm>
          <a:solidFill>
            <a:srgbClr val="FF0000"/>
          </a:solidFill>
        </p:grpSpPr>
        <p:sp>
          <p:nvSpPr>
            <p:cNvPr id="60485" name="Freeform 147">
              <a:extLst>
                <a:ext uri="{FF2B5EF4-FFF2-40B4-BE49-F238E27FC236}">
                  <a16:creationId xmlns:a16="http://schemas.microsoft.com/office/drawing/2014/main" id="{3A34BA87-E708-2AA3-DE00-4C96A156ADB5}"/>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60486" name="Oval 148">
              <a:extLst>
                <a:ext uri="{FF2B5EF4-FFF2-40B4-BE49-F238E27FC236}">
                  <a16:creationId xmlns:a16="http://schemas.microsoft.com/office/drawing/2014/main" id="{55DBEF2F-19C4-496D-5821-3539AD7C86D5}"/>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aphicFrame>
        <p:nvGraphicFramePr>
          <p:cNvPr id="60477" name="Object 2">
            <a:extLst>
              <a:ext uri="{FF2B5EF4-FFF2-40B4-BE49-F238E27FC236}">
                <a16:creationId xmlns:a16="http://schemas.microsoft.com/office/drawing/2014/main" id="{102DBE5B-C2A1-5315-53C7-AA6E719F4DC5}"/>
              </a:ext>
            </a:extLst>
          </p:cNvPr>
          <p:cNvGraphicFramePr>
            <a:graphicFrameLocks noChangeAspect="1"/>
          </p:cNvGraphicFramePr>
          <p:nvPr>
            <p:extLst>
              <p:ext uri="{D42A27DB-BD31-4B8C-83A1-F6EECF244321}">
                <p14:modId xmlns:p14="http://schemas.microsoft.com/office/powerpoint/2010/main" val="2020914063"/>
              </p:ext>
            </p:extLst>
          </p:nvPr>
        </p:nvGraphicFramePr>
        <p:xfrm>
          <a:off x="2728914" y="4248698"/>
          <a:ext cx="1228725" cy="603250"/>
        </p:xfrm>
        <a:graphic>
          <a:graphicData uri="http://schemas.openxmlformats.org/presentationml/2006/ole">
            <mc:AlternateContent xmlns:mc="http://schemas.openxmlformats.org/markup-compatibility/2006">
              <mc:Choice xmlns:v="urn:schemas-microsoft-com:vml" Requires="v">
                <p:oleObj name="Photo Editor Photo" r:id="rId4" imgW="2534004" imgH="1333333" progId="">
                  <p:embed/>
                </p:oleObj>
              </mc:Choice>
              <mc:Fallback>
                <p:oleObj name="Photo Editor Photo" r:id="rId4" imgW="2534004" imgH="1333333" progId="">
                  <p:embed/>
                  <p:pic>
                    <p:nvPicPr>
                      <p:cNvPr id="60477" name="Object 2">
                        <a:extLst>
                          <a:ext uri="{FF2B5EF4-FFF2-40B4-BE49-F238E27FC236}">
                            <a16:creationId xmlns:a16="http://schemas.microsoft.com/office/drawing/2014/main" id="{102DBE5B-C2A1-5315-53C7-AA6E719F4DC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8914" y="4248698"/>
                        <a:ext cx="122872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0478" name="Line 150">
            <a:extLst>
              <a:ext uri="{FF2B5EF4-FFF2-40B4-BE49-F238E27FC236}">
                <a16:creationId xmlns:a16="http://schemas.microsoft.com/office/drawing/2014/main" id="{F52E5DA4-A42F-6B8E-427E-83699C2D84EC}"/>
              </a:ext>
            </a:extLst>
          </p:cNvPr>
          <p:cNvSpPr>
            <a:spLocks noChangeShapeType="1"/>
          </p:cNvSpPr>
          <p:nvPr/>
        </p:nvSpPr>
        <p:spPr bwMode="auto">
          <a:xfrm rot="4535616" flipV="1">
            <a:off x="4079876" y="2431011"/>
            <a:ext cx="407987" cy="312738"/>
          </a:xfrm>
          <a:prstGeom prst="line">
            <a:avLst/>
          </a:prstGeom>
          <a:noFill/>
          <a:ln w="50800">
            <a:solidFill>
              <a:srgbClr val="33CC33"/>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60479" name="Text Box 151">
            <a:extLst>
              <a:ext uri="{FF2B5EF4-FFF2-40B4-BE49-F238E27FC236}">
                <a16:creationId xmlns:a16="http://schemas.microsoft.com/office/drawing/2014/main" id="{9A1EE7A0-E32F-8ADF-705D-240E1C8D5232}"/>
              </a:ext>
            </a:extLst>
          </p:cNvPr>
          <p:cNvSpPr txBox="1">
            <a:spLocks noChangeArrowheads="1"/>
          </p:cNvSpPr>
          <p:nvPr/>
        </p:nvSpPr>
        <p:spPr bwMode="auto">
          <a:xfrm>
            <a:off x="4186239" y="2218286"/>
            <a:ext cx="473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00CC00"/>
                </a:solidFill>
                <a:latin typeface="Arial Unicode MS" pitchFamily="34" charset="-128"/>
              </a:rPr>
              <a:t>(+)</a:t>
            </a:r>
          </a:p>
        </p:txBody>
      </p:sp>
      <p:sp>
        <p:nvSpPr>
          <p:cNvPr id="60480" name="Text Box 152">
            <a:extLst>
              <a:ext uri="{FF2B5EF4-FFF2-40B4-BE49-F238E27FC236}">
                <a16:creationId xmlns:a16="http://schemas.microsoft.com/office/drawing/2014/main" id="{ABFF7F37-8566-C9E9-DE79-90B595B5A198}"/>
              </a:ext>
            </a:extLst>
          </p:cNvPr>
          <p:cNvSpPr txBox="1">
            <a:spLocks noChangeArrowheads="1"/>
          </p:cNvSpPr>
          <p:nvPr/>
        </p:nvSpPr>
        <p:spPr bwMode="auto">
          <a:xfrm>
            <a:off x="4127501" y="3983586"/>
            <a:ext cx="473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00CC00"/>
                </a:solidFill>
                <a:latin typeface="Arial Unicode MS" pitchFamily="34" charset="-128"/>
              </a:rPr>
              <a:t>(+)</a:t>
            </a:r>
          </a:p>
        </p:txBody>
      </p:sp>
      <p:sp>
        <p:nvSpPr>
          <p:cNvPr id="60481" name="Text Box 153">
            <a:extLst>
              <a:ext uri="{FF2B5EF4-FFF2-40B4-BE49-F238E27FC236}">
                <a16:creationId xmlns:a16="http://schemas.microsoft.com/office/drawing/2014/main" id="{EE0D3955-0C7C-CBB0-D964-88E34ABB4B95}"/>
              </a:ext>
            </a:extLst>
          </p:cNvPr>
          <p:cNvSpPr txBox="1">
            <a:spLocks noChangeArrowheads="1"/>
          </p:cNvSpPr>
          <p:nvPr/>
        </p:nvSpPr>
        <p:spPr bwMode="auto">
          <a:xfrm>
            <a:off x="7202489" y="2383386"/>
            <a:ext cx="473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FF0000"/>
                </a:solidFill>
                <a:latin typeface="Arial Unicode MS" pitchFamily="34" charset="-128"/>
              </a:rPr>
              <a:t>(-)</a:t>
            </a:r>
          </a:p>
        </p:txBody>
      </p:sp>
      <p:sp>
        <p:nvSpPr>
          <p:cNvPr id="60482" name="Text Box 154">
            <a:extLst>
              <a:ext uri="{FF2B5EF4-FFF2-40B4-BE49-F238E27FC236}">
                <a16:creationId xmlns:a16="http://schemas.microsoft.com/office/drawing/2014/main" id="{F1955AE9-263E-FB22-2F65-886AFC825532}"/>
              </a:ext>
            </a:extLst>
          </p:cNvPr>
          <p:cNvSpPr txBox="1">
            <a:spLocks noChangeArrowheads="1"/>
          </p:cNvSpPr>
          <p:nvPr/>
        </p:nvSpPr>
        <p:spPr bwMode="auto">
          <a:xfrm>
            <a:off x="7143751" y="3431136"/>
            <a:ext cx="4730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50000"/>
              </a:spcBef>
              <a:buClrTx/>
              <a:buSzTx/>
              <a:buFontTx/>
              <a:buNone/>
            </a:pPr>
            <a:r>
              <a:rPr lang="en-US" altLang="en-US" sz="1600">
                <a:solidFill>
                  <a:srgbClr val="FF0000"/>
                </a:solidFill>
                <a:latin typeface="Arial Unicode MS" pitchFamily="34" charset="-128"/>
              </a:rPr>
              <a:t>(-)</a:t>
            </a:r>
          </a:p>
        </p:txBody>
      </p:sp>
      <p:grpSp>
        <p:nvGrpSpPr>
          <p:cNvPr id="5" name="Group 60">
            <a:extLst>
              <a:ext uri="{FF2B5EF4-FFF2-40B4-BE49-F238E27FC236}">
                <a16:creationId xmlns:a16="http://schemas.microsoft.com/office/drawing/2014/main" id="{B9A4051D-9871-4A0D-26F4-1F2EB9000316}"/>
              </a:ext>
            </a:extLst>
          </p:cNvPr>
          <p:cNvGrpSpPr>
            <a:grpSpLocks noChangeAspect="1"/>
          </p:cNvGrpSpPr>
          <p:nvPr/>
        </p:nvGrpSpPr>
        <p:grpSpPr bwMode="auto">
          <a:xfrm>
            <a:off x="3165024" y="2440535"/>
            <a:ext cx="376237" cy="117475"/>
            <a:chOff x="1440" y="2968"/>
            <a:chExt cx="640" cy="216"/>
          </a:xfrm>
          <a:solidFill>
            <a:srgbClr val="002060"/>
          </a:solidFill>
        </p:grpSpPr>
        <p:sp>
          <p:nvSpPr>
            <p:cNvPr id="6" name="Freeform 61">
              <a:extLst>
                <a:ext uri="{FF2B5EF4-FFF2-40B4-BE49-F238E27FC236}">
                  <a16:creationId xmlns:a16="http://schemas.microsoft.com/office/drawing/2014/main" id="{6D21BF77-F96E-F3A4-A108-6FBD2A9D8421}"/>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7" name="Oval 62">
              <a:extLst>
                <a:ext uri="{FF2B5EF4-FFF2-40B4-BE49-F238E27FC236}">
                  <a16:creationId xmlns:a16="http://schemas.microsoft.com/office/drawing/2014/main" id="{571164FB-8048-07C3-9727-E4FAC6BF251C}"/>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grpSp>
        <p:nvGrpSpPr>
          <p:cNvPr id="8" name="Group 63">
            <a:extLst>
              <a:ext uri="{FF2B5EF4-FFF2-40B4-BE49-F238E27FC236}">
                <a16:creationId xmlns:a16="http://schemas.microsoft.com/office/drawing/2014/main" id="{F02BF590-69B2-7527-6577-3FFB401E5A5D}"/>
              </a:ext>
            </a:extLst>
          </p:cNvPr>
          <p:cNvGrpSpPr>
            <a:grpSpLocks noChangeAspect="1"/>
          </p:cNvGrpSpPr>
          <p:nvPr/>
        </p:nvGrpSpPr>
        <p:grpSpPr bwMode="auto">
          <a:xfrm>
            <a:off x="3541260" y="2440535"/>
            <a:ext cx="374650" cy="117475"/>
            <a:chOff x="1440" y="2968"/>
            <a:chExt cx="640" cy="216"/>
          </a:xfrm>
          <a:solidFill>
            <a:srgbClr val="002060"/>
          </a:solidFill>
        </p:grpSpPr>
        <p:sp>
          <p:nvSpPr>
            <p:cNvPr id="9" name="Freeform 64">
              <a:extLst>
                <a:ext uri="{FF2B5EF4-FFF2-40B4-BE49-F238E27FC236}">
                  <a16:creationId xmlns:a16="http://schemas.microsoft.com/office/drawing/2014/main" id="{66AECFFB-CCED-905C-D579-5A0513F8C44F}"/>
                </a:ext>
              </a:extLst>
            </p:cNvPr>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grpFill/>
            <a:ln w="9525">
              <a:solidFill>
                <a:schemeClr val="tx1"/>
              </a:solidFill>
              <a:round/>
              <a:headEnd/>
              <a:tailEnd/>
            </a:ln>
          </p:spPr>
          <p:txBody>
            <a:bodyPr/>
            <a:lstStyle/>
            <a:p>
              <a:endParaRPr lang="en-IN"/>
            </a:p>
          </p:txBody>
        </p:sp>
        <p:sp>
          <p:nvSpPr>
            <p:cNvPr id="10" name="Oval 65">
              <a:extLst>
                <a:ext uri="{FF2B5EF4-FFF2-40B4-BE49-F238E27FC236}">
                  <a16:creationId xmlns:a16="http://schemas.microsoft.com/office/drawing/2014/main" id="{F5C3B489-DC78-60B2-7AC7-B1D2E276B0F7}"/>
                </a:ext>
              </a:extLst>
            </p:cNvPr>
            <p:cNvSpPr>
              <a:spLocks noChangeAspect="1" noChangeArrowheads="1"/>
            </p:cNvSpPr>
            <p:nvPr/>
          </p:nvSpPr>
          <p:spPr bwMode="auto">
            <a:xfrm>
              <a:off x="1968" y="3024"/>
              <a:ext cx="48" cy="48"/>
            </a:xfrm>
            <a:prstGeom prst="ellipse">
              <a:avLst/>
            </a:prstGeom>
            <a:grp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eaLnBrk="1" hangingPunct="1">
                <a:spcBef>
                  <a:spcPct val="0"/>
                </a:spcBef>
                <a:buClrTx/>
                <a:buSzTx/>
                <a:buFontTx/>
                <a:buNone/>
              </a:pPr>
              <a:endParaRPr lang="en-NZ" altLang="en-US">
                <a:latin typeface="Times New Roman" panose="02020603050405020304" pitchFamily="18"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E54FE-C840-AC7E-CDDC-8AE0C5CFB926}"/>
              </a:ext>
            </a:extLst>
          </p:cNvPr>
          <p:cNvSpPr>
            <a:spLocks noGrp="1"/>
          </p:cNvSpPr>
          <p:nvPr>
            <p:ph type="title"/>
          </p:nvPr>
        </p:nvSpPr>
        <p:spPr>
          <a:xfrm>
            <a:off x="2161393" y="457500"/>
            <a:ext cx="6251088" cy="739587"/>
          </a:xfrm>
        </p:spPr>
        <p:txBody>
          <a:bodyPr>
            <a:normAutofit/>
          </a:bodyPr>
          <a:lstStyle/>
          <a:p>
            <a:r>
              <a:rPr lang="en-US" sz="3000" b="1" dirty="0"/>
              <a:t>Why to use surplus production model </a:t>
            </a:r>
          </a:p>
        </p:txBody>
      </p:sp>
      <p:sp>
        <p:nvSpPr>
          <p:cNvPr id="3" name="TextBox 2">
            <a:extLst>
              <a:ext uri="{FF2B5EF4-FFF2-40B4-BE49-F238E27FC236}">
                <a16:creationId xmlns:a16="http://schemas.microsoft.com/office/drawing/2014/main" id="{E70A232B-418E-FA36-2626-BB564AB1F525}"/>
              </a:ext>
            </a:extLst>
          </p:cNvPr>
          <p:cNvSpPr txBox="1"/>
          <p:nvPr/>
        </p:nvSpPr>
        <p:spPr>
          <a:xfrm>
            <a:off x="1996888" y="1694328"/>
            <a:ext cx="8572499" cy="3737946"/>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sz="2000" dirty="0">
                <a:solidFill>
                  <a:srgbClr val="002060"/>
                </a:solidFill>
              </a:rPr>
              <a:t>Lesser inputs required than the Analytical Model</a:t>
            </a:r>
          </a:p>
          <a:p>
            <a:pPr marL="285750" indent="-285750" algn="just">
              <a:lnSpc>
                <a:spcPct val="150000"/>
              </a:lnSpc>
              <a:buFont typeface="Arial" panose="020B0604020202020204" pitchFamily="34" charset="0"/>
              <a:buChar char="•"/>
            </a:pPr>
            <a:r>
              <a:rPr lang="en-US" sz="2000" dirty="0">
                <a:solidFill>
                  <a:srgbClr val="002060"/>
                </a:solidFill>
              </a:rPr>
              <a:t>Assume that all fishery resources are homogenous</a:t>
            </a:r>
          </a:p>
          <a:p>
            <a:pPr marL="285750" indent="-285750" algn="just">
              <a:lnSpc>
                <a:spcPct val="150000"/>
              </a:lnSpc>
              <a:buFont typeface="Arial" panose="020B0604020202020204" pitchFamily="34" charset="0"/>
              <a:buChar char="•"/>
            </a:pPr>
            <a:r>
              <a:rPr lang="en-US" sz="2000" dirty="0">
                <a:solidFill>
                  <a:srgbClr val="002060"/>
                </a:solidFill>
              </a:rPr>
              <a:t>Length class or age class of target species can be ignored</a:t>
            </a:r>
          </a:p>
          <a:p>
            <a:pPr marL="285750" indent="-285750" algn="just">
              <a:lnSpc>
                <a:spcPct val="150000"/>
              </a:lnSpc>
              <a:buFont typeface="Arial" panose="020B0604020202020204" pitchFamily="34" charset="0"/>
              <a:buChar char="•"/>
            </a:pPr>
            <a:r>
              <a:rPr lang="en-US" sz="2000" dirty="0">
                <a:solidFill>
                  <a:srgbClr val="002060"/>
                </a:solidFill>
              </a:rPr>
              <a:t>Needed only catch and effort data</a:t>
            </a:r>
          </a:p>
          <a:p>
            <a:pPr marL="285750" indent="-285750" algn="just">
              <a:lnSpc>
                <a:spcPct val="150000"/>
              </a:lnSpc>
              <a:buFont typeface="Arial" panose="020B0604020202020204" pitchFamily="34" charset="0"/>
              <a:buChar char="•"/>
            </a:pPr>
            <a:r>
              <a:rPr lang="en-US" sz="2000" dirty="0">
                <a:solidFill>
                  <a:srgbClr val="002060"/>
                </a:solidFill>
              </a:rPr>
              <a:t>In case of data are limited, the Holistic Model can be used</a:t>
            </a:r>
          </a:p>
          <a:p>
            <a:pPr marL="285750" indent="-285750" algn="just">
              <a:lnSpc>
                <a:spcPct val="150000"/>
              </a:lnSpc>
              <a:buFont typeface="Arial" panose="020B0604020202020204" pitchFamily="34" charset="0"/>
              <a:buChar char="•"/>
            </a:pPr>
            <a:r>
              <a:rPr lang="en-US" sz="2000" dirty="0">
                <a:solidFill>
                  <a:srgbClr val="002060"/>
                </a:solidFill>
              </a:rPr>
              <a:t>Most suitable for data-limited situation </a:t>
            </a:r>
          </a:p>
          <a:p>
            <a:pPr marL="285750" indent="-285750" algn="just">
              <a:lnSpc>
                <a:spcPct val="150000"/>
              </a:lnSpc>
              <a:buFont typeface="Arial" panose="020B0604020202020204" pitchFamily="34" charset="0"/>
              <a:buChar char="•"/>
            </a:pPr>
            <a:r>
              <a:rPr lang="en-US" sz="2000" dirty="0">
                <a:solidFill>
                  <a:srgbClr val="002060"/>
                </a:solidFill>
              </a:rPr>
              <a:t>The objective of surplus production model was to estimate the optimum fishing effort and Maximum sustainable yield (MSY)</a:t>
            </a:r>
          </a:p>
        </p:txBody>
      </p:sp>
    </p:spTree>
    <p:extLst>
      <p:ext uri="{BB962C8B-B14F-4D97-AF65-F5344CB8AC3E}">
        <p14:creationId xmlns:p14="http://schemas.microsoft.com/office/powerpoint/2010/main" val="3708369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
            <a:extLst>
              <a:ext uri="{FF2B5EF4-FFF2-40B4-BE49-F238E27FC236}">
                <a16:creationId xmlns:a16="http://schemas.microsoft.com/office/drawing/2014/main" id="{D914ABAF-CA2A-7827-829C-86B635CF4C22}"/>
              </a:ext>
            </a:extLst>
          </p:cNvPr>
          <p:cNvSpPr>
            <a:spLocks noGrp="1" noChangeArrowheads="1"/>
          </p:cNvSpPr>
          <p:nvPr>
            <p:ph type="title" idx="4294967295"/>
          </p:nvPr>
        </p:nvSpPr>
        <p:spPr>
          <a:xfrm>
            <a:off x="1586753" y="188913"/>
            <a:ext cx="8881223" cy="576262"/>
          </a:xfrm>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dirty="0"/>
              <a:t>Functional forms of surplus productions</a:t>
            </a:r>
          </a:p>
        </p:txBody>
      </p:sp>
      <p:sp>
        <p:nvSpPr>
          <p:cNvPr id="12292" name="Rectangle 2">
            <a:extLst>
              <a:ext uri="{FF2B5EF4-FFF2-40B4-BE49-F238E27FC236}">
                <a16:creationId xmlns:a16="http://schemas.microsoft.com/office/drawing/2014/main" id="{EF0E6C6E-BC53-3149-80CF-CCDD2ECF2693}"/>
              </a:ext>
            </a:extLst>
          </p:cNvPr>
          <p:cNvSpPr>
            <a:spLocks noGrp="1" noChangeArrowheads="1"/>
          </p:cNvSpPr>
          <p:nvPr>
            <p:ph type="body" idx="4294967295"/>
          </p:nvPr>
        </p:nvSpPr>
        <p:spPr>
          <a:xfrm>
            <a:off x="1901173" y="1431999"/>
            <a:ext cx="3955021" cy="531878"/>
          </a:xfrm>
        </p:spPr>
        <p:txBody>
          <a:bodyPr/>
          <a:lstStyle/>
          <a:p>
            <a:pPr marL="0" indent="0">
              <a:buClr>
                <a:srgbClr val="3333CC"/>
              </a:buClr>
              <a:buSzPct val="60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dirty="0"/>
              <a:t>Schaefer (logistic) model:</a:t>
            </a:r>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a:p>
            <a:pPr marL="341313" indent="-341313">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a:p>
            <a:pPr marL="341313" indent="-341313">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en-US" dirty="0"/>
          </a:p>
        </p:txBody>
      </p:sp>
      <p:graphicFrame>
        <p:nvGraphicFramePr>
          <p:cNvPr id="12293" name="Object 3">
            <a:extLst>
              <a:ext uri="{FF2B5EF4-FFF2-40B4-BE49-F238E27FC236}">
                <a16:creationId xmlns:a16="http://schemas.microsoft.com/office/drawing/2014/main" id="{D567DA54-DF87-D869-01A4-FCC0A5B06947}"/>
              </a:ext>
            </a:extLst>
          </p:cNvPr>
          <p:cNvGraphicFramePr>
            <a:graphicFrameLocks noChangeAspect="1"/>
          </p:cNvGraphicFramePr>
          <p:nvPr>
            <p:extLst>
              <p:ext uri="{D42A27DB-BD31-4B8C-83A1-F6EECF244321}">
                <p14:modId xmlns:p14="http://schemas.microsoft.com/office/powerpoint/2010/main" val="3773479716"/>
              </p:ext>
            </p:extLst>
          </p:nvPr>
        </p:nvGraphicFramePr>
        <p:xfrm>
          <a:off x="6144559" y="1327770"/>
          <a:ext cx="2895600" cy="939800"/>
        </p:xfrm>
        <a:graphic>
          <a:graphicData uri="http://schemas.openxmlformats.org/presentationml/2006/ole">
            <mc:AlternateContent xmlns:mc="http://schemas.openxmlformats.org/markup-compatibility/2006">
              <mc:Choice xmlns:v="urn:schemas-microsoft-com:vml" Requires="v">
                <p:oleObj r:id="rId3" imgW="491465" imgH="491465" progId="">
                  <p:embed/>
                </p:oleObj>
              </mc:Choice>
              <mc:Fallback>
                <p:oleObj r:id="rId3" imgW="491465" imgH="491465" progId="">
                  <p:embed/>
                  <p:pic>
                    <p:nvPicPr>
                      <p:cNvPr id="12293" name="Object 3">
                        <a:extLst>
                          <a:ext uri="{FF2B5EF4-FFF2-40B4-BE49-F238E27FC236}">
                            <a16:creationId xmlns:a16="http://schemas.microsoft.com/office/drawing/2014/main" id="{D567DA54-DF87-D869-01A4-FCC0A5B069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4559" y="1327770"/>
                        <a:ext cx="2895600" cy="939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874F9053-CD41-F7B6-AF4D-F71F0A13B0D9}"/>
                  </a:ext>
                </a:extLst>
              </p:cNvPr>
              <p:cNvSpPr txBox="1"/>
              <p:nvPr/>
            </p:nvSpPr>
            <p:spPr>
              <a:xfrm>
                <a:off x="5157040" y="2534699"/>
                <a:ext cx="4870637" cy="59093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2000" i="1" smtClean="0">
                              <a:solidFill>
                                <a:srgbClr val="836967"/>
                              </a:solidFill>
                              <a:latin typeface="Cambria Math" panose="02040503050406030204" pitchFamily="18" charset="0"/>
                            </a:rPr>
                          </m:ctrlPr>
                        </m:fPr>
                        <m:num>
                          <m:r>
                            <a:rPr lang="en-US" sz="2000">
                              <a:latin typeface="Cambria Math" panose="02040503050406030204" pitchFamily="18" charset="0"/>
                            </a:rPr>
                            <m:t>ⅆ</m:t>
                          </m:r>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𝐵</m:t>
                              </m:r>
                            </m:e>
                            <m:sub>
                              <m:r>
                                <a:rPr lang="en-US" sz="2000" b="0" i="1" smtClean="0">
                                  <a:latin typeface="Cambria Math" panose="02040503050406030204" pitchFamily="18" charset="0"/>
                                </a:rPr>
                                <m:t>𝑡</m:t>
                              </m:r>
                            </m:sub>
                          </m:sSub>
                        </m:num>
                        <m:den>
                          <m:r>
                            <a:rPr lang="en-US" sz="2000" i="0">
                              <a:latin typeface="Cambria Math" panose="02040503050406030204" pitchFamily="18" charset="0"/>
                            </a:rPr>
                            <m:t>ⅆ</m:t>
                          </m:r>
                          <m:r>
                            <a:rPr lang="en-US" sz="2000" i="1">
                              <a:latin typeface="Cambria Math" panose="02040503050406030204" pitchFamily="18" charset="0"/>
                            </a:rPr>
                            <m:t>𝑡</m:t>
                          </m:r>
                        </m:den>
                      </m:f>
                      <m:r>
                        <a:rPr lang="en-US" sz="2000" i="0">
                          <a:latin typeface="Cambria Math" panose="02040503050406030204" pitchFamily="18" charset="0"/>
                        </a:rPr>
                        <m:t>=</m:t>
                      </m:r>
                      <m:r>
                        <a:rPr lang="en-US" sz="2000" i="1">
                          <a:latin typeface="Cambria Math" panose="02040503050406030204" pitchFamily="18" charset="0"/>
                        </a:rPr>
                        <m:t>𝑟</m:t>
                      </m:r>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𝐵</m:t>
                          </m:r>
                        </m:e>
                        <m:sub>
                          <m:r>
                            <a:rPr lang="en-US" sz="2000" b="0" i="1" smtClean="0">
                              <a:latin typeface="Cambria Math" panose="02040503050406030204" pitchFamily="18" charset="0"/>
                            </a:rPr>
                            <m:t>𝑡</m:t>
                          </m:r>
                        </m:sub>
                      </m:sSub>
                      <m:d>
                        <m:dPr>
                          <m:ctrlPr>
                            <a:rPr lang="en-US" sz="2000" i="1">
                              <a:solidFill>
                                <a:srgbClr val="836967"/>
                              </a:solidFill>
                              <a:latin typeface="Cambria Math" panose="02040503050406030204" pitchFamily="18" charset="0"/>
                            </a:rPr>
                          </m:ctrlPr>
                        </m:dPr>
                        <m:e>
                          <m:r>
                            <a:rPr lang="en-US" sz="2000" i="0">
                              <a:latin typeface="Cambria Math" panose="02040503050406030204" pitchFamily="18" charset="0"/>
                            </a:rPr>
                            <m:t>1−</m:t>
                          </m:r>
                          <m:f>
                            <m:fPr>
                              <m:ctrlPr>
                                <a:rPr lang="en-US" sz="2000" i="1">
                                  <a:solidFill>
                                    <a:srgbClr val="836967"/>
                                  </a:solidFill>
                                  <a:latin typeface="Cambria Math" panose="02040503050406030204" pitchFamily="18" charset="0"/>
                                </a:rPr>
                              </m:ctrlPr>
                            </m:fPr>
                            <m:num>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𝐵</m:t>
                                  </m:r>
                                </m:e>
                                <m:sub>
                                  <m:r>
                                    <a:rPr lang="en-US" sz="2000" b="0" i="1" smtClean="0">
                                      <a:latin typeface="Cambria Math" panose="02040503050406030204" pitchFamily="18" charset="0"/>
                                    </a:rPr>
                                    <m:t>𝑡</m:t>
                                  </m:r>
                                </m:sub>
                              </m:sSub>
                            </m:num>
                            <m:den>
                              <m:r>
                                <a:rPr lang="en-US" sz="2000" i="1">
                                  <a:latin typeface="Cambria Math" panose="02040503050406030204" pitchFamily="18" charset="0"/>
                                </a:rPr>
                                <m:t>𝑘</m:t>
                              </m:r>
                            </m:den>
                          </m:f>
                        </m:e>
                      </m:d>
                    </m:oMath>
                  </m:oMathPara>
                </a14:m>
                <a:endParaRPr lang="en-US" sz="2000" dirty="0"/>
              </a:p>
            </p:txBody>
          </p:sp>
        </mc:Choice>
        <mc:Fallback xmlns="">
          <p:sp>
            <p:nvSpPr>
              <p:cNvPr id="4" name="TextBox 3">
                <a:extLst>
                  <a:ext uri="{FF2B5EF4-FFF2-40B4-BE49-F238E27FC236}">
                    <a16:creationId xmlns:a16="http://schemas.microsoft.com/office/drawing/2014/main" id="{874F9053-CD41-F7B6-AF4D-F71F0A13B0D9}"/>
                  </a:ext>
                </a:extLst>
              </p:cNvPr>
              <p:cNvSpPr txBox="1">
                <a:spLocks noRot="1" noChangeAspect="1" noMove="1" noResize="1" noEditPoints="1" noAdjustHandles="1" noChangeArrowheads="1" noChangeShapeType="1" noTextEdit="1"/>
              </p:cNvSpPr>
              <p:nvPr/>
            </p:nvSpPr>
            <p:spPr>
              <a:xfrm>
                <a:off x="5157040" y="2534699"/>
                <a:ext cx="4870637" cy="590931"/>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AA3AEBA-0365-594D-2807-B97BE2217013}"/>
                  </a:ext>
                </a:extLst>
              </p:cNvPr>
              <p:cNvSpPr txBox="1"/>
              <p:nvPr/>
            </p:nvSpPr>
            <p:spPr>
              <a:xfrm>
                <a:off x="886947" y="3307397"/>
                <a:ext cx="9634818" cy="3361690"/>
              </a:xfrm>
              <a:prstGeom prst="rect">
                <a:avLst/>
              </a:prstGeom>
              <a:noFill/>
              <a:ln>
                <a:solidFill>
                  <a:srgbClr val="00B050"/>
                </a:solidFill>
              </a:ln>
            </p:spPr>
            <p:txBody>
              <a:bodyPr wrap="square" rtlCol="0">
                <a:spAutoFit/>
              </a:bodyPr>
              <a:lstStyle/>
              <a:p>
                <a:r>
                  <a:rPr lang="en-US" sz="2000" dirty="0"/>
                  <a:t>The catch per effort or yield per unit of effort is designated as </a:t>
                </a:r>
                <a:r>
                  <a:rPr lang="en-US" sz="2000" i="1" dirty="0" err="1"/>
                  <a:t>Y</a:t>
                </a:r>
                <a:r>
                  <a:rPr lang="en-US" sz="2000" baseline="-25000" dirty="0" err="1"/>
                  <a:t>t</a:t>
                </a:r>
                <a:r>
                  <a:rPr lang="en-US" sz="2000" dirty="0"/>
                  <a:t>/ </a:t>
                </a:r>
                <a14:m>
                  <m:oMath xmlns:m="http://schemas.openxmlformats.org/officeDocument/2006/math">
                    <m:sSub>
                      <m:sSubPr>
                        <m:ctrlPr>
                          <a:rPr lang="en-US" sz="2000" i="1">
                            <a:latin typeface="Cambria Math" panose="02040503050406030204" pitchFamily="18" charset="0"/>
                          </a:rPr>
                        </m:ctrlPr>
                      </m:sSubPr>
                      <m:e>
                        <m:r>
                          <a:rPr lang="en-IN" sz="2000" b="0" i="1" smtClean="0">
                            <a:latin typeface="Cambria Math" panose="02040503050406030204" pitchFamily="18" charset="0"/>
                          </a:rPr>
                          <m:t>𝐸</m:t>
                        </m:r>
                      </m:e>
                      <m:sub>
                        <m:r>
                          <a:rPr lang="en-US" sz="2000" i="1">
                            <a:latin typeface="Cambria Math" panose="02040503050406030204" pitchFamily="18" charset="0"/>
                          </a:rPr>
                          <m:t>𝑡</m:t>
                        </m:r>
                      </m:sub>
                    </m:sSub>
                  </m:oMath>
                </a14:m>
                <a:endParaRPr lang="en-US" sz="2000" dirty="0"/>
              </a:p>
              <a:p>
                <a:r>
                  <a:rPr lang="en-US" sz="2000" dirty="0"/>
                  <a:t> </a:t>
                </a:r>
              </a:p>
              <a:p>
                <a:r>
                  <a:rPr lang="en-US" sz="2000" dirty="0"/>
                  <a:t>The </a:t>
                </a:r>
                <a:r>
                  <a:rPr lang="en-US" sz="2000" i="1" dirty="0" err="1"/>
                  <a:t>Y</a:t>
                </a:r>
                <a:r>
                  <a:rPr lang="en-US" sz="2000" baseline="-25000" dirty="0" err="1"/>
                  <a:t>t</a:t>
                </a:r>
                <a:r>
                  <a:rPr lang="en-US" sz="2000" dirty="0"/>
                  <a:t>/ </a:t>
                </a:r>
                <a14:m>
                  <m:oMath xmlns:m="http://schemas.openxmlformats.org/officeDocument/2006/math">
                    <m:sSub>
                      <m:sSubPr>
                        <m:ctrlPr>
                          <a:rPr lang="en-US" sz="2000" i="1">
                            <a:latin typeface="Cambria Math" panose="02040503050406030204" pitchFamily="18" charset="0"/>
                          </a:rPr>
                        </m:ctrlPr>
                      </m:sSubPr>
                      <m:e>
                        <m:r>
                          <a:rPr lang="en-IN" sz="2000" b="0" i="1" smtClean="0">
                            <a:latin typeface="Cambria Math" panose="02040503050406030204" pitchFamily="18" charset="0"/>
                          </a:rPr>
                          <m:t>𝐸</m:t>
                        </m:r>
                      </m:e>
                      <m:sub>
                        <m:r>
                          <a:rPr lang="en-US" sz="2000" i="1">
                            <a:latin typeface="Cambria Math" panose="02040503050406030204" pitchFamily="18" charset="0"/>
                          </a:rPr>
                          <m:t>𝑡</m:t>
                        </m:r>
                      </m:sub>
                    </m:sSub>
                    <m:r>
                      <a:rPr lang="en-US" sz="2000" b="0" i="0" smtClean="0">
                        <a:latin typeface="Cambria Math" panose="02040503050406030204" pitchFamily="18" charset="0"/>
                      </a:rPr>
                      <m:t> </m:t>
                    </m:r>
                  </m:oMath>
                </a14:m>
                <a:r>
                  <a:rPr lang="en-US" sz="2000" dirty="0"/>
                  <a:t>is a function of effort, ‘</a:t>
                </a:r>
                <a14:m>
                  <m:oMath xmlns:m="http://schemas.openxmlformats.org/officeDocument/2006/math">
                    <m:sSub>
                      <m:sSubPr>
                        <m:ctrlPr>
                          <a:rPr lang="en-US" sz="2000" i="1" smtClean="0">
                            <a:latin typeface="Cambria Math" panose="02040503050406030204" pitchFamily="18" charset="0"/>
                          </a:rPr>
                        </m:ctrlPr>
                      </m:sSubPr>
                      <m:e>
                        <m:r>
                          <a:rPr lang="en-IN" sz="2000" b="0" i="1" smtClean="0">
                            <a:latin typeface="Cambria Math" panose="02040503050406030204" pitchFamily="18" charset="0"/>
                          </a:rPr>
                          <m:t>𝐸</m:t>
                        </m:r>
                      </m:e>
                      <m:sub>
                        <m:r>
                          <a:rPr lang="en-US" sz="2000" i="1">
                            <a:latin typeface="Cambria Math" panose="02040503050406030204" pitchFamily="18" charset="0"/>
                          </a:rPr>
                          <m:t>𝑡</m:t>
                        </m:r>
                      </m:sub>
                    </m:sSub>
                  </m:oMath>
                </a14:m>
                <a:r>
                  <a:rPr lang="en-US" sz="2000" dirty="0"/>
                  <a:t>’. </a:t>
                </a:r>
              </a:p>
              <a:p>
                <a:endParaRPr lang="en-US" sz="2000" dirty="0"/>
              </a:p>
              <a:p>
                <a:r>
                  <a:rPr lang="en-US" sz="2000" dirty="0"/>
                  <a:t>MSY could be computed from the following equation,</a:t>
                </a:r>
              </a:p>
              <a:p>
                <a:endParaRPr lang="en-US" sz="2000"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sz="2000" b="0" i="1" smtClean="0">
                          <a:latin typeface="Cambria Math" panose="02040503050406030204" pitchFamily="18" charset="0"/>
                        </a:rPr>
                        <m:t>𝑀𝑆𝑌</m:t>
                      </m:r>
                      <m:r>
                        <a:rPr lang="en-US" sz="2000" i="1" smtClean="0">
                          <a:latin typeface="Cambria Math" panose="02040503050406030204" pitchFamily="18" charset="0"/>
                        </a:rPr>
                        <m:t>=</m:t>
                      </m:r>
                      <m:sSup>
                        <m:sSupPr>
                          <m:ctrlPr>
                            <a:rPr lang="en-US" sz="2000" i="1" smtClean="0">
                              <a:latin typeface="Cambria Math" panose="02040503050406030204" pitchFamily="18" charset="0"/>
                            </a:rPr>
                          </m:ctrlPr>
                        </m:sSupPr>
                        <m:e>
                          <m:r>
                            <a:rPr lang="en-US" sz="2000" b="0" i="1" smtClean="0">
                              <a:latin typeface="Cambria Math" panose="02040503050406030204" pitchFamily="18" charset="0"/>
                            </a:rPr>
                            <m:t>0.25</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rPr>
                            <m:t> </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𝑎</m:t>
                              </m:r>
                            </m:num>
                            <m:den>
                              <m:r>
                                <a:rPr lang="en-US" sz="2000" b="0" i="1" smtClean="0">
                                  <a:latin typeface="Cambria Math" panose="02040503050406030204" pitchFamily="18" charset="0"/>
                                </a:rPr>
                                <m:t>𝑏</m:t>
                              </m:r>
                            </m:den>
                          </m:f>
                        </m:e>
                        <m:sup>
                          <m:r>
                            <a:rPr lang="en-US" sz="2000" b="0" i="1" smtClean="0">
                              <a:latin typeface="Cambria Math" panose="02040503050406030204" pitchFamily="18" charset="0"/>
                            </a:rPr>
                            <m:t>2</m:t>
                          </m:r>
                        </m:sup>
                      </m:sSup>
                    </m:oMath>
                  </m:oMathPara>
                </a14:m>
                <a:endParaRPr lang="en-US" sz="2000" i="1" dirty="0">
                  <a:latin typeface="Cambria Math" panose="02040503050406030204" pitchFamily="18" charset="0"/>
                </a:endParaRPr>
              </a:p>
              <a:p>
                <a:endParaRPr lang="en-US" sz="2000"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sSub>
                        <m:sSubPr>
                          <m:ctrlPr>
                            <a:rPr lang="en-US" sz="2000" b="0" i="1" smtClean="0">
                              <a:latin typeface="Cambria Math" panose="02040503050406030204" pitchFamily="18" charset="0"/>
                            </a:rPr>
                          </m:ctrlPr>
                        </m:sSubPr>
                        <m:e>
                          <m:r>
                            <a:rPr lang="en-IN" sz="2000" b="0" i="1" smtClean="0">
                              <a:latin typeface="Cambria Math" panose="02040503050406030204" pitchFamily="18" charset="0"/>
                            </a:rPr>
                            <m:t>𝐸</m:t>
                          </m:r>
                        </m:e>
                        <m:sub>
                          <m:r>
                            <a:rPr lang="en-US" sz="2000" b="0" i="1" smtClean="0">
                              <a:latin typeface="Cambria Math" panose="02040503050406030204" pitchFamily="18" charset="0"/>
                            </a:rPr>
                            <m:t>𝑀𝑆𝑌</m:t>
                          </m:r>
                        </m:sub>
                      </m:sSub>
                      <m:r>
                        <a:rPr lang="en-US" sz="2000" i="1" smtClean="0">
                          <a:latin typeface="Cambria Math" panose="02040503050406030204" pitchFamily="18" charset="0"/>
                        </a:rPr>
                        <m:t>=</m:t>
                      </m:r>
                      <m:r>
                        <a:rPr lang="en-US" sz="2000" b="0" i="1" smtClean="0">
                          <a:latin typeface="Cambria Math" panose="02040503050406030204" pitchFamily="18" charset="0"/>
                        </a:rPr>
                        <m:t>0.5</m:t>
                      </m:r>
                      <m:r>
                        <a:rPr lang="en-US" sz="2000" b="0" i="1" smtClean="0">
                          <a:latin typeface="Cambria Math" panose="02040503050406030204" pitchFamily="18" charset="0"/>
                          <a:ea typeface="Cambria Math" panose="02040503050406030204" pitchFamily="18" charset="0"/>
                        </a:rPr>
                        <m:t>×</m:t>
                      </m:r>
                      <m:f>
                        <m:fPr>
                          <m:ctrlPr>
                            <a:rPr lang="en-US" sz="2000" b="0" i="1" smtClean="0">
                              <a:latin typeface="Cambria Math" panose="02040503050406030204" pitchFamily="18" charset="0"/>
                            </a:rPr>
                          </m:ctrlPr>
                        </m:fPr>
                        <m:num>
                          <m:r>
                            <a:rPr lang="en-US" sz="2000" b="0" i="1" smtClean="0">
                              <a:latin typeface="Cambria Math" panose="02040503050406030204" pitchFamily="18" charset="0"/>
                            </a:rPr>
                            <m:t>𝑎</m:t>
                          </m:r>
                        </m:num>
                        <m:den>
                          <m:r>
                            <a:rPr lang="en-US" sz="2000" b="0" i="1" smtClean="0">
                              <a:latin typeface="Cambria Math" panose="02040503050406030204" pitchFamily="18" charset="0"/>
                            </a:rPr>
                            <m:t>𝑏</m:t>
                          </m:r>
                        </m:den>
                      </m:f>
                    </m:oMath>
                  </m:oMathPara>
                </a14:m>
                <a:endParaRPr lang="en-US" sz="2000" i="1" dirty="0"/>
              </a:p>
            </p:txBody>
          </p:sp>
        </mc:Choice>
        <mc:Fallback xmlns="">
          <p:sp>
            <p:nvSpPr>
              <p:cNvPr id="5" name="TextBox 4">
                <a:extLst>
                  <a:ext uri="{FF2B5EF4-FFF2-40B4-BE49-F238E27FC236}">
                    <a16:creationId xmlns:a16="http://schemas.microsoft.com/office/drawing/2014/main" id="{2AA3AEBA-0365-594D-2807-B97BE2217013}"/>
                  </a:ext>
                </a:extLst>
              </p:cNvPr>
              <p:cNvSpPr txBox="1">
                <a:spLocks noRot="1" noChangeAspect="1" noMove="1" noResize="1" noEditPoints="1" noAdjustHandles="1" noChangeArrowheads="1" noChangeShapeType="1" noTextEdit="1"/>
              </p:cNvSpPr>
              <p:nvPr/>
            </p:nvSpPr>
            <p:spPr>
              <a:xfrm>
                <a:off x="886947" y="3307397"/>
                <a:ext cx="9634818" cy="3361690"/>
              </a:xfrm>
              <a:prstGeom prst="rect">
                <a:avLst/>
              </a:prstGeom>
              <a:blipFill>
                <a:blip r:embed="rId6"/>
                <a:stretch>
                  <a:fillRect l="-569" t="-904"/>
                </a:stretch>
              </a:blipFill>
              <a:ln>
                <a:solidFill>
                  <a:srgbClr val="00B050"/>
                </a:solidFill>
              </a:ln>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A4FF0AF-AB6E-6C77-F713-0B440197B79A}"/>
                  </a:ext>
                </a:extLst>
              </p:cNvPr>
              <p:cNvSpPr txBox="1"/>
              <p:nvPr/>
            </p:nvSpPr>
            <p:spPr>
              <a:xfrm>
                <a:off x="6238688" y="4700478"/>
                <a:ext cx="2259106" cy="65768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1800" i="1" smtClean="0">
                              <a:latin typeface="Cambria Math" panose="02040503050406030204" pitchFamily="18" charset="0"/>
                            </a:rPr>
                          </m:ctrlPr>
                        </m:fPr>
                        <m:num>
                          <m:sSub>
                            <m:sSubPr>
                              <m:ctrlPr>
                                <a:rPr lang="en-US" sz="1800" b="0" i="1" smtClean="0">
                                  <a:latin typeface="Cambria Math" panose="02040503050406030204" pitchFamily="18" charset="0"/>
                                </a:rPr>
                              </m:ctrlPr>
                            </m:sSubPr>
                            <m:e>
                              <m:r>
                                <a:rPr lang="en-IN" sz="1800" b="0" i="1" smtClean="0">
                                  <a:latin typeface="Cambria Math" panose="02040503050406030204" pitchFamily="18" charset="0"/>
                                </a:rPr>
                                <m:t>𝑌</m:t>
                              </m:r>
                            </m:e>
                            <m:sub>
                              <m:r>
                                <a:rPr lang="en-US" sz="1800" b="0" i="1" smtClean="0">
                                  <a:latin typeface="Cambria Math" panose="02040503050406030204" pitchFamily="18" charset="0"/>
                                </a:rPr>
                                <m:t>𝑡</m:t>
                              </m:r>
                            </m:sub>
                          </m:sSub>
                        </m:num>
                        <m:den>
                          <m:sSub>
                            <m:sSubPr>
                              <m:ctrlPr>
                                <a:rPr lang="en-US" i="1">
                                  <a:latin typeface="Cambria Math" panose="02040503050406030204" pitchFamily="18" charset="0"/>
                                </a:rPr>
                              </m:ctrlPr>
                            </m:sSubPr>
                            <m:e>
                              <m:r>
                                <a:rPr lang="en-IN" b="0" i="1" smtClean="0">
                                  <a:latin typeface="Cambria Math" panose="02040503050406030204" pitchFamily="18" charset="0"/>
                                </a:rPr>
                                <m:t>𝐸</m:t>
                              </m:r>
                            </m:e>
                            <m:sub>
                              <m:r>
                                <a:rPr lang="en-US" i="1">
                                  <a:latin typeface="Cambria Math" panose="02040503050406030204" pitchFamily="18" charset="0"/>
                                </a:rPr>
                                <m:t>𝑡</m:t>
                              </m:r>
                            </m:sub>
                          </m:sSub>
                        </m:den>
                      </m:f>
                      <m:r>
                        <a:rPr lang="en-US" sz="1800" b="0" i="1" smtClean="0">
                          <a:latin typeface="Cambria Math" panose="02040503050406030204" pitchFamily="18" charset="0"/>
                        </a:rPr>
                        <m:t>=</m:t>
                      </m:r>
                      <m:r>
                        <a:rPr lang="en-US" sz="1800" b="0" i="1" smtClean="0">
                          <a:latin typeface="Cambria Math" panose="02040503050406030204" pitchFamily="18" charset="0"/>
                        </a:rPr>
                        <m:t>𝑎</m:t>
                      </m:r>
                      <m:r>
                        <a:rPr lang="en-US" sz="1800" b="0" i="1" smtClean="0">
                          <a:latin typeface="Cambria Math" panose="02040503050406030204" pitchFamily="18" charset="0"/>
                        </a:rPr>
                        <m:t>+</m:t>
                      </m:r>
                      <m:r>
                        <a:rPr lang="en-US" sz="1800" b="0" i="1" smtClean="0">
                          <a:latin typeface="Cambria Math" panose="02040503050406030204" pitchFamily="18" charset="0"/>
                        </a:rPr>
                        <m:t>𝑏</m:t>
                      </m:r>
                      <m:r>
                        <a:rPr lang="en-US" sz="1800" b="0" i="1" smtClean="0">
                          <a:latin typeface="Cambria Math" panose="02040503050406030204" pitchFamily="18" charset="0"/>
                          <a:ea typeface="Cambria Math" panose="02040503050406030204" pitchFamily="18" charset="0"/>
                        </a:rPr>
                        <m:t>×</m:t>
                      </m:r>
                      <m:sSub>
                        <m:sSubPr>
                          <m:ctrlPr>
                            <a:rPr lang="en-US" i="1" smtClean="0">
                              <a:latin typeface="Cambria Math" panose="02040503050406030204" pitchFamily="18" charset="0"/>
                            </a:rPr>
                          </m:ctrlPr>
                        </m:sSubPr>
                        <m:e>
                          <m:r>
                            <a:rPr lang="en-IN" b="0" i="1" smtClean="0">
                              <a:latin typeface="Cambria Math" panose="02040503050406030204" pitchFamily="18" charset="0"/>
                            </a:rPr>
                            <m:t>𝐸</m:t>
                          </m:r>
                        </m:e>
                        <m:sub>
                          <m:r>
                            <a:rPr lang="en-US" i="1">
                              <a:latin typeface="Cambria Math" panose="02040503050406030204" pitchFamily="18" charset="0"/>
                            </a:rPr>
                            <m:t>𝑡</m:t>
                          </m:r>
                        </m:sub>
                      </m:sSub>
                    </m:oMath>
                  </m:oMathPara>
                </a14:m>
                <a:endParaRPr lang="en-US" dirty="0"/>
              </a:p>
            </p:txBody>
          </p:sp>
        </mc:Choice>
        <mc:Fallback xmlns="">
          <p:sp>
            <p:nvSpPr>
              <p:cNvPr id="7" name="TextBox 6">
                <a:extLst>
                  <a:ext uri="{FF2B5EF4-FFF2-40B4-BE49-F238E27FC236}">
                    <a16:creationId xmlns:a16="http://schemas.microsoft.com/office/drawing/2014/main" id="{6A4FF0AF-AB6E-6C77-F713-0B440197B79A}"/>
                  </a:ext>
                </a:extLst>
              </p:cNvPr>
              <p:cNvSpPr txBox="1">
                <a:spLocks noRot="1" noChangeAspect="1" noMove="1" noResize="1" noEditPoints="1" noAdjustHandles="1" noChangeArrowheads="1" noChangeShapeType="1" noTextEdit="1"/>
              </p:cNvSpPr>
              <p:nvPr/>
            </p:nvSpPr>
            <p:spPr>
              <a:xfrm>
                <a:off x="6238688" y="4700478"/>
                <a:ext cx="2259106" cy="657681"/>
              </a:xfrm>
              <a:prstGeom prst="rect">
                <a:avLst/>
              </a:prstGeom>
              <a:blipFill>
                <a:blip r:embed="rId7"/>
                <a:stretch>
                  <a:fillRect/>
                </a:stretch>
              </a:blipFill>
            </p:spPr>
            <p:txBody>
              <a:bodyPr/>
              <a:lstStyle/>
              <a:p>
                <a:r>
                  <a:rPr lang="en-IN">
                    <a:noFill/>
                  </a:rPr>
                  <a:t> </a:t>
                </a:r>
              </a:p>
            </p:txBody>
          </p:sp>
        </mc:Fallback>
      </mc:AlternateContent>
      <p:sp>
        <p:nvSpPr>
          <p:cNvPr id="2" name="TextBox 1">
            <a:extLst>
              <a:ext uri="{FF2B5EF4-FFF2-40B4-BE49-F238E27FC236}">
                <a16:creationId xmlns:a16="http://schemas.microsoft.com/office/drawing/2014/main" id="{05915847-5EC3-7E2A-6D9E-C7E09BDCAF6E}"/>
              </a:ext>
            </a:extLst>
          </p:cNvPr>
          <p:cNvSpPr txBox="1"/>
          <p:nvPr/>
        </p:nvSpPr>
        <p:spPr>
          <a:xfrm>
            <a:off x="9328524" y="1502212"/>
            <a:ext cx="2547525" cy="923330"/>
          </a:xfrm>
          <a:prstGeom prst="rect">
            <a:avLst/>
          </a:prstGeom>
          <a:noFill/>
        </p:spPr>
        <p:txBody>
          <a:bodyPr wrap="square" rtlCol="0">
            <a:spAutoFit/>
          </a:bodyPr>
          <a:lstStyle/>
          <a:p>
            <a:pPr eaLnBrk="1" hangingPunct="1"/>
            <a:r>
              <a:rPr lang="fi-FI" altLang="en-US" i="1" dirty="0">
                <a:solidFill>
                  <a:srgbClr val="FF0000"/>
                </a:solidFill>
              </a:rPr>
              <a:t>r= intrinsic growth rate</a:t>
            </a:r>
          </a:p>
          <a:p>
            <a:pPr eaLnBrk="1" hangingPunct="1"/>
            <a:r>
              <a:rPr lang="fi-FI" altLang="en-US" i="1" dirty="0">
                <a:solidFill>
                  <a:srgbClr val="FF0000"/>
                </a:solidFill>
              </a:rPr>
              <a:t>B = Biomass of fish stock</a:t>
            </a:r>
            <a:endParaRPr lang="en-GB" altLang="en-US" i="1" dirty="0">
              <a:solidFill>
                <a:srgbClr val="FF0000"/>
              </a:solidFill>
            </a:endParaRPr>
          </a:p>
          <a:p>
            <a:pPr eaLnBrk="1" hangingPunct="1"/>
            <a:r>
              <a:rPr lang="en-GB" altLang="en-US" i="1" dirty="0">
                <a:solidFill>
                  <a:srgbClr val="FF0000"/>
                </a:solidFill>
              </a:rPr>
              <a:t>K =  carrying capacity</a:t>
            </a:r>
            <a:endParaRPr lang="en-IN" i="1"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
            <a:extLst>
              <a:ext uri="{FF2B5EF4-FFF2-40B4-BE49-F238E27FC236}">
                <a16:creationId xmlns:a16="http://schemas.microsoft.com/office/drawing/2014/main" id="{7B799A16-36FC-4F5F-7BF3-503418CD91E8}"/>
              </a:ext>
            </a:extLst>
          </p:cNvPr>
          <p:cNvSpPr>
            <a:spLocks noGrp="1" noChangeArrowheads="1"/>
          </p:cNvSpPr>
          <p:nvPr>
            <p:ph type="title" idx="4294967295"/>
          </p:nvPr>
        </p:nvSpPr>
        <p:spPr>
          <a:xfrm>
            <a:off x="2590801" y="188913"/>
            <a:ext cx="7877175" cy="576262"/>
          </a:xfrm>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t>General form of surplus production</a:t>
            </a:r>
          </a:p>
        </p:txBody>
      </p:sp>
      <p:sp>
        <p:nvSpPr>
          <p:cNvPr id="10244" name="Rectangle 2">
            <a:extLst>
              <a:ext uri="{FF2B5EF4-FFF2-40B4-BE49-F238E27FC236}">
                <a16:creationId xmlns:a16="http://schemas.microsoft.com/office/drawing/2014/main" id="{E087E299-909D-6A46-F528-E4802BB64B8B}"/>
              </a:ext>
            </a:extLst>
          </p:cNvPr>
          <p:cNvSpPr>
            <a:spLocks noGrp="1" noChangeArrowheads="1"/>
          </p:cNvSpPr>
          <p:nvPr>
            <p:ph type="body" idx="4294967295"/>
          </p:nvPr>
        </p:nvSpPr>
        <p:spPr>
          <a:xfrm>
            <a:off x="2170114" y="1278574"/>
            <a:ext cx="8269287" cy="5208587"/>
          </a:xfrm>
        </p:spPr>
        <p:txBody>
          <a:bodyPr>
            <a:normAutofit fontScale="92500" lnSpcReduction="10000"/>
          </a:bodyPr>
          <a:lstStyle/>
          <a:p>
            <a:pPr marL="0" indent="0">
              <a:spcBef>
                <a:spcPts val="4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en-US" dirty="0"/>
          </a:p>
          <a:p>
            <a:pPr marL="0" indent="0">
              <a:spcBef>
                <a:spcPts val="4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		B</a:t>
            </a:r>
            <a:r>
              <a:rPr lang="en-GB" altLang="en-US" sz="1600" dirty="0"/>
              <a:t>t+1</a:t>
            </a:r>
            <a:r>
              <a:rPr lang="en-GB" altLang="en-US" dirty="0"/>
              <a:t> = </a:t>
            </a:r>
            <a:r>
              <a:rPr lang="en-GB" altLang="en-US" dirty="0" err="1"/>
              <a:t>B</a:t>
            </a:r>
            <a:r>
              <a:rPr lang="en-GB" altLang="en-US" sz="1600" dirty="0" err="1"/>
              <a:t>t</a:t>
            </a:r>
            <a:r>
              <a:rPr lang="en-GB" altLang="en-US" dirty="0"/>
              <a:t> + R</a:t>
            </a:r>
            <a:r>
              <a:rPr lang="en-GB" altLang="en-US" sz="1600" dirty="0"/>
              <a:t>t</a:t>
            </a:r>
            <a:r>
              <a:rPr lang="en-GB" altLang="en-US" dirty="0"/>
              <a:t> + G</a:t>
            </a:r>
            <a:r>
              <a:rPr lang="en-GB" altLang="en-US" sz="1600" dirty="0"/>
              <a:t>t</a:t>
            </a:r>
            <a:r>
              <a:rPr lang="en-GB" altLang="en-US" dirty="0"/>
              <a:t> - M</a:t>
            </a:r>
            <a:r>
              <a:rPr lang="en-GB" altLang="en-US" sz="1600" dirty="0"/>
              <a:t>t </a:t>
            </a:r>
            <a:r>
              <a:rPr lang="en-GB" altLang="en-US" dirty="0"/>
              <a:t>– C</a:t>
            </a:r>
            <a:r>
              <a:rPr lang="en-GB" altLang="en-US" sz="1600" dirty="0"/>
              <a:t>t </a:t>
            </a:r>
          </a:p>
          <a:p>
            <a:pPr marL="0" indent="0">
              <a:spcBef>
                <a:spcPts val="4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		B</a:t>
            </a:r>
            <a:r>
              <a:rPr lang="en-GB" altLang="en-US" sz="1600" dirty="0"/>
              <a:t>t+1</a:t>
            </a:r>
            <a:r>
              <a:rPr lang="en-GB" altLang="en-US" dirty="0"/>
              <a:t> = </a:t>
            </a:r>
            <a:r>
              <a:rPr lang="en-GB" altLang="en-US" dirty="0" err="1"/>
              <a:t>B</a:t>
            </a:r>
            <a:r>
              <a:rPr lang="en-GB" altLang="en-US" sz="1600" dirty="0" err="1"/>
              <a:t>t</a:t>
            </a:r>
            <a:r>
              <a:rPr lang="en-GB" altLang="en-US" dirty="0"/>
              <a:t> + P</a:t>
            </a:r>
            <a:r>
              <a:rPr lang="en-GB" altLang="en-US" sz="1600" dirty="0"/>
              <a:t>t </a:t>
            </a:r>
            <a:r>
              <a:rPr lang="en-GB" altLang="en-US" dirty="0"/>
              <a:t>– C</a:t>
            </a:r>
            <a:r>
              <a:rPr lang="en-GB" altLang="en-US" sz="1600" dirty="0"/>
              <a:t>t</a:t>
            </a:r>
          </a:p>
          <a:p>
            <a:pPr marL="0" indent="0">
              <a:spcBef>
                <a:spcPts val="4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		B</a:t>
            </a:r>
            <a:r>
              <a:rPr lang="en-GB" altLang="en-US" sz="1600" dirty="0"/>
              <a:t>t+1</a:t>
            </a:r>
            <a:r>
              <a:rPr lang="en-GB" altLang="en-US" dirty="0"/>
              <a:t> = </a:t>
            </a:r>
            <a:r>
              <a:rPr lang="en-GB" altLang="en-US" dirty="0" err="1"/>
              <a:t>B</a:t>
            </a:r>
            <a:r>
              <a:rPr lang="en-GB" altLang="en-US" sz="1600" dirty="0" err="1"/>
              <a:t>t</a:t>
            </a:r>
            <a:r>
              <a:rPr lang="en-GB" altLang="en-US" dirty="0"/>
              <a:t> + f(</a:t>
            </a:r>
            <a:r>
              <a:rPr lang="en-GB" altLang="en-US" dirty="0" err="1"/>
              <a:t>B</a:t>
            </a:r>
            <a:r>
              <a:rPr lang="en-GB" altLang="en-US" sz="1600" dirty="0" err="1"/>
              <a:t>t</a:t>
            </a:r>
            <a:r>
              <a:rPr lang="en-GB" altLang="en-US" dirty="0"/>
              <a:t>)</a:t>
            </a:r>
            <a:r>
              <a:rPr lang="en-GB" altLang="en-US" sz="1600" dirty="0"/>
              <a:t> </a:t>
            </a:r>
            <a:r>
              <a:rPr lang="en-GB" altLang="en-US" dirty="0"/>
              <a:t>– C</a:t>
            </a:r>
            <a:r>
              <a:rPr lang="en-GB" altLang="en-US" sz="1600" dirty="0"/>
              <a:t>t</a:t>
            </a:r>
          </a:p>
          <a:p>
            <a:pPr marL="341313" indent="-341313">
              <a:spcBef>
                <a:spcPts val="4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en-US" sz="1600" dirty="0"/>
          </a:p>
          <a:p>
            <a:pPr>
              <a:buClr>
                <a:srgbClr val="3333CC"/>
              </a:buClr>
              <a:buSzPct val="6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a:t>B</a:t>
            </a:r>
            <a:r>
              <a:rPr lang="en-US" altLang="en-US" sz="1800" dirty="0"/>
              <a:t>t+1</a:t>
            </a:r>
            <a:r>
              <a:rPr lang="en-US" altLang="en-US" dirty="0"/>
              <a:t>: Biomass in the beginning of year t+1 (or end of t)</a:t>
            </a:r>
          </a:p>
          <a:p>
            <a:pPr>
              <a:buClr>
                <a:srgbClr val="3333CC"/>
              </a:buClr>
              <a:buSzPct val="6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err="1"/>
              <a:t>B</a:t>
            </a:r>
            <a:r>
              <a:rPr lang="en-US" altLang="en-US" sz="1800" dirty="0" err="1"/>
              <a:t>t</a:t>
            </a:r>
            <a:r>
              <a:rPr lang="en-US" altLang="en-US" dirty="0"/>
              <a:t>: Biomass in the beginning of year t</a:t>
            </a:r>
          </a:p>
          <a:p>
            <a:pPr>
              <a:buClr>
                <a:srgbClr val="3333CC"/>
              </a:buClr>
              <a:buSzPct val="6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a:t>P</a:t>
            </a:r>
            <a:r>
              <a:rPr lang="en-US" altLang="en-US" sz="1800" dirty="0"/>
              <a:t>t</a:t>
            </a:r>
            <a:r>
              <a:rPr lang="en-US" altLang="en-US" dirty="0"/>
              <a:t>: Surplus production</a:t>
            </a:r>
          </a:p>
          <a:p>
            <a:pPr lvl="1">
              <a:buClr>
                <a:srgbClr val="FF0000"/>
              </a:buClr>
              <a:buSzPct val="55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a:t>- the difference between production (recruitment + growth) and natural mortality</a:t>
            </a:r>
          </a:p>
          <a:p>
            <a:pPr>
              <a:buClr>
                <a:srgbClr val="3333CC"/>
              </a:buClr>
              <a:buSzPct val="6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a:t>f(</a:t>
            </a:r>
            <a:r>
              <a:rPr lang="en-US" altLang="en-US" dirty="0" err="1"/>
              <a:t>B</a:t>
            </a:r>
            <a:r>
              <a:rPr lang="en-US" altLang="en-US" sz="1800" dirty="0" err="1"/>
              <a:t>t</a:t>
            </a:r>
            <a:r>
              <a:rPr lang="en-US" altLang="en-US" dirty="0"/>
              <a:t>): Surplus production as a function of biomass in the time period of t</a:t>
            </a:r>
          </a:p>
          <a:p>
            <a:pPr>
              <a:buClr>
                <a:srgbClr val="3333CC"/>
              </a:buClr>
              <a:buSzPct val="6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dirty="0"/>
              <a:t>C</a:t>
            </a:r>
            <a:r>
              <a:rPr lang="en-US" altLang="en-US" sz="1800" dirty="0"/>
              <a:t>t</a:t>
            </a:r>
            <a:r>
              <a:rPr lang="en-US" altLang="en-US" dirty="0"/>
              <a:t>: Biomass (yield) caught during year t</a:t>
            </a:r>
          </a:p>
        </p:txBody>
      </p:sp>
    </p:spTree>
    <p:extLst>
      <p:ext uri="{BB962C8B-B14F-4D97-AF65-F5344CB8AC3E}">
        <p14:creationId xmlns:p14="http://schemas.microsoft.com/office/powerpoint/2010/main" val="2908808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a:extLst>
              <a:ext uri="{FF2B5EF4-FFF2-40B4-BE49-F238E27FC236}">
                <a16:creationId xmlns:a16="http://schemas.microsoft.com/office/drawing/2014/main" id="{1541A744-D725-06BD-E2AA-9870B9A399C2}"/>
              </a:ext>
            </a:extLst>
          </p:cNvPr>
          <p:cNvSpPr>
            <a:spLocks noGrp="1" noChangeArrowheads="1"/>
          </p:cNvSpPr>
          <p:nvPr>
            <p:ph type="title" idx="4294967295"/>
          </p:nvPr>
        </p:nvSpPr>
        <p:spPr>
          <a:xfrm>
            <a:off x="2590801" y="188913"/>
            <a:ext cx="7877175" cy="576262"/>
          </a:xfrm>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dirty="0"/>
              <a:t>Logistic population growth </a:t>
            </a:r>
          </a:p>
        </p:txBody>
      </p:sp>
      <p:graphicFrame>
        <p:nvGraphicFramePr>
          <p:cNvPr id="14340" name="Object 2">
            <a:extLst>
              <a:ext uri="{FF2B5EF4-FFF2-40B4-BE49-F238E27FC236}">
                <a16:creationId xmlns:a16="http://schemas.microsoft.com/office/drawing/2014/main" id="{B2221667-ECE5-CBFF-8568-198010D6F73C}"/>
              </a:ext>
            </a:extLst>
          </p:cNvPr>
          <p:cNvGraphicFramePr>
            <a:graphicFrameLocks noChangeAspect="1"/>
          </p:cNvGraphicFramePr>
          <p:nvPr/>
        </p:nvGraphicFramePr>
        <p:xfrm>
          <a:off x="1882775" y="1209675"/>
          <a:ext cx="7467600" cy="4733925"/>
        </p:xfrm>
        <a:graphic>
          <a:graphicData uri="http://schemas.openxmlformats.org/presentationml/2006/ole">
            <mc:AlternateContent xmlns:mc="http://schemas.openxmlformats.org/markup-compatibility/2006">
              <mc:Choice xmlns:v="urn:schemas-microsoft-com:vml" Requires="v">
                <p:oleObj r:id="rId3" imgW="7467600" imgH="4734087" progId="">
                  <p:embed/>
                </p:oleObj>
              </mc:Choice>
              <mc:Fallback>
                <p:oleObj r:id="rId3" imgW="7467600" imgH="4734087" progId="">
                  <p:embed/>
                  <p:pic>
                    <p:nvPicPr>
                      <p:cNvPr id="14340" name="Object 2">
                        <a:extLst>
                          <a:ext uri="{FF2B5EF4-FFF2-40B4-BE49-F238E27FC236}">
                            <a16:creationId xmlns:a16="http://schemas.microsoft.com/office/drawing/2014/main" id="{B2221667-ECE5-CBFF-8568-198010D6F7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2775" y="1209675"/>
                        <a:ext cx="7467600" cy="4733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1" name="Object 3">
            <a:extLst>
              <a:ext uri="{FF2B5EF4-FFF2-40B4-BE49-F238E27FC236}">
                <a16:creationId xmlns:a16="http://schemas.microsoft.com/office/drawing/2014/main" id="{3FD7B13F-97BF-2F45-80B4-CAE615342D17}"/>
              </a:ext>
            </a:extLst>
          </p:cNvPr>
          <p:cNvGraphicFramePr>
            <a:graphicFrameLocks noChangeAspect="1"/>
          </p:cNvGraphicFramePr>
          <p:nvPr/>
        </p:nvGraphicFramePr>
        <p:xfrm>
          <a:off x="6601572" y="2183606"/>
          <a:ext cx="3492500" cy="482600"/>
        </p:xfrm>
        <a:graphic>
          <a:graphicData uri="http://schemas.openxmlformats.org/presentationml/2006/ole">
            <mc:AlternateContent xmlns:mc="http://schemas.openxmlformats.org/markup-compatibility/2006">
              <mc:Choice xmlns:v="urn:schemas-microsoft-com:vml" Requires="v">
                <p:oleObj r:id="rId5" imgW="491465" imgH="482555" progId="">
                  <p:embed/>
                </p:oleObj>
              </mc:Choice>
              <mc:Fallback>
                <p:oleObj r:id="rId5" imgW="491465" imgH="482555" progId="">
                  <p:embed/>
                  <p:pic>
                    <p:nvPicPr>
                      <p:cNvPr id="14341" name="Object 3">
                        <a:extLst>
                          <a:ext uri="{FF2B5EF4-FFF2-40B4-BE49-F238E27FC236}">
                            <a16:creationId xmlns:a16="http://schemas.microsoft.com/office/drawing/2014/main" id="{3FD7B13F-97BF-2F45-80B4-CAE615342D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1572" y="2183606"/>
                        <a:ext cx="3492500" cy="482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2" name="Text Box 4">
            <a:extLst>
              <a:ext uri="{FF2B5EF4-FFF2-40B4-BE49-F238E27FC236}">
                <a16:creationId xmlns:a16="http://schemas.microsoft.com/office/drawing/2014/main" id="{F97A3DDC-EA29-AD84-F0A4-0B129372775D}"/>
              </a:ext>
            </a:extLst>
          </p:cNvPr>
          <p:cNvSpPr txBox="1">
            <a:spLocks noChangeArrowheads="1"/>
          </p:cNvSpPr>
          <p:nvPr/>
        </p:nvSpPr>
        <p:spPr bwMode="auto">
          <a:xfrm>
            <a:off x="5808663" y="9810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4343" name="Text Box 5">
            <a:extLst>
              <a:ext uri="{FF2B5EF4-FFF2-40B4-BE49-F238E27FC236}">
                <a16:creationId xmlns:a16="http://schemas.microsoft.com/office/drawing/2014/main" id="{19CBC7BD-CCFB-3496-9C11-37DF741116E0}"/>
              </a:ext>
            </a:extLst>
          </p:cNvPr>
          <p:cNvSpPr txBox="1">
            <a:spLocks noChangeArrowheads="1"/>
          </p:cNvSpPr>
          <p:nvPr/>
        </p:nvSpPr>
        <p:spPr bwMode="auto">
          <a:xfrm>
            <a:off x="7179515" y="1862357"/>
            <a:ext cx="1634078"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spcBef>
                <a:spcPct val="0"/>
              </a:spcBef>
            </a:pPr>
            <a:r>
              <a:rPr lang="en-US" altLang="en-US" sz="1200" b="1" dirty="0">
                <a:solidFill>
                  <a:srgbClr val="FF0000"/>
                </a:solidFill>
              </a:rPr>
              <a:t>Unharvested curve</a:t>
            </a:r>
          </a:p>
        </p:txBody>
      </p:sp>
    </p:spTree>
    <p:extLst>
      <p:ext uri="{BB962C8B-B14F-4D97-AF65-F5344CB8AC3E}">
        <p14:creationId xmlns:p14="http://schemas.microsoft.com/office/powerpoint/2010/main" val="15173881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
            <a:extLst>
              <a:ext uri="{FF2B5EF4-FFF2-40B4-BE49-F238E27FC236}">
                <a16:creationId xmlns:a16="http://schemas.microsoft.com/office/drawing/2014/main" id="{E15AACF2-6986-8AFF-BB69-25E16C8A8289}"/>
              </a:ext>
            </a:extLst>
          </p:cNvPr>
          <p:cNvSpPr>
            <a:spLocks noGrp="1" noChangeArrowheads="1"/>
          </p:cNvSpPr>
          <p:nvPr>
            <p:ph type="title" idx="4294967295"/>
          </p:nvPr>
        </p:nvSpPr>
        <p:spPr>
          <a:xfrm>
            <a:off x="1657528" y="201613"/>
            <a:ext cx="9601199" cy="576262"/>
          </a:xfrm>
          <a:ln>
            <a:solidFill>
              <a:srgbClr val="92D050"/>
            </a:solidFill>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dirty="0"/>
              <a:t>Surplus production as a function of stock size</a:t>
            </a:r>
          </a:p>
        </p:txBody>
      </p:sp>
      <p:graphicFrame>
        <p:nvGraphicFramePr>
          <p:cNvPr id="16388" name="Object 2">
            <a:extLst>
              <a:ext uri="{FF2B5EF4-FFF2-40B4-BE49-F238E27FC236}">
                <a16:creationId xmlns:a16="http://schemas.microsoft.com/office/drawing/2014/main" id="{62CFDAAE-E46E-B4E1-5965-6EA0CF131BD0}"/>
              </a:ext>
            </a:extLst>
          </p:cNvPr>
          <p:cNvGraphicFramePr>
            <a:graphicFrameLocks noChangeAspect="1"/>
          </p:cNvGraphicFramePr>
          <p:nvPr/>
        </p:nvGraphicFramePr>
        <p:xfrm>
          <a:off x="2195513" y="1268414"/>
          <a:ext cx="8216900" cy="5208587"/>
        </p:xfrm>
        <a:graphic>
          <a:graphicData uri="http://schemas.openxmlformats.org/presentationml/2006/ole">
            <mc:AlternateContent xmlns:mc="http://schemas.openxmlformats.org/markup-compatibility/2006">
              <mc:Choice xmlns:v="urn:schemas-microsoft-com:vml" Requires="v">
                <p:oleObj r:id="rId3" imgW="7467600" imgH="4734087" progId="">
                  <p:embed/>
                </p:oleObj>
              </mc:Choice>
              <mc:Fallback>
                <p:oleObj r:id="rId3" imgW="7467600" imgH="4734087" progId="">
                  <p:embed/>
                  <p:pic>
                    <p:nvPicPr>
                      <p:cNvPr id="16388" name="Object 2">
                        <a:extLst>
                          <a:ext uri="{FF2B5EF4-FFF2-40B4-BE49-F238E27FC236}">
                            <a16:creationId xmlns:a16="http://schemas.microsoft.com/office/drawing/2014/main" id="{62CFDAAE-E46E-B4E1-5965-6EA0CF131B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513" y="1268414"/>
                        <a:ext cx="8216900" cy="52085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389" name="Text Box 3">
            <a:extLst>
              <a:ext uri="{FF2B5EF4-FFF2-40B4-BE49-F238E27FC236}">
                <a16:creationId xmlns:a16="http://schemas.microsoft.com/office/drawing/2014/main" id="{FFA462C7-1595-8617-E224-9D60B51BF774}"/>
              </a:ext>
            </a:extLst>
          </p:cNvPr>
          <p:cNvSpPr txBox="1">
            <a:spLocks noChangeArrowheads="1"/>
          </p:cNvSpPr>
          <p:nvPr/>
        </p:nvSpPr>
        <p:spPr bwMode="auto">
          <a:xfrm>
            <a:off x="9772650" y="3838576"/>
            <a:ext cx="359692"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spcBef>
                <a:spcPct val="0"/>
              </a:spcBef>
            </a:pPr>
            <a:r>
              <a:rPr lang="is-IS" altLang="en-US" sz="2000" b="1"/>
              <a:t>K</a:t>
            </a:r>
          </a:p>
        </p:txBody>
      </p:sp>
      <p:sp>
        <p:nvSpPr>
          <p:cNvPr id="16390" name="Line 4">
            <a:extLst>
              <a:ext uri="{FF2B5EF4-FFF2-40B4-BE49-F238E27FC236}">
                <a16:creationId xmlns:a16="http://schemas.microsoft.com/office/drawing/2014/main" id="{D9A29769-099B-43F8-FEB1-654A97B59DAE}"/>
              </a:ext>
            </a:extLst>
          </p:cNvPr>
          <p:cNvSpPr>
            <a:spLocks noChangeShapeType="1"/>
          </p:cNvSpPr>
          <p:nvPr/>
        </p:nvSpPr>
        <p:spPr bwMode="auto">
          <a:xfrm>
            <a:off x="9983789" y="4221163"/>
            <a:ext cx="1587" cy="1079500"/>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6391" name="Line 5">
            <a:extLst>
              <a:ext uri="{FF2B5EF4-FFF2-40B4-BE49-F238E27FC236}">
                <a16:creationId xmlns:a16="http://schemas.microsoft.com/office/drawing/2014/main" id="{2D4F14F1-9708-5511-9F72-5C31CB3339AD}"/>
              </a:ext>
            </a:extLst>
          </p:cNvPr>
          <p:cNvSpPr>
            <a:spLocks noChangeShapeType="1"/>
          </p:cNvSpPr>
          <p:nvPr/>
        </p:nvSpPr>
        <p:spPr bwMode="auto">
          <a:xfrm flipV="1">
            <a:off x="6672264" y="1987550"/>
            <a:ext cx="1587" cy="3314700"/>
          </a:xfrm>
          <a:prstGeom prst="line">
            <a:avLst/>
          </a:prstGeom>
          <a:noFill/>
          <a:ln w="1908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6392" name="Text Box 6">
            <a:extLst>
              <a:ext uri="{FF2B5EF4-FFF2-40B4-BE49-F238E27FC236}">
                <a16:creationId xmlns:a16="http://schemas.microsoft.com/office/drawing/2014/main" id="{FC00D1F4-865E-6E3F-2D18-F6D4AFF9485D}"/>
              </a:ext>
            </a:extLst>
          </p:cNvPr>
          <p:cNvSpPr txBox="1">
            <a:spLocks noChangeArrowheads="1"/>
          </p:cNvSpPr>
          <p:nvPr/>
        </p:nvSpPr>
        <p:spPr bwMode="auto">
          <a:xfrm>
            <a:off x="6061076" y="4532313"/>
            <a:ext cx="794105" cy="463846"/>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spcBef>
                <a:spcPct val="0"/>
              </a:spcBef>
            </a:pPr>
            <a:r>
              <a:rPr lang="is-IS" altLang="en-US" sz="2000" b="1"/>
              <a:t>K</a:t>
            </a:r>
            <a:r>
              <a:rPr lang="is-IS" altLang="en-US" sz="1600" b="1"/>
              <a:t> </a:t>
            </a:r>
            <a:r>
              <a:rPr lang="is-IS" altLang="en-US" b="1"/>
              <a:t>/2</a:t>
            </a:r>
          </a:p>
        </p:txBody>
      </p:sp>
      <p:sp>
        <p:nvSpPr>
          <p:cNvPr id="16393" name="Line 7">
            <a:extLst>
              <a:ext uri="{FF2B5EF4-FFF2-40B4-BE49-F238E27FC236}">
                <a16:creationId xmlns:a16="http://schemas.microsoft.com/office/drawing/2014/main" id="{151237B9-B669-855B-6992-906446A5BB49}"/>
              </a:ext>
            </a:extLst>
          </p:cNvPr>
          <p:cNvSpPr>
            <a:spLocks noChangeShapeType="1"/>
          </p:cNvSpPr>
          <p:nvPr/>
        </p:nvSpPr>
        <p:spPr bwMode="auto">
          <a:xfrm flipH="1">
            <a:off x="3357564" y="2028825"/>
            <a:ext cx="3316287" cy="1588"/>
          </a:xfrm>
          <a:prstGeom prst="line">
            <a:avLst/>
          </a:prstGeom>
          <a:noFill/>
          <a:ln w="1908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6394" name="Text Box 8">
            <a:extLst>
              <a:ext uri="{FF2B5EF4-FFF2-40B4-BE49-F238E27FC236}">
                <a16:creationId xmlns:a16="http://schemas.microsoft.com/office/drawing/2014/main" id="{120C53D6-DC38-45EB-4EBB-E0F8EFC7F846}"/>
              </a:ext>
            </a:extLst>
          </p:cNvPr>
          <p:cNvSpPr txBox="1">
            <a:spLocks noChangeArrowheads="1"/>
          </p:cNvSpPr>
          <p:nvPr/>
        </p:nvSpPr>
        <p:spPr bwMode="auto">
          <a:xfrm>
            <a:off x="3638551" y="1700213"/>
            <a:ext cx="2103759" cy="3099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ahoma" panose="020B0604030504040204" pitchFamily="34" charset="0"/>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ahoma" panose="020B0604030504040204" pitchFamily="34" charset="0"/>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ahoma" panose="020B0604030504040204" pitchFamily="34" charset="0"/>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5pPr>
            <a:lvl6pPr marL="25146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6pPr>
            <a:lvl7pPr marL="29718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7pPr>
            <a:lvl8pPr marL="34290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8pPr>
            <a:lvl9pPr marL="3886200" indent="-228600" defTabSz="449263" eaLnBrk="0" fontAlgn="base" hangingPunct="0">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ahoma" panose="020B0604030504040204" pitchFamily="34" charset="0"/>
              </a:defRPr>
            </a:lvl9pPr>
          </a:lstStyle>
          <a:p>
            <a:pPr>
              <a:spcBef>
                <a:spcPct val="0"/>
              </a:spcBef>
            </a:pPr>
            <a:r>
              <a:rPr lang="en-US" altLang="en-US" sz="1400" b="1"/>
              <a:t>Maximum production</a:t>
            </a:r>
          </a:p>
        </p:txBody>
      </p:sp>
      <p:sp>
        <p:nvSpPr>
          <p:cNvPr id="16395" name="Text Box 9">
            <a:extLst>
              <a:ext uri="{FF2B5EF4-FFF2-40B4-BE49-F238E27FC236}">
                <a16:creationId xmlns:a16="http://schemas.microsoft.com/office/drawing/2014/main" id="{3D9F4AAB-D18D-F0AB-80C4-04659BF609EA}"/>
              </a:ext>
            </a:extLst>
          </p:cNvPr>
          <p:cNvSpPr txBox="1">
            <a:spLocks noChangeArrowheads="1"/>
          </p:cNvSpPr>
          <p:nvPr/>
        </p:nvSpPr>
        <p:spPr bwMode="auto">
          <a:xfrm>
            <a:off x="6651625" y="1144588"/>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graphicFrame>
        <p:nvGraphicFramePr>
          <p:cNvPr id="16396" name="Object 10">
            <a:extLst>
              <a:ext uri="{FF2B5EF4-FFF2-40B4-BE49-F238E27FC236}">
                <a16:creationId xmlns:a16="http://schemas.microsoft.com/office/drawing/2014/main" id="{2233A0F4-850D-E09F-E2F0-7DCB35CB2101}"/>
              </a:ext>
            </a:extLst>
          </p:cNvPr>
          <p:cNvGraphicFramePr>
            <a:graphicFrameLocks noChangeAspect="1"/>
          </p:cNvGraphicFramePr>
          <p:nvPr/>
        </p:nvGraphicFramePr>
        <p:xfrm>
          <a:off x="1703388" y="1374776"/>
          <a:ext cx="1098550" cy="619125"/>
        </p:xfrm>
        <a:graphic>
          <a:graphicData uri="http://schemas.openxmlformats.org/presentationml/2006/ole">
            <mc:AlternateContent xmlns:mc="http://schemas.openxmlformats.org/markup-compatibility/2006">
              <mc:Choice xmlns:v="urn:schemas-microsoft-com:vml" Requires="v">
                <p:oleObj r:id="rId5" imgW="491441" imgH="491441" progId="">
                  <p:embed/>
                </p:oleObj>
              </mc:Choice>
              <mc:Fallback>
                <p:oleObj r:id="rId5" imgW="491441" imgH="491441" progId="">
                  <p:embed/>
                  <p:pic>
                    <p:nvPicPr>
                      <p:cNvPr id="16396" name="Object 10">
                        <a:extLst>
                          <a:ext uri="{FF2B5EF4-FFF2-40B4-BE49-F238E27FC236}">
                            <a16:creationId xmlns:a16="http://schemas.microsoft.com/office/drawing/2014/main" id="{2233A0F4-850D-E09F-E2F0-7DCB35CB21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3388" y="1374776"/>
                        <a:ext cx="1098550" cy="6191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60463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389B733-A8C5-6605-F8F7-1A36EBC438D2}"/>
              </a:ext>
            </a:extLst>
          </p:cNvPr>
          <p:cNvSpPr>
            <a:spLocks noGrp="1" noChangeArrowheads="1"/>
          </p:cNvSpPr>
          <p:nvPr>
            <p:ph type="title"/>
          </p:nvPr>
        </p:nvSpPr>
        <p:spPr>
          <a:xfrm>
            <a:off x="838200" y="365126"/>
            <a:ext cx="10515600" cy="571500"/>
          </a:xfrm>
        </p:spPr>
        <p:txBody>
          <a:bodyPr>
            <a:normAutofit fontScale="90000"/>
          </a:bodyPr>
          <a:lstStyle/>
          <a:p>
            <a:pPr eaLnBrk="1" hangingPunct="1"/>
            <a:r>
              <a:rPr lang="en-GB" altLang="en-US" dirty="0"/>
              <a:t>In fishery exploited system </a:t>
            </a:r>
          </a:p>
        </p:txBody>
      </p:sp>
      <p:sp>
        <p:nvSpPr>
          <p:cNvPr id="19459" name="Rectangle 3">
            <a:extLst>
              <a:ext uri="{FF2B5EF4-FFF2-40B4-BE49-F238E27FC236}">
                <a16:creationId xmlns:a16="http://schemas.microsoft.com/office/drawing/2014/main" id="{6F4FC02C-C242-4DF4-A95B-54A74C550C19}"/>
              </a:ext>
            </a:extLst>
          </p:cNvPr>
          <p:cNvSpPr>
            <a:spLocks noGrp="1" noChangeArrowheads="1"/>
          </p:cNvSpPr>
          <p:nvPr>
            <p:ph type="body" idx="1"/>
          </p:nvPr>
        </p:nvSpPr>
        <p:spPr>
          <a:xfrm>
            <a:off x="838200" y="1825625"/>
            <a:ext cx="10515600" cy="2659063"/>
          </a:xfrm>
        </p:spPr>
        <p:txBody>
          <a:bodyPr>
            <a:normAutofit fontScale="47500" lnSpcReduction="20000"/>
          </a:bodyPr>
          <a:lstStyle/>
          <a:p>
            <a:pPr eaLnBrk="1" hangingPunct="1">
              <a:buFont typeface="Times New Roman" panose="02020603050405020304" pitchFamily="18" charset="0"/>
              <a:buChar char="•"/>
            </a:pPr>
            <a:endParaRPr lang="en-GB" altLang="en-US" dirty="0">
              <a:solidFill>
                <a:srgbClr val="002060"/>
              </a:solidFill>
            </a:endParaRPr>
          </a:p>
          <a:p>
            <a:pPr marL="0" indent="0" eaLnBrk="1" hangingPunct="1">
              <a:buNone/>
            </a:pPr>
            <a:r>
              <a:rPr lang="en-GB" altLang="en-US" sz="3800" dirty="0">
                <a:solidFill>
                  <a:srgbClr val="002060"/>
                </a:solidFill>
              </a:rPr>
              <a:t>Where, r = intrinsic growth rate </a:t>
            </a:r>
          </a:p>
          <a:p>
            <a:pPr marL="0" indent="0" eaLnBrk="1" hangingPunct="1">
              <a:buNone/>
            </a:pPr>
            <a:r>
              <a:rPr lang="en-GB" altLang="en-US" sz="3800" dirty="0">
                <a:solidFill>
                  <a:srgbClr val="002060"/>
                </a:solidFill>
              </a:rPr>
              <a:t>              B = biomass at time t</a:t>
            </a:r>
          </a:p>
          <a:p>
            <a:pPr marL="0" indent="0" eaLnBrk="1" hangingPunct="1">
              <a:buNone/>
            </a:pPr>
            <a:r>
              <a:rPr lang="en-GB" altLang="en-US" sz="3800" dirty="0">
                <a:solidFill>
                  <a:srgbClr val="002060"/>
                </a:solidFill>
              </a:rPr>
              <a:t>	q = catchability co-efficient </a:t>
            </a:r>
          </a:p>
          <a:p>
            <a:pPr marL="0" indent="0" eaLnBrk="1" hangingPunct="1">
              <a:buNone/>
            </a:pPr>
            <a:r>
              <a:rPr lang="en-GB" altLang="en-US" sz="3800" dirty="0">
                <a:solidFill>
                  <a:srgbClr val="002060"/>
                </a:solidFill>
              </a:rPr>
              <a:t>	K = Carrying capacity </a:t>
            </a:r>
          </a:p>
          <a:p>
            <a:pPr marL="0" indent="0" eaLnBrk="1" hangingPunct="1">
              <a:buNone/>
            </a:pPr>
            <a:r>
              <a:rPr lang="en-GB" altLang="en-US" sz="3800" dirty="0">
                <a:solidFill>
                  <a:srgbClr val="002060"/>
                </a:solidFill>
              </a:rPr>
              <a:t>	Y = total catch </a:t>
            </a:r>
          </a:p>
          <a:p>
            <a:pPr marL="0" indent="0" eaLnBrk="1" hangingPunct="1">
              <a:buNone/>
            </a:pPr>
            <a:r>
              <a:rPr lang="en-GB" altLang="en-US" sz="3800" dirty="0">
                <a:solidFill>
                  <a:srgbClr val="002060"/>
                </a:solidFill>
              </a:rPr>
              <a:t>	F = fishing mortality</a:t>
            </a:r>
          </a:p>
          <a:p>
            <a:pPr marL="0" indent="0" eaLnBrk="1" hangingPunct="1">
              <a:buNone/>
            </a:pPr>
            <a:r>
              <a:rPr lang="en-GB" altLang="en-US" sz="3800" i="1" dirty="0">
                <a:solidFill>
                  <a:srgbClr val="002060"/>
                </a:solidFill>
              </a:rPr>
              <a:t>	E = fishing effort </a:t>
            </a:r>
          </a:p>
          <a:p>
            <a:pPr eaLnBrk="1" hangingPunct="1">
              <a:buFont typeface="Times New Roman" panose="02020603050405020304" pitchFamily="18" charset="0"/>
              <a:buChar char="•"/>
            </a:pPr>
            <a:endParaRPr lang="en-GB" altLang="en-US" sz="3200" dirty="0">
              <a:solidFill>
                <a:srgbClr val="002060"/>
              </a:solidFill>
            </a:endParaRPr>
          </a:p>
          <a:p>
            <a:pPr marL="0" indent="0" eaLnBrk="1" hangingPunct="1">
              <a:buNone/>
            </a:pPr>
            <a:endParaRPr lang="en-GB" altLang="en-US" sz="3200" dirty="0">
              <a:solidFill>
                <a:srgbClr val="002060"/>
              </a:solidFill>
            </a:endParaRPr>
          </a:p>
          <a:p>
            <a:pPr eaLnBrk="1" hangingPunct="1">
              <a:buFont typeface="Times New Roman" panose="02020603050405020304" pitchFamily="18" charset="0"/>
              <a:buChar char="•"/>
            </a:pPr>
            <a:endParaRPr lang="en-GB" altLang="en-US" sz="3200" dirty="0">
              <a:solidFill>
                <a:srgbClr val="002060"/>
              </a:solidFill>
            </a:endParaRPr>
          </a:p>
          <a:p>
            <a:pPr eaLnBrk="1" hangingPunct="1">
              <a:buFont typeface="Times New Roman" panose="02020603050405020304" pitchFamily="18" charset="0"/>
              <a:buChar char="•"/>
            </a:pPr>
            <a:endParaRPr lang="en-GB" altLang="en-US" sz="3200" dirty="0">
              <a:solidFill>
                <a:srgbClr val="002060"/>
              </a:solidFill>
            </a:endParaRPr>
          </a:p>
        </p:txBody>
      </p:sp>
      <mc:AlternateContent xmlns:mc="http://schemas.openxmlformats.org/markup-compatibility/2006" xmlns:a14="http://schemas.microsoft.com/office/drawing/2010/main">
        <mc:Choice Requires="a14">
          <p:sp>
            <p:nvSpPr>
              <p:cNvPr id="19460" name="Object 5">
                <a:extLst>
                  <a:ext uri="{FF2B5EF4-FFF2-40B4-BE49-F238E27FC236}">
                    <a16:creationId xmlns:a16="http://schemas.microsoft.com/office/drawing/2014/main" id="{BD6946B6-60D4-E259-92FE-3C2D1FF5EEB5}"/>
                  </a:ext>
                </a:extLst>
              </p:cNvPr>
              <p:cNvSpPr txBox="1"/>
              <p:nvPr/>
            </p:nvSpPr>
            <p:spPr bwMode="auto">
              <a:xfrm>
                <a:off x="3087687" y="1009961"/>
                <a:ext cx="5810985" cy="571500"/>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sSub>
                        <m:sSubPr>
                          <m:ctrlPr>
                            <a:rPr lang="en-IN" sz="2500" i="1" smtClean="0">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r>
                            <a:rPr lang="en-IN" sz="2500" i="1">
                              <a:solidFill>
                                <a:srgbClr val="000000"/>
                              </a:solidFill>
                              <a:latin typeface="Cambria Math" panose="02040503050406030204" pitchFamily="18" charset="0"/>
                            </a:rPr>
                            <m:t>+1</m:t>
                          </m:r>
                        </m:sub>
                      </m:sSub>
                      <m:r>
                        <a:rPr lang="en-IN" sz="2500" i="1">
                          <a:solidFill>
                            <a:srgbClr val="000000"/>
                          </a:solidFill>
                          <a:latin typeface="Cambria Math" panose="02040503050406030204" pitchFamily="18" charset="0"/>
                        </a:rPr>
                        <m:t>=</m:t>
                      </m:r>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r>
                        <a:rPr lang="en-IN" sz="2500" i="1">
                          <a:solidFill>
                            <a:srgbClr val="000000"/>
                          </a:solidFill>
                          <a:latin typeface="Cambria Math" panose="02040503050406030204" pitchFamily="18" charset="0"/>
                        </a:rPr>
                        <m:t>+</m:t>
                      </m:r>
                      <m:r>
                        <a:rPr lang="en-IN" sz="2500" i="1">
                          <a:solidFill>
                            <a:srgbClr val="000000"/>
                          </a:solidFill>
                          <a:latin typeface="Cambria Math" panose="02040503050406030204" pitchFamily="18" charset="0"/>
                        </a:rPr>
                        <m:t>𝑟</m:t>
                      </m:r>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d>
                        <m:dPr>
                          <m:ctrlPr>
                            <a:rPr lang="en-IN" sz="2500" i="1">
                              <a:solidFill>
                                <a:srgbClr val="000000"/>
                              </a:solidFill>
                              <a:latin typeface="Cambria Math" panose="02040503050406030204" pitchFamily="18" charset="0"/>
                            </a:rPr>
                          </m:ctrlPr>
                        </m:dPr>
                        <m:e>
                          <m:r>
                            <a:rPr lang="en-IN" sz="2500" i="1">
                              <a:solidFill>
                                <a:srgbClr val="000000"/>
                              </a:solidFill>
                              <a:latin typeface="Cambria Math" panose="02040503050406030204" pitchFamily="18" charset="0"/>
                            </a:rPr>
                            <m:t>1−</m:t>
                          </m:r>
                          <m:f>
                            <m:fPr>
                              <m:type m:val="lin"/>
                              <m:ctrlPr>
                                <a:rPr lang="en-IN" sz="2500" i="1">
                                  <a:solidFill>
                                    <a:srgbClr val="000000"/>
                                  </a:solidFill>
                                  <a:latin typeface="Cambria Math" panose="02040503050406030204" pitchFamily="18" charset="0"/>
                                </a:rPr>
                              </m:ctrlPr>
                            </m:fPr>
                            <m:num>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num>
                            <m:den>
                              <m:r>
                                <a:rPr lang="en-IN" sz="2500" i="1">
                                  <a:solidFill>
                                    <a:srgbClr val="000000"/>
                                  </a:solidFill>
                                  <a:latin typeface="Cambria Math" panose="02040503050406030204" pitchFamily="18" charset="0"/>
                                </a:rPr>
                                <m:t>𝐾</m:t>
                              </m:r>
                            </m:den>
                          </m:f>
                        </m:e>
                      </m:d>
                      <m:r>
                        <a:rPr lang="en-IN" sz="2500" i="1">
                          <a:solidFill>
                            <a:srgbClr val="000000"/>
                          </a:solidFill>
                          <a:latin typeface="Cambria Math" panose="02040503050406030204" pitchFamily="18" charset="0"/>
                        </a:rPr>
                        <m:t>−</m:t>
                      </m:r>
                      <m:sSub>
                        <m:sSubPr>
                          <m:ctrlPr>
                            <a:rPr lang="en-IN" sz="2500" i="1">
                              <a:solidFill>
                                <a:srgbClr val="000000"/>
                              </a:solidFill>
                              <a:latin typeface="Cambria Math" panose="02040503050406030204" pitchFamily="18" charset="0"/>
                            </a:rPr>
                          </m:ctrlPr>
                        </m:sSubPr>
                        <m:e>
                          <m:r>
                            <a:rPr lang="en-IN" sz="2500" b="0" i="1" smtClean="0">
                              <a:solidFill>
                                <a:srgbClr val="000000"/>
                              </a:solidFill>
                              <a:latin typeface="Cambria Math" panose="02040503050406030204" pitchFamily="18" charset="0"/>
                            </a:rPr>
                            <m:t>𝑌</m:t>
                          </m:r>
                        </m:e>
                        <m:sub>
                          <m:r>
                            <a:rPr lang="en-IN" sz="2500" i="1">
                              <a:solidFill>
                                <a:srgbClr val="000000"/>
                              </a:solidFill>
                              <a:latin typeface="Cambria Math" panose="02040503050406030204" pitchFamily="18" charset="0"/>
                            </a:rPr>
                            <m:t>𝑡</m:t>
                          </m:r>
                        </m:sub>
                      </m:sSub>
                    </m:oMath>
                  </m:oMathPara>
                </a14:m>
                <a:endParaRPr lang="en-IN" sz="2500" dirty="0"/>
              </a:p>
            </p:txBody>
          </p:sp>
        </mc:Choice>
        <mc:Fallback xmlns="">
          <p:sp>
            <p:nvSpPr>
              <p:cNvPr id="19460" name="Object 5">
                <a:extLst>
                  <a:ext uri="{FF2B5EF4-FFF2-40B4-BE49-F238E27FC236}">
                    <a16:creationId xmlns:a16="http://schemas.microsoft.com/office/drawing/2014/main" id="{BD6946B6-60D4-E259-92FE-3C2D1FF5EEB5}"/>
                  </a:ext>
                </a:extLst>
              </p:cNvPr>
              <p:cNvSpPr txBox="1">
                <a:spLocks noRot="1" noChangeAspect="1" noMove="1" noResize="1" noEditPoints="1" noAdjustHandles="1" noChangeArrowheads="1" noChangeShapeType="1" noTextEdit="1"/>
              </p:cNvSpPr>
              <p:nvPr/>
            </p:nvSpPr>
            <p:spPr bwMode="auto">
              <a:xfrm>
                <a:off x="3087687" y="1009961"/>
                <a:ext cx="5810985" cy="571500"/>
              </a:xfrm>
              <a:prstGeom prst="rect">
                <a:avLst/>
              </a:prstGeom>
              <a:blipFill>
                <a:blip r:embed="rId2"/>
                <a:stretch>
                  <a:fillRect l="-315" t="-104301" b="-143011"/>
                </a:stretch>
              </a:blipFill>
              <a:ln>
                <a:noFill/>
              </a:ln>
              <a:effectLst/>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9461" name="Object 6">
                <a:extLst>
                  <a:ext uri="{FF2B5EF4-FFF2-40B4-BE49-F238E27FC236}">
                    <a16:creationId xmlns:a16="http://schemas.microsoft.com/office/drawing/2014/main" id="{AEC8A67B-79E1-3FD7-A33F-1132A366898B}"/>
                  </a:ext>
                </a:extLst>
              </p:cNvPr>
              <p:cNvSpPr txBox="1"/>
              <p:nvPr/>
            </p:nvSpPr>
            <p:spPr bwMode="auto">
              <a:xfrm>
                <a:off x="4511675" y="1687555"/>
                <a:ext cx="2733675" cy="571500"/>
              </a:xfrm>
              <a:prstGeom prst="rect">
                <a:avLst/>
              </a:prstGeom>
              <a:noFill/>
              <a:ln>
                <a:noFill/>
              </a:ln>
              <a:effectLst/>
            </p:spPr>
            <p:txBody>
              <a:bodyPr>
                <a:normAutofit/>
              </a:bodyPr>
              <a:lstStyle/>
              <a:p>
                <a:pPr/>
                <a14:m>
                  <m:oMathPara xmlns:m="http://schemas.openxmlformats.org/officeDocument/2006/math">
                    <m:oMathParaPr>
                      <m:jc m:val="left"/>
                    </m:oMathParaPr>
                    <m:oMath xmlns:m="http://schemas.openxmlformats.org/officeDocument/2006/math">
                      <m:sSub>
                        <m:sSubPr>
                          <m:ctrlPr>
                            <a:rPr lang="en-IN" sz="2500" i="1" smtClean="0">
                              <a:solidFill>
                                <a:srgbClr val="000000"/>
                              </a:solidFill>
                              <a:latin typeface="Cambria Math" panose="02040503050406030204" pitchFamily="18" charset="0"/>
                            </a:rPr>
                          </m:ctrlPr>
                        </m:sSubPr>
                        <m:e>
                          <m:r>
                            <a:rPr lang="en-IN" sz="2500" b="0" i="1" smtClean="0">
                              <a:solidFill>
                                <a:srgbClr val="000000"/>
                              </a:solidFill>
                              <a:latin typeface="Cambria Math" panose="02040503050406030204" pitchFamily="18" charset="0"/>
                            </a:rPr>
                            <m:t>𝑌</m:t>
                          </m:r>
                        </m:e>
                        <m:sub>
                          <m:r>
                            <a:rPr lang="en-IN" sz="2500" i="1">
                              <a:solidFill>
                                <a:srgbClr val="000000"/>
                              </a:solidFill>
                              <a:latin typeface="Cambria Math" panose="02040503050406030204" pitchFamily="18" charset="0"/>
                            </a:rPr>
                            <m:t>𝑡</m:t>
                          </m:r>
                        </m:sub>
                      </m:sSub>
                      <m:r>
                        <a:rPr lang="en-IN" sz="2500" i="1">
                          <a:solidFill>
                            <a:srgbClr val="000000"/>
                          </a:solidFill>
                          <a:latin typeface="Cambria Math" panose="02040503050406030204" pitchFamily="18" charset="0"/>
                        </a:rPr>
                        <m:t>=</m:t>
                      </m:r>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𝐹</m:t>
                          </m:r>
                        </m:e>
                        <m:sub>
                          <m:r>
                            <a:rPr lang="en-IN" sz="2500" i="1">
                              <a:solidFill>
                                <a:srgbClr val="000000"/>
                              </a:solidFill>
                              <a:latin typeface="Cambria Math" panose="02040503050406030204" pitchFamily="18" charset="0"/>
                            </a:rPr>
                            <m:t>𝑡</m:t>
                          </m:r>
                        </m:sub>
                      </m:sSub>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r>
                        <a:rPr lang="en-IN" sz="2500" i="1">
                          <a:solidFill>
                            <a:srgbClr val="000000"/>
                          </a:solidFill>
                          <a:latin typeface="Cambria Math" panose="02040503050406030204" pitchFamily="18" charset="0"/>
                        </a:rPr>
                        <m:t>=</m:t>
                      </m:r>
                      <m:r>
                        <a:rPr lang="en-IN" sz="2500" i="1">
                          <a:solidFill>
                            <a:srgbClr val="000000"/>
                          </a:solidFill>
                          <a:latin typeface="Cambria Math" panose="02040503050406030204" pitchFamily="18" charset="0"/>
                        </a:rPr>
                        <m:t>𝑞</m:t>
                      </m:r>
                      <m:sSub>
                        <m:sSubPr>
                          <m:ctrlPr>
                            <a:rPr lang="en-IN" sz="2500" i="1">
                              <a:solidFill>
                                <a:srgbClr val="000000"/>
                              </a:solidFill>
                              <a:latin typeface="Cambria Math" panose="02040503050406030204" pitchFamily="18" charset="0"/>
                            </a:rPr>
                          </m:ctrlPr>
                        </m:sSubPr>
                        <m:e>
                          <m:r>
                            <a:rPr lang="en-IN" sz="2500" b="0" i="1" smtClean="0">
                              <a:solidFill>
                                <a:srgbClr val="000000"/>
                              </a:solidFill>
                              <a:latin typeface="Cambria Math" panose="02040503050406030204" pitchFamily="18" charset="0"/>
                            </a:rPr>
                            <m:t>𝐸</m:t>
                          </m:r>
                        </m:e>
                        <m:sub>
                          <m:r>
                            <a:rPr lang="en-IN" sz="2500" i="1">
                              <a:solidFill>
                                <a:srgbClr val="000000"/>
                              </a:solidFill>
                              <a:latin typeface="Cambria Math" panose="02040503050406030204" pitchFamily="18" charset="0"/>
                            </a:rPr>
                            <m:t>𝑡</m:t>
                          </m:r>
                        </m:sub>
                      </m:sSub>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oMath>
                  </m:oMathPara>
                </a14:m>
                <a:endParaRPr lang="en-IN" sz="2500" dirty="0"/>
              </a:p>
            </p:txBody>
          </p:sp>
        </mc:Choice>
        <mc:Fallback xmlns="">
          <p:sp>
            <p:nvSpPr>
              <p:cNvPr id="19461" name="Object 6">
                <a:extLst>
                  <a:ext uri="{FF2B5EF4-FFF2-40B4-BE49-F238E27FC236}">
                    <a16:creationId xmlns:a16="http://schemas.microsoft.com/office/drawing/2014/main" id="{AEC8A67B-79E1-3FD7-A33F-1132A366898B}"/>
                  </a:ext>
                </a:extLst>
              </p:cNvPr>
              <p:cNvSpPr txBox="1">
                <a:spLocks noRot="1" noChangeAspect="1" noMove="1" noResize="1" noEditPoints="1" noAdjustHandles="1" noChangeArrowheads="1" noChangeShapeType="1" noTextEdit="1"/>
              </p:cNvSpPr>
              <p:nvPr/>
            </p:nvSpPr>
            <p:spPr bwMode="auto">
              <a:xfrm>
                <a:off x="4511675" y="1687555"/>
                <a:ext cx="2733675" cy="571500"/>
              </a:xfrm>
              <a:prstGeom prst="rect">
                <a:avLst/>
              </a:prstGeom>
              <a:blipFill>
                <a:blip r:embed="rId3"/>
                <a:stretch>
                  <a:fillRect l="-668"/>
                </a:stretch>
              </a:blipFill>
              <a:ln>
                <a:noFill/>
              </a:ln>
              <a:effectLst/>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8" name="Object 6">
                <a:extLst>
                  <a:ext uri="{FF2B5EF4-FFF2-40B4-BE49-F238E27FC236}">
                    <a16:creationId xmlns:a16="http://schemas.microsoft.com/office/drawing/2014/main" id="{2A1546F2-CE43-9265-AE3E-CD7A07FB0954}"/>
                  </a:ext>
                </a:extLst>
              </p:cNvPr>
              <p:cNvSpPr txBox="1"/>
              <p:nvPr/>
            </p:nvSpPr>
            <p:spPr bwMode="auto">
              <a:xfrm>
                <a:off x="3148112" y="5116671"/>
                <a:ext cx="5750560" cy="514032"/>
              </a:xfrm>
              <a:prstGeom prst="rect">
                <a:avLst/>
              </a:prstGeom>
              <a:noFill/>
              <a:ln>
                <a:noFill/>
              </a:ln>
              <a:effectLst/>
            </p:spPr>
            <p:txBody>
              <a:bodyPr>
                <a:normAutofit fontScale="85000" lnSpcReduction="10000"/>
              </a:bodyPr>
              <a:lstStyle/>
              <a:p>
                <a:pPr/>
                <a14:m>
                  <m:oMathPara xmlns:m="http://schemas.openxmlformats.org/officeDocument/2006/math">
                    <m:oMathParaPr>
                      <m:jc m:val="left"/>
                    </m:oMathParaPr>
                    <m:oMath xmlns:m="http://schemas.openxmlformats.org/officeDocument/2006/math">
                      <m:sSub>
                        <m:sSubPr>
                          <m:ctrlPr>
                            <a:rPr lang="en-IN" sz="2500" i="1" smtClean="0">
                              <a:solidFill>
                                <a:srgbClr val="000000"/>
                              </a:solidFill>
                              <a:latin typeface="Cambria Math" panose="02040503050406030204" pitchFamily="18" charset="0"/>
                            </a:rPr>
                          </m:ctrlPr>
                        </m:sSubPr>
                        <m:e>
                          <m:r>
                            <a:rPr lang="en-IN" sz="2500" b="0" i="1" smtClean="0">
                              <a:solidFill>
                                <a:srgbClr val="000000"/>
                              </a:solidFill>
                              <a:latin typeface="Cambria Math" panose="02040503050406030204" pitchFamily="18" charset="0"/>
                            </a:rPr>
                            <m:t>𝐶</m:t>
                          </m:r>
                          <m:r>
                            <a:rPr lang="en-IN" sz="2500" b="0" i="1" smtClean="0">
                              <a:solidFill>
                                <a:srgbClr val="000000"/>
                              </a:solidFill>
                              <a:latin typeface="Cambria Math" panose="02040503050406030204" pitchFamily="18" charset="0"/>
                            </a:rPr>
                            <m:t>𝑝</m:t>
                          </m:r>
                          <m:r>
                            <a:rPr lang="en-IN" sz="2500" b="0" i="1" smtClean="0">
                              <a:solidFill>
                                <a:srgbClr val="000000"/>
                              </a:solidFill>
                              <a:latin typeface="Cambria Math" panose="02040503050406030204" pitchFamily="18" charset="0"/>
                            </a:rPr>
                            <m:t>𝑈𝐸</m:t>
                          </m:r>
                        </m:e>
                        <m:sub>
                          <m:r>
                            <a:rPr lang="en-IN" sz="2500" i="1">
                              <a:solidFill>
                                <a:srgbClr val="000000"/>
                              </a:solidFill>
                              <a:latin typeface="Cambria Math" panose="02040503050406030204" pitchFamily="18" charset="0"/>
                            </a:rPr>
                            <m:t>𝑡</m:t>
                          </m:r>
                        </m:sub>
                      </m:sSub>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𝑑𝑒𝑝𝑒𝑑𝑒𝑛𝑑𝑠</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𝑜𝑛</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𝑡h𝑒</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𝑡h𝑒</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𝑏𝑖𝑜𝑚𝑎𝑠𝑠</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𝑎𝑡</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𝑡𝑖𝑚𝑒</m:t>
                      </m:r>
                      <m:r>
                        <a:rPr lang="en-IN" sz="2500" b="0" i="1" smtClean="0">
                          <a:solidFill>
                            <a:srgbClr val="000000"/>
                          </a:solidFill>
                          <a:latin typeface="Cambria Math" panose="02040503050406030204" pitchFamily="18" charset="0"/>
                        </a:rPr>
                        <m:t> </m:t>
                      </m:r>
                      <m:r>
                        <a:rPr lang="en-IN" sz="2500" b="0" i="1" smtClean="0">
                          <a:solidFill>
                            <a:srgbClr val="000000"/>
                          </a:solidFill>
                          <a:latin typeface="Cambria Math" panose="02040503050406030204" pitchFamily="18" charset="0"/>
                        </a:rPr>
                        <m:t>𝑡</m:t>
                      </m:r>
                    </m:oMath>
                  </m:oMathPara>
                </a14:m>
                <a:endParaRPr lang="en-IN" sz="2500" dirty="0"/>
              </a:p>
            </p:txBody>
          </p:sp>
        </mc:Choice>
        <mc:Fallback>
          <p:sp>
            <p:nvSpPr>
              <p:cNvPr id="8" name="Object 6">
                <a:extLst>
                  <a:ext uri="{FF2B5EF4-FFF2-40B4-BE49-F238E27FC236}">
                    <a16:creationId xmlns:a16="http://schemas.microsoft.com/office/drawing/2014/main" id="{2A1546F2-CE43-9265-AE3E-CD7A07FB0954}"/>
                  </a:ext>
                </a:extLst>
              </p:cNvPr>
              <p:cNvSpPr txBox="1">
                <a:spLocks noRot="1" noChangeAspect="1" noMove="1" noResize="1" noEditPoints="1" noAdjustHandles="1" noChangeArrowheads="1" noChangeShapeType="1" noTextEdit="1"/>
              </p:cNvSpPr>
              <p:nvPr/>
            </p:nvSpPr>
            <p:spPr bwMode="auto">
              <a:xfrm>
                <a:off x="3148112" y="5116671"/>
                <a:ext cx="5750560" cy="514032"/>
              </a:xfrm>
              <a:prstGeom prst="rect">
                <a:avLst/>
              </a:prstGeom>
              <a:blipFill>
                <a:blip r:embed="rId4"/>
                <a:stretch>
                  <a:fillRect/>
                </a:stretch>
              </a:blipFill>
              <a:ln>
                <a:noFill/>
              </a:ln>
              <a:effectLst/>
            </p:spPr>
            <p:txBody>
              <a:bodyPr/>
              <a:lstStyle/>
              <a:p>
                <a:r>
                  <a:rPr lang="en-IN">
                    <a:noFill/>
                  </a:rPr>
                  <a:t> </a:t>
                </a:r>
              </a:p>
            </p:txBody>
          </p:sp>
        </mc:Fallback>
      </mc:AlternateContent>
      <mc:AlternateContent xmlns:mc="http://schemas.openxmlformats.org/markup-compatibility/2006">
        <mc:Choice xmlns:a14="http://schemas.microsoft.com/office/drawing/2010/main" Requires="a14">
          <p:sp>
            <p:nvSpPr>
              <p:cNvPr id="9" name="Object 6">
                <a:extLst>
                  <a:ext uri="{FF2B5EF4-FFF2-40B4-BE49-F238E27FC236}">
                    <a16:creationId xmlns:a16="http://schemas.microsoft.com/office/drawing/2014/main" id="{89BFDC2C-667C-3552-C707-EA6C0265F1F3}"/>
                  </a:ext>
                </a:extLst>
              </p:cNvPr>
              <p:cNvSpPr txBox="1"/>
              <p:nvPr/>
            </p:nvSpPr>
            <p:spPr bwMode="auto">
              <a:xfrm>
                <a:off x="5425440" y="5603954"/>
                <a:ext cx="4907387" cy="571500"/>
              </a:xfrm>
              <a:prstGeom prst="rect">
                <a:avLst/>
              </a:prstGeom>
              <a:noFill/>
              <a:ln>
                <a:noFill/>
              </a:ln>
              <a:effectLst/>
            </p:spPr>
            <p:txBody>
              <a:bodyPr>
                <a:noAutofit/>
              </a:bodyPr>
              <a:lstStyle/>
              <a:p>
                <a:pPr/>
                <a14:m>
                  <m:oMathPara xmlns:m="http://schemas.openxmlformats.org/officeDocument/2006/math">
                    <m:oMathParaPr>
                      <m:jc m:val="left"/>
                    </m:oMathParaPr>
                    <m:oMath xmlns:m="http://schemas.openxmlformats.org/officeDocument/2006/math">
                      <m:sSub>
                        <m:sSubPr>
                          <m:ctrlPr>
                            <a:rPr lang="en-IN" sz="2500" i="1" smtClean="0">
                              <a:solidFill>
                                <a:srgbClr val="000000"/>
                              </a:solidFill>
                              <a:latin typeface="Cambria Math" panose="02040503050406030204" pitchFamily="18" charset="0"/>
                            </a:rPr>
                          </m:ctrlPr>
                        </m:sSubPr>
                        <m:e>
                          <m:r>
                            <a:rPr lang="en-IN" sz="2500" b="0" i="1" smtClean="0">
                              <a:solidFill>
                                <a:srgbClr val="000000"/>
                              </a:solidFill>
                              <a:latin typeface="Cambria Math" panose="02040503050406030204" pitchFamily="18" charset="0"/>
                            </a:rPr>
                            <m:t>𝐶</m:t>
                          </m:r>
                          <m:r>
                            <a:rPr lang="en-IN" sz="2500" b="0" i="1" smtClean="0">
                              <a:solidFill>
                                <a:srgbClr val="000000"/>
                              </a:solidFill>
                              <a:latin typeface="Cambria Math" panose="02040503050406030204" pitchFamily="18" charset="0"/>
                            </a:rPr>
                            <m:t>𝑝</m:t>
                          </m:r>
                          <m:r>
                            <a:rPr lang="en-IN" sz="2500" b="0" i="1" smtClean="0">
                              <a:solidFill>
                                <a:srgbClr val="000000"/>
                              </a:solidFill>
                              <a:latin typeface="Cambria Math" panose="02040503050406030204" pitchFamily="18" charset="0"/>
                            </a:rPr>
                            <m:t>𝑈𝐸</m:t>
                          </m:r>
                        </m:e>
                        <m:sub>
                          <m:r>
                            <a:rPr lang="en-IN" sz="2500" i="1">
                              <a:solidFill>
                                <a:srgbClr val="000000"/>
                              </a:solidFill>
                              <a:latin typeface="Cambria Math" panose="02040503050406030204" pitchFamily="18" charset="0"/>
                            </a:rPr>
                            <m:t>𝑡</m:t>
                          </m:r>
                        </m:sub>
                      </m:sSub>
                      <m:r>
                        <a:rPr lang="en-IN" sz="2500" i="1">
                          <a:solidFill>
                            <a:srgbClr val="000000"/>
                          </a:solidFill>
                          <a:latin typeface="Cambria Math" panose="02040503050406030204" pitchFamily="18" charset="0"/>
                        </a:rPr>
                        <m:t>=</m:t>
                      </m:r>
                      <m:f>
                        <m:fPr>
                          <m:ctrlPr>
                            <a:rPr lang="en-IN" sz="2500" i="1" smtClean="0">
                              <a:solidFill>
                                <a:srgbClr val="000000"/>
                              </a:solidFill>
                              <a:latin typeface="Cambria Math" panose="02040503050406030204" pitchFamily="18" charset="0"/>
                            </a:rPr>
                          </m:ctrlPr>
                        </m:fPr>
                        <m:num>
                          <m:r>
                            <a:rPr lang="en-IN" sz="2500" b="0" i="1" smtClean="0">
                              <a:solidFill>
                                <a:srgbClr val="000000"/>
                              </a:solidFill>
                              <a:latin typeface="Cambria Math" panose="02040503050406030204" pitchFamily="18" charset="0"/>
                            </a:rPr>
                            <m:t>𝑌</m:t>
                          </m:r>
                          <m:r>
                            <a:rPr lang="en-IN" sz="2500" b="0" i="1" baseline="-25000" smtClean="0">
                              <a:solidFill>
                                <a:srgbClr val="000000"/>
                              </a:solidFill>
                              <a:latin typeface="Cambria Math" panose="02040503050406030204" pitchFamily="18" charset="0"/>
                            </a:rPr>
                            <m:t>𝑡</m:t>
                          </m:r>
                        </m:num>
                        <m:den>
                          <m:sSub>
                            <m:sSubPr>
                              <m:ctrlPr>
                                <a:rPr lang="en-IN" sz="2500" i="1">
                                  <a:solidFill>
                                    <a:srgbClr val="000000"/>
                                  </a:solidFill>
                                  <a:latin typeface="Cambria Math" panose="02040503050406030204" pitchFamily="18" charset="0"/>
                                </a:rPr>
                              </m:ctrlPr>
                            </m:sSubPr>
                            <m:e>
                              <m:r>
                                <m:rPr>
                                  <m:sty m:val="p"/>
                                </m:rPr>
                                <a:rPr lang="en-IN" sz="2500" b="0" i="0" smtClean="0">
                                  <a:solidFill>
                                    <a:srgbClr val="000000"/>
                                  </a:solidFill>
                                  <a:latin typeface="Cambria Math" panose="02040503050406030204" pitchFamily="18" charset="0"/>
                                </a:rPr>
                                <m:t>E</m:t>
                              </m:r>
                            </m:e>
                            <m:sub>
                              <m:r>
                                <a:rPr lang="en-IN" sz="2500" i="1">
                                  <a:solidFill>
                                    <a:srgbClr val="000000"/>
                                  </a:solidFill>
                                  <a:latin typeface="Cambria Math" panose="02040503050406030204" pitchFamily="18" charset="0"/>
                                </a:rPr>
                                <m:t>𝑡</m:t>
                              </m:r>
                            </m:sub>
                          </m:sSub>
                        </m:den>
                      </m:f>
                      <m:r>
                        <a:rPr lang="en-IN" sz="2500" b="0" i="1" smtClean="0">
                          <a:solidFill>
                            <a:srgbClr val="000000"/>
                          </a:solidFill>
                          <a:latin typeface="Cambria Math" panose="02040503050406030204" pitchFamily="18" charset="0"/>
                        </a:rPr>
                        <m:t>=</m:t>
                      </m:r>
                      <m:r>
                        <a:rPr lang="en-IN" sz="2500" b="0" i="1" smtClean="0">
                          <a:solidFill>
                            <a:srgbClr val="000000"/>
                          </a:solidFill>
                          <a:latin typeface="Cambria Math" panose="02040503050406030204" pitchFamily="18" charset="0"/>
                        </a:rPr>
                        <m:t>𝑞</m:t>
                      </m:r>
                      <m:r>
                        <a:rPr lang="en-IN" sz="2500" b="0" i="1" smtClean="0">
                          <a:solidFill>
                            <a:srgbClr val="000000"/>
                          </a:solidFill>
                          <a:latin typeface="Cambria Math" panose="02040503050406030204" pitchFamily="18" charset="0"/>
                        </a:rPr>
                        <m:t>∗ </m:t>
                      </m:r>
                      <m:sSub>
                        <m:sSubPr>
                          <m:ctrlPr>
                            <a:rPr lang="en-IN" sz="2500" i="1">
                              <a:solidFill>
                                <a:srgbClr val="000000"/>
                              </a:solidFill>
                              <a:latin typeface="Cambria Math" panose="02040503050406030204" pitchFamily="18" charset="0"/>
                            </a:rPr>
                          </m:ctrlPr>
                        </m:sSubPr>
                        <m:e>
                          <m:r>
                            <a:rPr lang="en-IN" sz="2500" i="1">
                              <a:solidFill>
                                <a:srgbClr val="000000"/>
                              </a:solidFill>
                              <a:latin typeface="Cambria Math" panose="02040503050406030204" pitchFamily="18" charset="0"/>
                            </a:rPr>
                            <m:t>𝐵</m:t>
                          </m:r>
                        </m:e>
                        <m:sub>
                          <m:r>
                            <a:rPr lang="en-IN" sz="2500" i="1">
                              <a:solidFill>
                                <a:srgbClr val="000000"/>
                              </a:solidFill>
                              <a:latin typeface="Cambria Math" panose="02040503050406030204" pitchFamily="18" charset="0"/>
                            </a:rPr>
                            <m:t>𝑡</m:t>
                          </m:r>
                        </m:sub>
                      </m:sSub>
                    </m:oMath>
                  </m:oMathPara>
                </a14:m>
                <a:endParaRPr lang="en-IN" sz="2500" dirty="0"/>
              </a:p>
            </p:txBody>
          </p:sp>
        </mc:Choice>
        <mc:Fallback>
          <p:sp>
            <p:nvSpPr>
              <p:cNvPr id="9" name="Object 6">
                <a:extLst>
                  <a:ext uri="{FF2B5EF4-FFF2-40B4-BE49-F238E27FC236}">
                    <a16:creationId xmlns:a16="http://schemas.microsoft.com/office/drawing/2014/main" id="{89BFDC2C-667C-3552-C707-EA6C0265F1F3}"/>
                  </a:ext>
                </a:extLst>
              </p:cNvPr>
              <p:cNvSpPr txBox="1">
                <a:spLocks noRot="1" noChangeAspect="1" noMove="1" noResize="1" noEditPoints="1" noAdjustHandles="1" noChangeArrowheads="1" noChangeShapeType="1" noTextEdit="1"/>
              </p:cNvSpPr>
              <p:nvPr/>
            </p:nvSpPr>
            <p:spPr bwMode="auto">
              <a:xfrm>
                <a:off x="5425440" y="5603954"/>
                <a:ext cx="4907387" cy="571500"/>
              </a:xfrm>
              <a:prstGeom prst="rect">
                <a:avLst/>
              </a:prstGeom>
              <a:blipFill>
                <a:blip r:embed="rId5"/>
                <a:stretch>
                  <a:fillRect b="-45745"/>
                </a:stretch>
              </a:blipFill>
              <a:ln>
                <a:noFill/>
              </a:ln>
              <a:effectLst/>
            </p:spPr>
            <p:txBody>
              <a:bodyPr/>
              <a:lstStyle/>
              <a:p>
                <a:r>
                  <a:rPr lang="en-IN">
                    <a:noFill/>
                  </a:rPr>
                  <a:t> </a:t>
                </a:r>
              </a:p>
            </p:txBody>
          </p:sp>
        </mc:Fallback>
      </mc:AlternateContent>
      <p:sp>
        <p:nvSpPr>
          <p:cNvPr id="10" name="TextBox 9">
            <a:extLst>
              <a:ext uri="{FF2B5EF4-FFF2-40B4-BE49-F238E27FC236}">
                <a16:creationId xmlns:a16="http://schemas.microsoft.com/office/drawing/2014/main" id="{42C1A910-ADB1-D4F3-3E5B-4FE230516B3F}"/>
              </a:ext>
            </a:extLst>
          </p:cNvPr>
          <p:cNvSpPr txBox="1"/>
          <p:nvPr/>
        </p:nvSpPr>
        <p:spPr>
          <a:xfrm>
            <a:off x="2489835" y="5785173"/>
            <a:ext cx="3657600" cy="461665"/>
          </a:xfrm>
          <a:prstGeom prst="rect">
            <a:avLst/>
          </a:prstGeom>
          <a:noFill/>
        </p:spPr>
        <p:txBody>
          <a:bodyPr wrap="square" rtlCol="0">
            <a:spAutoFit/>
          </a:bodyPr>
          <a:lstStyle/>
          <a:p>
            <a:pPr eaLnBrk="1" hangingPunct="1"/>
            <a:r>
              <a:rPr lang="en-GB" altLang="en-US" sz="2400" dirty="0"/>
              <a:t>index of abundance</a:t>
            </a:r>
          </a:p>
        </p:txBody>
      </p:sp>
    </p:spTree>
    <p:extLst>
      <p:ext uri="{BB962C8B-B14F-4D97-AF65-F5344CB8AC3E}">
        <p14:creationId xmlns:p14="http://schemas.microsoft.com/office/powerpoint/2010/main" val="70357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4623</TotalTime>
  <Words>1658</Words>
  <Application>Microsoft Office PowerPoint</Application>
  <PresentationFormat>Widescreen</PresentationFormat>
  <Paragraphs>256</Paragraphs>
  <Slides>22</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3" baseType="lpstr">
      <vt:lpstr>Arial</vt:lpstr>
      <vt:lpstr>Arial Black</vt:lpstr>
      <vt:lpstr>Arial Unicode MS</vt:lpstr>
      <vt:lpstr>Calibri</vt:lpstr>
      <vt:lpstr>Calibri Light</vt:lpstr>
      <vt:lpstr>Cambria Math</vt:lpstr>
      <vt:lpstr>Imprint MT Shadow</vt:lpstr>
      <vt:lpstr>Tahoma</vt:lpstr>
      <vt:lpstr>Times New Roman</vt:lpstr>
      <vt:lpstr>Office Theme</vt:lpstr>
      <vt:lpstr>Photo Editor Photo</vt:lpstr>
      <vt:lpstr>Surplus-Production Models</vt:lpstr>
      <vt:lpstr>What is surplus production model?</vt:lpstr>
      <vt:lpstr>PowerPoint Presentation</vt:lpstr>
      <vt:lpstr>Why to use surplus production model </vt:lpstr>
      <vt:lpstr>Functional forms of surplus productions</vt:lpstr>
      <vt:lpstr>General form of surplus production</vt:lpstr>
      <vt:lpstr>Logistic population growth </vt:lpstr>
      <vt:lpstr>Surplus production as a function of stock size</vt:lpstr>
      <vt:lpstr>In fishery exploited system </vt:lpstr>
      <vt:lpstr>Steady state fish stock </vt:lpstr>
      <vt:lpstr>PowerPoint Presentation</vt:lpstr>
      <vt:lpstr>The reference points from a production model</vt:lpstr>
      <vt:lpstr>Fox model </vt:lpstr>
      <vt:lpstr>Comparison of Schaefer and fox model </vt:lpstr>
      <vt:lpstr>Pella &amp; Tomlinson model  Generalized production model  </vt:lpstr>
      <vt:lpstr>Disadvantage of surplus production model </vt:lpstr>
      <vt:lpstr>PowerPoint Presentation</vt:lpstr>
      <vt:lpstr>Example - dummy data </vt:lpstr>
      <vt:lpstr>State- Space model </vt:lpstr>
      <vt:lpstr>Bayesian model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Surplus-Production Models</dc:title>
  <dc:creator>Admin</dc:creator>
  <cp:lastModifiedBy>PK Parida</cp:lastModifiedBy>
  <cp:revision>10</cp:revision>
  <dcterms:created xsi:type="dcterms:W3CDTF">2023-06-16T13:35:12Z</dcterms:created>
  <dcterms:modified xsi:type="dcterms:W3CDTF">2023-06-23T10:41:17Z</dcterms:modified>
</cp:coreProperties>
</file>